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notesSlides/notesSlide46.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notesSlides/notesSlide45.xml" ContentType="application/vnd.openxmlformats-officedocument.presentationml.notes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notesSlides/notesSlide44.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slides/slide46.xml" ContentType="application/vnd.openxmlformats-officedocument.presentationml.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48" r:id="rId1"/>
  </p:sldMasterIdLst>
  <p:notesMasterIdLst>
    <p:notesMasterId r:id="rId48"/>
  </p:notesMasterIdLst>
  <p:sldIdLst>
    <p:sldId id="256" r:id="rId2"/>
    <p:sldId id="266" r:id="rId3"/>
    <p:sldId id="267" r:id="rId4"/>
    <p:sldId id="257" r:id="rId5"/>
    <p:sldId id="258" r:id="rId6"/>
    <p:sldId id="259" r:id="rId7"/>
    <p:sldId id="260" r:id="rId8"/>
    <p:sldId id="261" r:id="rId9"/>
    <p:sldId id="262" r:id="rId10"/>
    <p:sldId id="263" r:id="rId11"/>
    <p:sldId id="264" r:id="rId12"/>
    <p:sldId id="265" r:id="rId13"/>
    <p:sldId id="298" r:id="rId14"/>
    <p:sldId id="268" r:id="rId15"/>
    <p:sldId id="269" r:id="rId16"/>
    <p:sldId id="271" r:id="rId17"/>
    <p:sldId id="270" r:id="rId18"/>
    <p:sldId id="272" r:id="rId19"/>
    <p:sldId id="273" r:id="rId20"/>
    <p:sldId id="274" r:id="rId21"/>
    <p:sldId id="279" r:id="rId22"/>
    <p:sldId id="280" r:id="rId23"/>
    <p:sldId id="281" r:id="rId24"/>
    <p:sldId id="282" r:id="rId25"/>
    <p:sldId id="294" r:id="rId26"/>
    <p:sldId id="295" r:id="rId27"/>
    <p:sldId id="297" r:id="rId28"/>
    <p:sldId id="300" r:id="rId29"/>
    <p:sldId id="283" r:id="rId30"/>
    <p:sldId id="284" r:id="rId31"/>
    <p:sldId id="286" r:id="rId32"/>
    <p:sldId id="285" r:id="rId33"/>
    <p:sldId id="288" r:id="rId34"/>
    <p:sldId id="287" r:id="rId35"/>
    <p:sldId id="289" r:id="rId36"/>
    <p:sldId id="290" r:id="rId37"/>
    <p:sldId id="291" r:id="rId38"/>
    <p:sldId id="292" r:id="rId39"/>
    <p:sldId id="293" r:id="rId40"/>
    <p:sldId id="296" r:id="rId41"/>
    <p:sldId id="299" r:id="rId42"/>
    <p:sldId id="301" r:id="rId43"/>
    <p:sldId id="275" r:id="rId44"/>
    <p:sldId id="276" r:id="rId45"/>
    <p:sldId id="277" r:id="rId46"/>
    <p:sldId id="278"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82" autoAdjust="0"/>
    <p:restoredTop sz="94718" autoAdjust="0"/>
  </p:normalViewPr>
  <p:slideViewPr>
    <p:cSldViewPr>
      <p:cViewPr varScale="1">
        <p:scale>
          <a:sx n="111" d="100"/>
          <a:sy n="111" d="100"/>
        </p:scale>
        <p:origin x="-81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55"/>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C8BA0-E787-40BF-B025-2E475A1D66E5}" type="datetimeFigureOut">
              <a:rPr lang="en-US" smtClean="0"/>
              <a:pPr/>
              <a:t>12/13/12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32D60-B2B5-42FE-9783-FDF297561319}"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0476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46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32D60-B2B5-42FE-9783-FDF29756131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F5F696-C9AA-4593-9FBB-4FE4A224E22E}" type="datetime1">
              <a:rPr lang="en-US" smtClean="0"/>
              <a:pPr/>
              <a:t>12/13/12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509DA9-9DE2-41C4-AEBD-5C3455DAE6A2}" type="datetime1">
              <a:rPr lang="en-US" smtClean="0"/>
              <a:pPr/>
              <a:t>12/13/12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8E8D33-3593-4F9D-86A9-525BF76B0E12}" type="datetime1">
              <a:rPr lang="en-US" smtClean="0"/>
              <a:pPr/>
              <a:t>12/13/12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6841F0-473A-4F60-B41F-430D45AE64AD}" type="datetime1">
              <a:rPr lang="en-US" smtClean="0"/>
              <a:pPr/>
              <a:t>12/13/12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F49B7-B248-4044-9F3C-46329CBCCFEA}" type="datetime1">
              <a:rPr lang="en-US" smtClean="0"/>
              <a:pPr/>
              <a:t>12/13/12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8FA690-849C-44DB-8CFD-7A0824F99B27}" type="datetime1">
              <a:rPr lang="en-US" smtClean="0"/>
              <a:pPr/>
              <a:t>12/13/12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2CC32A-2B5E-43DF-9EFA-E9E1212B3463}" type="datetime1">
              <a:rPr lang="en-US" smtClean="0"/>
              <a:pPr/>
              <a:t>12/13/12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0F489E-569B-4E25-88C3-8F2078C3D524}" type="datetime1">
              <a:rPr lang="en-US" smtClean="0"/>
              <a:pPr/>
              <a:t>12/13/12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A48763-114D-4004-93A8-1479DB840DE2}" type="datetime1">
              <a:rPr lang="en-US" smtClean="0"/>
              <a:pPr/>
              <a:t>12/13/12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0CF04E-9235-4584-98B1-58EED15E8835}" type="datetime1">
              <a:rPr lang="en-US" smtClean="0"/>
              <a:pPr/>
              <a:t>12/13/12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E29E7-0544-4FDC-BAFC-12061CD314C4}" type="datetime1">
              <a:rPr lang="en-US" smtClean="0"/>
              <a:pPr/>
              <a:t>12/13/12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BD62E08-89F0-4000-B327-2CE89529314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42223-9820-43BF-84CE-C77D8C01AB10}" type="datetime1">
              <a:rPr lang="en-US" smtClean="0"/>
              <a:pPr/>
              <a:t>12/13/12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62E08-89F0-4000-B327-2CE8952931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kmmcdermott1@msn.com" TargetMode="External"/><Relationship Id="rId4" Type="http://schemas.openxmlformats.org/officeDocument/2006/relationships/hyperlink" Target="http://www.markmcdermott.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3067051"/>
          </a:xfrm>
        </p:spPr>
        <p:txBody>
          <a:bodyPr>
            <a:normAutofit/>
          </a:bodyPr>
          <a:lstStyle/>
          <a:p>
            <a:r>
              <a:rPr lang="en-US" b="1" dirty="0" smtClean="0"/>
              <a:t>How Free Market Fundamentalists Hijacked the American Dream </a:t>
            </a:r>
            <a:br>
              <a:rPr lang="en-US" b="1" dirty="0" smtClean="0"/>
            </a:br>
            <a:r>
              <a:rPr lang="en-US" b="1" dirty="0" smtClean="0"/>
              <a:t>1980-2009</a:t>
            </a:r>
            <a:endParaRPr lang="en-US" b="1" dirty="0"/>
          </a:p>
        </p:txBody>
      </p:sp>
      <p:sp>
        <p:nvSpPr>
          <p:cNvPr id="3" name="Subtitle 2"/>
          <p:cNvSpPr>
            <a:spLocks noGrp="1"/>
          </p:cNvSpPr>
          <p:nvPr>
            <p:ph type="subTitle" idx="1"/>
          </p:nvPr>
        </p:nvSpPr>
        <p:spPr>
          <a:xfrm>
            <a:off x="1371600" y="3886200"/>
            <a:ext cx="6400800" cy="2133600"/>
          </a:xfrm>
        </p:spPr>
        <p:txBody>
          <a:bodyPr>
            <a:normAutofit fontScale="85000" lnSpcReduction="20000"/>
          </a:bodyPr>
          <a:lstStyle/>
          <a:p>
            <a:r>
              <a:rPr lang="en-US" dirty="0" smtClean="0"/>
              <a:t>UFCW Local 21</a:t>
            </a:r>
          </a:p>
          <a:p>
            <a:r>
              <a:rPr lang="en-US" sz="2400" dirty="0" smtClean="0"/>
              <a:t>March 17, 2009</a:t>
            </a:r>
          </a:p>
          <a:p>
            <a:endParaRPr lang="en-US" sz="2400" dirty="0"/>
          </a:p>
          <a:p>
            <a:r>
              <a:rPr lang="en-US" sz="2400" smtClean="0"/>
              <a:t>Mark M. </a:t>
            </a:r>
            <a:r>
              <a:rPr lang="en-US" sz="2400" dirty="0" smtClean="0"/>
              <a:t>McDermott</a:t>
            </a:r>
          </a:p>
          <a:p>
            <a:r>
              <a:rPr lang="en-US" sz="2400" dirty="0" smtClean="0">
                <a:hlinkClick r:id="rId3"/>
              </a:rPr>
              <a:t>markmmcdermott1@msn.com</a:t>
            </a:r>
            <a:endParaRPr lang="en-US" sz="2400" dirty="0" smtClean="0"/>
          </a:p>
          <a:p>
            <a:r>
              <a:rPr lang="en-US" sz="2400" dirty="0" smtClean="0">
                <a:hlinkClick r:id="rId4"/>
              </a:rPr>
              <a:t>www.markmmcdermott.com</a:t>
            </a:r>
            <a:r>
              <a:rPr lang="en-US" sz="2400" dirty="0" smtClean="0"/>
              <a:t> </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Financial Deregulation Phase 1</a:t>
            </a:r>
            <a:br>
              <a:rPr lang="en-US" dirty="0" smtClean="0"/>
            </a:br>
            <a:r>
              <a:rPr lang="en-US" dirty="0" smtClean="0"/>
              <a:t>The 1980’s </a:t>
            </a:r>
            <a:r>
              <a:rPr lang="en-US" sz="4000" dirty="0" smtClean="0"/>
              <a:t>Continues</a:t>
            </a:r>
            <a:endParaRPr lang="en-US" dirty="0"/>
          </a:p>
        </p:txBody>
      </p:sp>
      <p:sp>
        <p:nvSpPr>
          <p:cNvPr id="3" name="Content Placeholder 2"/>
          <p:cNvSpPr>
            <a:spLocks noGrp="1"/>
          </p:cNvSpPr>
          <p:nvPr>
            <p:ph idx="1"/>
          </p:nvPr>
        </p:nvSpPr>
        <p:spPr/>
        <p:txBody>
          <a:bodyPr>
            <a:normAutofit/>
          </a:bodyPr>
          <a:lstStyle/>
          <a:p>
            <a:r>
              <a:rPr lang="en-US" sz="2400" dirty="0" smtClean="0"/>
              <a:t>Federal Reserve Board allows major money-center banks to maintain financial books that do not accurately reflect loss  of value in financial assets.</a:t>
            </a:r>
          </a:p>
          <a:p>
            <a:r>
              <a:rPr lang="en-US" sz="2400" dirty="0" smtClean="0"/>
              <a:t>Major wave of financial scandals involving leverages buyouts and issuance of “junk bonds”.  Michael Milken, the “Junk Bond King” goes to prison.</a:t>
            </a:r>
          </a:p>
          <a:p>
            <a:r>
              <a:rPr lang="en-US" sz="2400" dirty="0" smtClean="0"/>
              <a:t>Major results:</a:t>
            </a:r>
          </a:p>
          <a:p>
            <a:pPr lvl="1"/>
            <a:r>
              <a:rPr lang="en-US" sz="2000" dirty="0" smtClean="0"/>
              <a:t>Between 1945 and 1973, the U.S. had 105 bank failures costing federal government less than $1 billion.  Between 1984 and 1994, there are more than 100 bank failures every year.</a:t>
            </a:r>
          </a:p>
          <a:p>
            <a:pPr lvl="1"/>
            <a:r>
              <a:rPr lang="en-US" sz="2000" dirty="0" smtClean="0"/>
              <a:t>The 5</a:t>
            </a:r>
            <a:r>
              <a:rPr lang="en-US" sz="2000" baseline="30000" dirty="0" smtClean="0"/>
              <a:t>th</a:t>
            </a:r>
            <a:r>
              <a:rPr lang="en-US" sz="2000" dirty="0" smtClean="0"/>
              <a:t> largest U.S. bank, Continental Illinois, collapses.</a:t>
            </a:r>
          </a:p>
          <a:p>
            <a:pPr lvl="1"/>
            <a:r>
              <a:rPr lang="en-US" sz="2000" dirty="0" smtClean="0"/>
              <a:t>S &amp; L scandals costs U.S. taxpayers $160 billion.</a:t>
            </a:r>
            <a:endParaRPr lang="en-US" sz="20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a:bodyPr>
          <a:lstStyle/>
          <a:p>
            <a:r>
              <a:rPr lang="en-US" sz="4000" dirty="0" smtClean="0"/>
              <a:t>Financial Deregulation Phase 2</a:t>
            </a:r>
            <a:br>
              <a:rPr lang="en-US" sz="4000" dirty="0" smtClean="0"/>
            </a:br>
            <a:r>
              <a:rPr lang="en-US" sz="4000" dirty="0" smtClean="0"/>
              <a:t>The 1990’s – The Rise of Derivatives</a:t>
            </a:r>
            <a:endParaRPr lang="en-US" sz="4000" dirty="0"/>
          </a:p>
        </p:txBody>
      </p:sp>
      <p:sp>
        <p:nvSpPr>
          <p:cNvPr id="3" name="Content Placeholder 2"/>
          <p:cNvSpPr>
            <a:spLocks noGrp="1"/>
          </p:cNvSpPr>
          <p:nvPr>
            <p:ph idx="1"/>
          </p:nvPr>
        </p:nvSpPr>
        <p:spPr>
          <a:xfrm>
            <a:off x="457200" y="1600200"/>
            <a:ext cx="8229600" cy="4525963"/>
          </a:xfrm>
        </p:spPr>
        <p:txBody>
          <a:bodyPr>
            <a:noAutofit/>
          </a:bodyPr>
          <a:lstStyle/>
          <a:p>
            <a:r>
              <a:rPr lang="en-US" sz="2400" dirty="0" smtClean="0"/>
              <a:t>In the 1990’s, creative financial institutions began the rapid expansion of new financial instruments called derivatives.  </a:t>
            </a:r>
          </a:p>
          <a:p>
            <a:r>
              <a:rPr lang="en-US" sz="2400" dirty="0" smtClean="0"/>
              <a:t>According the New York Times in 2008, “The derivatives market is $531 trillion, up from $106 trillion in 2002 and a relative pittance two decades ago.” – </a:t>
            </a:r>
            <a:r>
              <a:rPr lang="en-US" sz="1600" dirty="0" smtClean="0"/>
              <a:t>New York Times, 10/9/08</a:t>
            </a:r>
            <a:endParaRPr lang="en-US" sz="2400" dirty="0" smtClean="0"/>
          </a:p>
          <a:p>
            <a:r>
              <a:rPr lang="en-US" sz="2400" dirty="0" smtClean="0"/>
              <a:t>Felix Rohatyn, the investment banker who saved New York from financial catastrophe in the 1970s, described derivatives as potential hydrogen bombs. – </a:t>
            </a:r>
            <a:r>
              <a:rPr lang="en-US" sz="1600" dirty="0" smtClean="0"/>
              <a:t>New York Times, 10/9/08</a:t>
            </a:r>
            <a:endParaRPr lang="en-US" sz="2400" dirty="0" smtClean="0"/>
          </a:p>
          <a:p>
            <a:r>
              <a:rPr lang="en-US" sz="2400" dirty="0" smtClean="0"/>
              <a:t>Warren Buffett said derivatives were “financial weapons of mass destruction, carrying dangers that, while now latent, are potentially lethal.” – </a:t>
            </a:r>
            <a:r>
              <a:rPr lang="en-US" sz="1600" dirty="0" smtClean="0"/>
              <a:t>New York Times, 10/9/08</a:t>
            </a:r>
            <a:endParaRPr lang="en-US" sz="2400" dirty="0" smtClean="0"/>
          </a:p>
        </p:txBody>
      </p:sp>
      <p:sp>
        <p:nvSpPr>
          <p:cNvPr id="4" name="Slide Number Placeholder 3"/>
          <p:cNvSpPr>
            <a:spLocks noGrp="1"/>
          </p:cNvSpPr>
          <p:nvPr>
            <p:ph type="sldNum" sz="quarter" idx="12"/>
          </p:nvPr>
        </p:nvSpPr>
        <p:spPr/>
        <p:txBody>
          <a:bodyPr/>
          <a:lstStyle/>
          <a:p>
            <a:fld id="{BBD62E08-89F0-4000-B327-2CE89529314C}"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is a Financial Derivative?</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 A financial instrument whose </a:t>
            </a:r>
            <a:r>
              <a:rPr lang="en-US" sz="2400" dirty="0"/>
              <a:t>value </a:t>
            </a:r>
            <a:r>
              <a:rPr lang="en-US" sz="2400" dirty="0" smtClean="0"/>
              <a:t>is determined </a:t>
            </a:r>
            <a:r>
              <a:rPr lang="en-US" sz="2400" dirty="0"/>
              <a:t>by </a:t>
            </a:r>
            <a:r>
              <a:rPr lang="en-US" sz="2400" dirty="0" smtClean="0"/>
              <a:t>the value </a:t>
            </a:r>
            <a:r>
              <a:rPr lang="en-US" sz="2400" dirty="0"/>
              <a:t>of an underlying financial asset, </a:t>
            </a:r>
            <a:r>
              <a:rPr lang="en-US" sz="2400" dirty="0" smtClean="0"/>
              <a:t>such as </a:t>
            </a:r>
            <a:r>
              <a:rPr lang="en-US" sz="2400" dirty="0"/>
              <a:t>a mortgage contract, stock or bond, or </a:t>
            </a:r>
            <a:r>
              <a:rPr lang="en-US" sz="2400" dirty="0" smtClean="0"/>
              <a:t>by financial </a:t>
            </a:r>
            <a:r>
              <a:rPr lang="en-US" sz="2400" dirty="0"/>
              <a:t>conditions, such as interest rates </a:t>
            </a:r>
            <a:r>
              <a:rPr lang="en-US" sz="2400" dirty="0" smtClean="0"/>
              <a:t>or currency </a:t>
            </a:r>
            <a:r>
              <a:rPr lang="en-US" sz="2400" dirty="0"/>
              <a:t>values. </a:t>
            </a:r>
            <a:endParaRPr lang="en-US" sz="2400" dirty="0" smtClean="0"/>
          </a:p>
          <a:p>
            <a:r>
              <a:rPr lang="en-US" sz="2400" dirty="0" smtClean="0"/>
              <a:t>The </a:t>
            </a:r>
            <a:r>
              <a:rPr lang="en-US" sz="2400" dirty="0"/>
              <a:t>value of the contract </a:t>
            </a:r>
            <a:r>
              <a:rPr lang="en-US" sz="2400" dirty="0" smtClean="0"/>
              <a:t>is determined </a:t>
            </a:r>
            <a:r>
              <a:rPr lang="en-US" sz="2400" dirty="0"/>
              <a:t>by fluctuations in the price </a:t>
            </a:r>
            <a:r>
              <a:rPr lang="en-US" sz="2400" dirty="0" smtClean="0"/>
              <a:t>of the </a:t>
            </a:r>
            <a:r>
              <a:rPr lang="en-US" sz="2400" dirty="0"/>
              <a:t>underlying asset. Most </a:t>
            </a:r>
            <a:r>
              <a:rPr lang="en-US" sz="2400" dirty="0" smtClean="0"/>
              <a:t>financial derivatives are characterized </a:t>
            </a:r>
            <a:r>
              <a:rPr lang="en-US" sz="2400" dirty="0"/>
              <a:t>by high leverage, </a:t>
            </a:r>
            <a:r>
              <a:rPr lang="en-US" sz="2400" dirty="0" smtClean="0"/>
              <a:t>meaning they </a:t>
            </a:r>
            <a:r>
              <a:rPr lang="en-US" sz="2400" dirty="0"/>
              <a:t>are bought with enormous amounts </a:t>
            </a:r>
            <a:r>
              <a:rPr lang="en-US" sz="2400" dirty="0" smtClean="0"/>
              <a:t>of borrowed money.</a:t>
            </a:r>
          </a:p>
          <a:p>
            <a:r>
              <a:rPr lang="en-US" sz="2400" dirty="0" smtClean="0"/>
              <a:t> Over-the-counter </a:t>
            </a:r>
            <a:r>
              <a:rPr lang="en-US" sz="2400" dirty="0"/>
              <a:t>(</a:t>
            </a:r>
            <a:r>
              <a:rPr lang="en-US" sz="2400" dirty="0" smtClean="0"/>
              <a:t>OTC) financial </a:t>
            </a:r>
            <a:r>
              <a:rPr lang="en-US" sz="2400" dirty="0"/>
              <a:t>derivatives, by contrast, are </a:t>
            </a:r>
            <a:r>
              <a:rPr lang="en-US" sz="2400" dirty="0" smtClean="0"/>
              <a:t>negotiated and </a:t>
            </a:r>
            <a:r>
              <a:rPr lang="en-US" sz="2400" dirty="0"/>
              <a:t>traded privately (not on </a:t>
            </a:r>
            <a:r>
              <a:rPr lang="en-US" sz="2400" dirty="0" smtClean="0"/>
              <a:t>public exchanges</a:t>
            </a:r>
            <a:r>
              <a:rPr lang="en-US" sz="2400" dirty="0"/>
              <a:t>) and are not subjected to </a:t>
            </a:r>
            <a:r>
              <a:rPr lang="en-US" sz="2400" dirty="0" smtClean="0"/>
              <a:t>public disclosure</a:t>
            </a:r>
            <a:r>
              <a:rPr lang="en-US" sz="2400" dirty="0"/>
              <a:t>, government supervision or </a:t>
            </a:r>
            <a:r>
              <a:rPr lang="en-US" sz="2400" dirty="0" smtClean="0"/>
              <a:t>other requirements </a:t>
            </a:r>
            <a:r>
              <a:rPr lang="en-US" sz="2400" dirty="0"/>
              <a:t>applicable to those traded </a:t>
            </a:r>
            <a:r>
              <a:rPr lang="en-US" sz="2400" dirty="0" smtClean="0"/>
              <a:t>on exchanges</a:t>
            </a:r>
            <a:r>
              <a:rPr lang="en-US" sz="2400" dirty="0"/>
              <a:t>.</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Collateralized Debt or Mortgage Obligations – (CDOs or CMOs)</a:t>
            </a:r>
            <a:endParaRPr lang="en-US" sz="4000" dirty="0"/>
          </a:p>
        </p:txBody>
      </p:sp>
      <p:sp>
        <p:nvSpPr>
          <p:cNvPr id="3" name="Content Placeholder 2"/>
          <p:cNvSpPr>
            <a:spLocks noGrp="1"/>
          </p:cNvSpPr>
          <p:nvPr>
            <p:ph idx="1"/>
          </p:nvPr>
        </p:nvSpPr>
        <p:spPr/>
        <p:txBody>
          <a:bodyPr>
            <a:normAutofit/>
          </a:bodyPr>
          <a:lstStyle/>
          <a:p>
            <a:r>
              <a:rPr lang="en-US" sz="2400" dirty="0" smtClean="0"/>
              <a:t>A CDO or CMO is created when a financial institution “bundles together” many bonds or mortgages.  Typically these financial instruments are worth in the 10s or 100s of millions of dollars.</a:t>
            </a:r>
          </a:p>
          <a:p>
            <a:r>
              <a:rPr lang="en-US" sz="2400" dirty="0" smtClean="0"/>
              <a:t>They are rated by a rating agency like Moody’s or Standard and Poor’s so investors will be feel safe in purchasing them.</a:t>
            </a:r>
          </a:p>
          <a:p>
            <a:r>
              <a:rPr lang="en-US" sz="2400" dirty="0" smtClean="0"/>
              <a:t>They are typically insured with insurance called credit default swap insurance to guard against loss of income.</a:t>
            </a:r>
          </a:p>
          <a:p>
            <a:r>
              <a:rPr lang="en-US" sz="2400" dirty="0" smtClean="0"/>
              <a:t>After being rated and insured, pieces of the CDO and/or CMO are sold to large institutional investors like investment banks, pension funds or hedge funds.  Alternatively part or all of the CDO or CMO may be held by the institution that created it.</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The Victory to Ban Regulation of Derivatives in the 1990s</a:t>
            </a:r>
            <a:endParaRPr lang="en-US" sz="4000" dirty="0"/>
          </a:p>
        </p:txBody>
      </p:sp>
      <p:sp>
        <p:nvSpPr>
          <p:cNvPr id="3" name="Content Placeholder 2"/>
          <p:cNvSpPr>
            <a:spLocks noGrp="1"/>
          </p:cNvSpPr>
          <p:nvPr>
            <p:ph idx="1"/>
          </p:nvPr>
        </p:nvSpPr>
        <p:spPr/>
        <p:txBody>
          <a:bodyPr>
            <a:normAutofit/>
          </a:bodyPr>
          <a:lstStyle/>
          <a:p>
            <a:r>
              <a:rPr lang="en-US" sz="2400" dirty="0" smtClean="0"/>
              <a:t>The little known Commodities Futures Trading Commission pushed for the authority to regulate derivatives in the mid- and late 1990s.</a:t>
            </a:r>
          </a:p>
          <a:p>
            <a:r>
              <a:rPr lang="en-US" sz="2400" dirty="0" smtClean="0"/>
              <a:t>Treasury Secretary Robert Rubin, Federal Reserve Alan Greenspan, Senator Phil Gramm and Deputy Treasury Secretary Lawrence Summers led the charge to ban federal regulation of derivatives and silenced the efforts of the CFTC chair.</a:t>
            </a:r>
          </a:p>
          <a:p>
            <a:r>
              <a:rPr lang="en-US" sz="2400" b="1" dirty="0" smtClean="0"/>
              <a:t>In 2000, Congress passed and President Clinton signed the </a:t>
            </a:r>
            <a:r>
              <a:rPr lang="en-US" sz="2400" b="1" u="sng" dirty="0" smtClean="0"/>
              <a:t>Commodities Futures Modernization Act </a:t>
            </a:r>
            <a:r>
              <a:rPr lang="en-US" sz="2400" b="1" dirty="0" smtClean="0"/>
              <a:t>that banned federal regulation of derivatives.</a:t>
            </a:r>
            <a:endParaRPr lang="en-US" sz="2400" b="1"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The Victory to Deregulate Investment Banks in the 1990s</a:t>
            </a:r>
            <a:endParaRPr lang="en-US" sz="4000" dirty="0"/>
          </a:p>
        </p:txBody>
      </p:sp>
      <p:sp>
        <p:nvSpPr>
          <p:cNvPr id="3" name="Content Placeholder 2"/>
          <p:cNvSpPr>
            <a:spLocks noGrp="1"/>
          </p:cNvSpPr>
          <p:nvPr>
            <p:ph idx="1"/>
          </p:nvPr>
        </p:nvSpPr>
        <p:spPr/>
        <p:txBody>
          <a:bodyPr>
            <a:normAutofit/>
          </a:bodyPr>
          <a:lstStyle/>
          <a:p>
            <a:r>
              <a:rPr lang="en-US" sz="2400" dirty="0" smtClean="0"/>
              <a:t>Prior to the current financial crisis, 5 giant investment banks dominated the U.S. markets for investment banks.  They had long sought the repeal of the 1933 Glass-Steagal Act that was passed to prevent many of the financial excesses of the 1920s.</a:t>
            </a:r>
          </a:p>
          <a:p>
            <a:r>
              <a:rPr lang="en-US" sz="2400" dirty="0" smtClean="0"/>
              <a:t>In 1999, Congress passed and President Clinton signed the </a:t>
            </a:r>
            <a:r>
              <a:rPr lang="en-US" sz="2400" b="1" dirty="0" smtClean="0"/>
              <a:t>Gramm-Leach-Bliley Act </a:t>
            </a:r>
            <a:r>
              <a:rPr lang="en-US" sz="2400" dirty="0" smtClean="0"/>
              <a:t>that repealed Glass-Steagal and set the stage for the creation of mammoth financial institutions like Citigroup.  This Act also split up the regulatory oversight between multiple agencies making it more difficult to effectively regulate these new financial superpowers.</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Rise of Predatory Lending</a:t>
            </a:r>
            <a:endParaRPr lang="en-US" sz="4000" dirty="0"/>
          </a:p>
        </p:txBody>
      </p:sp>
      <p:sp>
        <p:nvSpPr>
          <p:cNvPr id="3" name="Content Placeholder 2"/>
          <p:cNvSpPr>
            <a:spLocks noGrp="1"/>
          </p:cNvSpPr>
          <p:nvPr>
            <p:ph idx="1"/>
          </p:nvPr>
        </p:nvSpPr>
        <p:spPr/>
        <p:txBody>
          <a:bodyPr>
            <a:normAutofit fontScale="92500"/>
          </a:bodyPr>
          <a:lstStyle/>
          <a:p>
            <a:r>
              <a:rPr lang="en-US" sz="2400" dirty="0" smtClean="0"/>
              <a:t>Interest rates and fees far exceed the risks for the lenders.</a:t>
            </a:r>
          </a:p>
          <a:p>
            <a:r>
              <a:rPr lang="en-US" sz="2400" dirty="0" smtClean="0"/>
              <a:t>Low teaser rates adjust rapidly making loans unaffordable to lenders.</a:t>
            </a:r>
          </a:p>
          <a:p>
            <a:r>
              <a:rPr lang="en-US" sz="2400" dirty="0" smtClean="0"/>
              <a:t>High pre-payment penalties trap borrowers in unaffordable loans.</a:t>
            </a:r>
          </a:p>
          <a:p>
            <a:r>
              <a:rPr lang="en-US" sz="2400" dirty="0" smtClean="0"/>
              <a:t>Frequent refinancing with no financial benefit for borrowers.</a:t>
            </a:r>
          </a:p>
          <a:p>
            <a:r>
              <a:rPr lang="en-US" sz="2400" dirty="0" smtClean="0"/>
              <a:t>High balloon payments.</a:t>
            </a:r>
          </a:p>
          <a:p>
            <a:r>
              <a:rPr lang="en-US" sz="2400" dirty="0" smtClean="0"/>
              <a:t>Loans issued without regard to borrower’s ability to pay</a:t>
            </a:r>
          </a:p>
          <a:p>
            <a:r>
              <a:rPr lang="en-US" sz="2400" dirty="0" smtClean="0"/>
              <a:t>Loans are issued that do not require payment on principal or in some cases all of the interest due each month.</a:t>
            </a:r>
          </a:p>
          <a:p>
            <a:r>
              <a:rPr lang="en-US" sz="2400" b="1" dirty="0" smtClean="0"/>
              <a:t>Predatory lending disproportionately impacts communities of color</a:t>
            </a:r>
            <a:endParaRPr lang="en-US" sz="2400" b="1"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The Victory to Prevent Increased Regulation of Predatory Lending</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By the late 1990s, there was growing public pressure to rein in unscrupulous home mortgage lenders engaged in predatory lending.  Not surprisingly these efforts failed.</a:t>
            </a:r>
          </a:p>
          <a:p>
            <a:r>
              <a:rPr lang="en-US" sz="2400" dirty="0" smtClean="0"/>
              <a:t>“From 1999 to 2001, Congress first considered steps to curb predatory lending…Foreclosures were on the rise, setting off a wave of personal bankruptcies.  But Mr. Gramm did everything he could to block the measures.  In 2000, he refused to have his banking committee consider the proposals…A year later, he objected again when Democrats tried to block lenders from being able to pursue claims in bankruptcy court against borrowers who had defaulted on predatory loans.” – </a:t>
            </a:r>
            <a:r>
              <a:rPr lang="en-US" sz="1600" dirty="0" smtClean="0"/>
              <a:t>New York Times, 11/7/08</a:t>
            </a:r>
            <a:endParaRPr lang="en-US" sz="16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Confronting the Political Power of the Financial Industries</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The successful deregulation of the nation’s financial industry was not an accident.  It reflected the financial power of the industry and its willingness to finance campaigns and lobby.</a:t>
            </a:r>
          </a:p>
          <a:p>
            <a:r>
              <a:rPr lang="en-US" sz="2400" dirty="0" smtClean="0"/>
              <a:t>Between 1998 and 2008, the financial, insurance and real estate industries contributed $1.7 billion in campaign contributions for the six federal elections in that period.   55% went to Republicans and 45% to Democrats.</a:t>
            </a:r>
          </a:p>
          <a:p>
            <a:r>
              <a:rPr lang="en-US" sz="2400" dirty="0" smtClean="0"/>
              <a:t>During the same period, the same industries spent over $3.4 billion on officially registered lobbying of federal officials employing more than 3000 lobbyists.</a:t>
            </a:r>
          </a:p>
          <a:p>
            <a:r>
              <a:rPr lang="en-US" sz="2400" dirty="0" smtClean="0"/>
              <a:t>From the industries’ point of view, these were great investments.  </a:t>
            </a:r>
            <a:r>
              <a:rPr lang="en-US" sz="1600" dirty="0" smtClean="0"/>
              <a:t>Data from “Sold Out”, Wall Street Watch, March 2009.</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Setting the Stage for Economic Disaster</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By 2001, the stage was set for an economic disaster.</a:t>
            </a:r>
          </a:p>
          <a:p>
            <a:r>
              <a:rPr lang="en-US" sz="2400" dirty="0" smtClean="0"/>
              <a:t>The powerful investment banks were freed from the 60 years of constraints on moving into other financial services.</a:t>
            </a:r>
          </a:p>
          <a:p>
            <a:r>
              <a:rPr lang="en-US" sz="2400" dirty="0" smtClean="0"/>
              <a:t>Efforts to increase regulation of predatory lending had been defeated.</a:t>
            </a:r>
          </a:p>
          <a:p>
            <a:r>
              <a:rPr lang="en-US" sz="2400" dirty="0" smtClean="0"/>
              <a:t>Federal regulation of the rapidly growing and immense financial derivatives markets had been banned.</a:t>
            </a:r>
          </a:p>
          <a:p>
            <a:r>
              <a:rPr lang="en-US" sz="2400" dirty="0" smtClean="0"/>
              <a:t>The financial industries’ political financing and lobbying machines were in place.</a:t>
            </a:r>
          </a:p>
          <a:p>
            <a:r>
              <a:rPr lang="en-US" sz="2400" dirty="0" smtClean="0"/>
              <a:t>Finally, the election of deregulator-in-chief George W. Bush in 2001 meant that the executive branch would not play any meaningful role in regulating the financial industries.</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Free Market Fundamentalism</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“When I am on Wall Street and I realize that that’s the very nerve center of American capitalism and I realize what capitalism has done for the working people of America, to me that’s a holy place.” -  Phil Gramm, former U.S. Senator and advisor to Presidential candidate John McCain, 2004 - </a:t>
            </a:r>
            <a:r>
              <a:rPr lang="en-US" sz="1600" dirty="0" smtClean="0"/>
              <a:t>New York Times, 11/17/08</a:t>
            </a:r>
            <a:endParaRPr lang="en-US" sz="2400" dirty="0" smtClean="0"/>
          </a:p>
          <a:p>
            <a:pPr>
              <a:buNone/>
            </a:pPr>
            <a:endParaRPr lang="en-US" sz="2400" dirty="0" smtClean="0"/>
          </a:p>
          <a:p>
            <a:r>
              <a:rPr lang="en-US" sz="2400" dirty="0" smtClean="0"/>
              <a:t>“Not only have individual financial institutions become less vulnerable to shocks from underlying risk factors, but also the financial system as a whole has become more resilient.”  - Alan Greenspan, then chairman of the Federal Reserve Board,  2004 – </a:t>
            </a:r>
            <a:r>
              <a:rPr lang="en-US" sz="1600" dirty="0" smtClean="0"/>
              <a:t>New York Times, 10/9/08</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George W. Bush – Deregulator in Chief</a:t>
            </a:r>
            <a:endParaRPr lang="en-US" sz="4000" dirty="0"/>
          </a:p>
        </p:txBody>
      </p:sp>
      <p:sp>
        <p:nvSpPr>
          <p:cNvPr id="3" name="Content Placeholder 2"/>
          <p:cNvSpPr>
            <a:spLocks noGrp="1"/>
          </p:cNvSpPr>
          <p:nvPr>
            <p:ph idx="1"/>
          </p:nvPr>
        </p:nvSpPr>
        <p:spPr/>
        <p:txBody>
          <a:bodyPr>
            <a:normAutofit/>
          </a:bodyPr>
          <a:lstStyle/>
          <a:p>
            <a:r>
              <a:rPr lang="en-US" sz="2400" dirty="0" smtClean="0"/>
              <a:t>Privatize Social Security</a:t>
            </a:r>
          </a:p>
          <a:p>
            <a:r>
              <a:rPr lang="en-US" sz="2400" dirty="0" smtClean="0"/>
              <a:t>Rollback environmental standards</a:t>
            </a:r>
          </a:p>
          <a:p>
            <a:r>
              <a:rPr lang="en-US" sz="2400" dirty="0" smtClean="0"/>
              <a:t>Weaken consumer product and food safety</a:t>
            </a:r>
          </a:p>
          <a:p>
            <a:r>
              <a:rPr lang="en-US" sz="2400" dirty="0" smtClean="0"/>
              <a:t>Rollback the Endangered Species Act</a:t>
            </a:r>
          </a:p>
          <a:p>
            <a:r>
              <a:rPr lang="en-US" sz="2400" dirty="0" smtClean="0"/>
              <a:t>Block efforts to address global warming – Kyoto Protocols</a:t>
            </a:r>
          </a:p>
          <a:p>
            <a:r>
              <a:rPr lang="en-US" sz="2400" dirty="0" smtClean="0"/>
              <a:t>Weaken worker safety protections</a:t>
            </a:r>
          </a:p>
          <a:p>
            <a:r>
              <a:rPr lang="en-US" sz="2400" dirty="0" smtClean="0"/>
              <a:t>Deregulate trade through free trade agreements</a:t>
            </a:r>
          </a:p>
          <a:p>
            <a:r>
              <a:rPr lang="en-US" sz="2400" dirty="0" smtClean="0"/>
              <a:t>Last but not least, deregulate the financial markets</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Enron – The Omen of Coming Disaster</a:t>
            </a:r>
            <a:endParaRPr lang="en-US" sz="4000" dirty="0"/>
          </a:p>
        </p:txBody>
      </p:sp>
      <p:sp>
        <p:nvSpPr>
          <p:cNvPr id="3" name="Content Placeholder 2"/>
          <p:cNvSpPr>
            <a:spLocks noGrp="1"/>
          </p:cNvSpPr>
          <p:nvPr>
            <p:ph idx="1"/>
          </p:nvPr>
        </p:nvSpPr>
        <p:spPr/>
        <p:txBody>
          <a:bodyPr>
            <a:normAutofit/>
          </a:bodyPr>
          <a:lstStyle/>
          <a:p>
            <a:pPr>
              <a:buNone/>
            </a:pPr>
            <a:r>
              <a:rPr lang="en-US" sz="2400" dirty="0" smtClean="0"/>
              <a:t>Soon after George Bush took office in 2001, Enron, the energy trading company went bankrupt very quickly.  Its CEO was the finance chairman of the Bush election committee.</a:t>
            </a:r>
          </a:p>
          <a:p>
            <a:pPr>
              <a:buNone/>
            </a:pPr>
            <a:r>
              <a:rPr lang="en-US" sz="2400" dirty="0" smtClean="0"/>
              <a:t>We soon learned that Arthur Anderson, one of the Big 5 accounting firms, was deeply influential in the corrupt practices that led to the collapse of Enron.  Arthur Anderson soon disappeared from the scene.</a:t>
            </a:r>
          </a:p>
          <a:p>
            <a:pPr>
              <a:buNone/>
            </a:pPr>
            <a:r>
              <a:rPr lang="en-US" sz="2400" dirty="0" smtClean="0"/>
              <a:t>Soon other major bankruptcies occurred that were tainted with financial scandal:  Enron, WorldCom, QUALCOMM, and Adelphia became fleeting poster children of corporate corruption and ineffective government regulation.</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Corrupt Mortgage Industry – From Loans to Derivatives</a:t>
            </a:r>
            <a:endParaRPr lang="en-US" sz="4000" dirty="0"/>
          </a:p>
        </p:txBody>
      </p:sp>
      <p:sp>
        <p:nvSpPr>
          <p:cNvPr id="3" name="Content Placeholder 2"/>
          <p:cNvSpPr>
            <a:spLocks noGrp="1"/>
          </p:cNvSpPr>
          <p:nvPr>
            <p:ph idx="1"/>
          </p:nvPr>
        </p:nvSpPr>
        <p:spPr/>
        <p:txBody>
          <a:bodyPr>
            <a:normAutofit/>
          </a:bodyPr>
          <a:lstStyle/>
          <a:p>
            <a:r>
              <a:rPr lang="en-US" sz="2400" dirty="0" smtClean="0"/>
              <a:t>Predatory lending including appraisers who give high appraisals at the request of loan originator</a:t>
            </a:r>
          </a:p>
          <a:p>
            <a:r>
              <a:rPr lang="en-US" sz="2400" dirty="0" smtClean="0"/>
              <a:t>Quickly sell the predatory loans to commercial or investment banks</a:t>
            </a:r>
          </a:p>
          <a:p>
            <a:r>
              <a:rPr lang="en-US" sz="2400" dirty="0" smtClean="0"/>
              <a:t>Loans are bundled into derivatives called “Collateralized Mortgage Obligations” (CMOs)</a:t>
            </a:r>
          </a:p>
          <a:p>
            <a:r>
              <a:rPr lang="en-US" sz="2400" dirty="0" smtClean="0"/>
              <a:t>Credit rating agency give high ratings to CMOs creating a false impression of the value of the CMO</a:t>
            </a:r>
          </a:p>
          <a:p>
            <a:r>
              <a:rPr lang="en-US" sz="2400" dirty="0" smtClean="0"/>
              <a:t>Institution owning CMOs buy insurance (credit default swap) policies sold by unscrupulous insurers</a:t>
            </a:r>
          </a:p>
          <a:p>
            <a:r>
              <a:rPr lang="en-US" sz="2400" dirty="0" smtClean="0"/>
              <a:t>CMO shares sold to unsuspecting institutional investors</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Key to Success – Weaken the Regulatory Agencies and Turn a Blind Eye – Part 1</a:t>
            </a:r>
            <a:endParaRPr lang="en-US" sz="4000" dirty="0"/>
          </a:p>
        </p:txBody>
      </p:sp>
      <p:sp>
        <p:nvSpPr>
          <p:cNvPr id="3" name="Content Placeholder 2"/>
          <p:cNvSpPr>
            <a:spLocks noGrp="1"/>
          </p:cNvSpPr>
          <p:nvPr>
            <p:ph idx="1"/>
          </p:nvPr>
        </p:nvSpPr>
        <p:spPr/>
        <p:txBody>
          <a:bodyPr>
            <a:normAutofit/>
          </a:bodyPr>
          <a:lstStyle/>
          <a:p>
            <a:r>
              <a:rPr lang="en-US" sz="2400" b="1" dirty="0" smtClean="0"/>
              <a:t>Securities and Exchange Commission (SEC)</a:t>
            </a:r>
            <a:r>
              <a:rPr lang="en-US" sz="2400" dirty="0" smtClean="0"/>
              <a:t> head want a kinder and gentler agency.  Staff levels are reduced.   New law expands duties.  Example:  The SEC assigned 7 staff to examine 5 investment banks with combined assets of $4 trillion.</a:t>
            </a:r>
          </a:p>
          <a:p>
            <a:r>
              <a:rPr lang="en-US" sz="2400" b="1" dirty="0" smtClean="0"/>
              <a:t>Office of Thrift Supervision (OTS) </a:t>
            </a:r>
            <a:r>
              <a:rPr lang="en-US" sz="2400" dirty="0" smtClean="0"/>
              <a:t>director James Gilleran- “Our goal is to allow thrifts to operate with a wide breadth of freedom from regulatory intrusion.” – </a:t>
            </a:r>
            <a:r>
              <a:rPr lang="en-US" sz="1600" dirty="0" smtClean="0"/>
              <a:t>Washington Post 11/23/08</a:t>
            </a:r>
            <a:endParaRPr lang="en-US" sz="1600" b="1" dirty="0" smtClean="0"/>
          </a:p>
          <a:p>
            <a:r>
              <a:rPr lang="en-US" sz="2400" dirty="0" smtClean="0"/>
              <a:t>The total assets of OTS regulated thrifts that failed in 2008:  $356 billion.</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Key to Success – Part 2</a:t>
            </a:r>
            <a:br>
              <a:rPr lang="en-US" sz="4000" dirty="0" smtClean="0"/>
            </a:br>
            <a:r>
              <a:rPr lang="en-US" sz="4000" dirty="0" smtClean="0"/>
              <a:t>Deregulation of Investment Banks</a:t>
            </a:r>
            <a:endParaRPr lang="en-US" sz="4000" dirty="0"/>
          </a:p>
        </p:txBody>
      </p:sp>
      <p:sp>
        <p:nvSpPr>
          <p:cNvPr id="3" name="Content Placeholder 2"/>
          <p:cNvSpPr>
            <a:spLocks noGrp="1"/>
          </p:cNvSpPr>
          <p:nvPr>
            <p:ph idx="1"/>
          </p:nvPr>
        </p:nvSpPr>
        <p:spPr/>
        <p:txBody>
          <a:bodyPr>
            <a:normAutofit/>
          </a:bodyPr>
          <a:lstStyle/>
          <a:p>
            <a:r>
              <a:rPr lang="en-US" sz="2400" dirty="0" smtClean="0"/>
              <a:t>On April 28, 2004, the SEC at the request of major investment banks and other major financial institutions, </a:t>
            </a:r>
            <a:r>
              <a:rPr lang="en-US" sz="2400" b="1" dirty="0" smtClean="0"/>
              <a:t>loosened the reserve requirements for investment banks.  </a:t>
            </a:r>
            <a:r>
              <a:rPr lang="en-US" sz="2400" dirty="0" smtClean="0"/>
              <a:t>The request for led by Henry Paulson, then CEO of the investment bank Goldman Sachs.  Paulson later became the Secretary of the Treasury who presided over the start of the catastrophe.</a:t>
            </a:r>
          </a:p>
          <a:p>
            <a:r>
              <a:rPr lang="en-US" sz="2400" dirty="0" smtClean="0"/>
              <a:t>Previously banks had to hold $1 in reserves for every $12 in loans.  After this change, major investment banks went as high as $1 to $40 in loans.  What happens if things turn bad?</a:t>
            </a:r>
          </a:p>
          <a:p>
            <a:r>
              <a:rPr lang="en-US" sz="2400" dirty="0" smtClean="0"/>
              <a:t>The agency also relied on the banks’ computer models to determine risk thus </a:t>
            </a:r>
            <a:r>
              <a:rPr lang="en-US" sz="2400" b="1" dirty="0" smtClean="0"/>
              <a:t>privatizing regulatory oversight.</a:t>
            </a:r>
            <a:endParaRPr lang="en-US" sz="2400" b="1"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Key to Success – Part 3</a:t>
            </a:r>
            <a:br>
              <a:rPr lang="en-US" sz="4000" dirty="0" smtClean="0"/>
            </a:br>
            <a:r>
              <a:rPr lang="en-US" sz="4000" dirty="0" smtClean="0"/>
              <a:t>Ineffective Regulation of Rating Agencies </a:t>
            </a:r>
            <a:endParaRPr lang="en-US" sz="4000" dirty="0"/>
          </a:p>
        </p:txBody>
      </p:sp>
      <p:sp>
        <p:nvSpPr>
          <p:cNvPr id="3" name="Content Placeholder 2"/>
          <p:cNvSpPr>
            <a:spLocks noGrp="1"/>
          </p:cNvSpPr>
          <p:nvPr>
            <p:ph idx="1"/>
          </p:nvPr>
        </p:nvSpPr>
        <p:spPr/>
        <p:txBody>
          <a:bodyPr>
            <a:normAutofit/>
          </a:bodyPr>
          <a:lstStyle/>
          <a:p>
            <a:r>
              <a:rPr lang="en-US" sz="2400" dirty="0" smtClean="0"/>
              <a:t>CDOs and CMOs needed to be rated thereby giving investors confidence in their value.  Honest rating becomes key.  This was profitable work and the investors paid the bill.</a:t>
            </a:r>
          </a:p>
          <a:p>
            <a:r>
              <a:rPr lang="en-US" sz="2400" dirty="0" smtClean="0"/>
              <a:t>“In 1996, Thomas Friedman, </a:t>
            </a:r>
            <a:r>
              <a:rPr lang="en-US" sz="2400" i="1" dirty="0" smtClean="0"/>
              <a:t>New York Times</a:t>
            </a:r>
            <a:r>
              <a:rPr lang="en-US" sz="2400" dirty="0" smtClean="0"/>
              <a:t> columnist, remarked on </a:t>
            </a:r>
            <a:r>
              <a:rPr lang="en-US" sz="2400" i="1" dirty="0" smtClean="0"/>
              <a:t>The NewsHour with Jim Lehrer</a:t>
            </a:r>
            <a:r>
              <a:rPr lang="en-US" sz="2400" dirty="0" smtClean="0"/>
              <a:t> ‘that there are two superpowers in the world – the United States and Moody’s bond-rating service.’” – </a:t>
            </a:r>
            <a:r>
              <a:rPr lang="en-US" sz="1600" dirty="0" smtClean="0"/>
              <a:t>New York Times, 4/27/08</a:t>
            </a:r>
          </a:p>
          <a:p>
            <a:r>
              <a:rPr lang="en-US" sz="2400" dirty="0" smtClean="0"/>
              <a:t>“Their profits surged, Moody’s in particular:  it went public, saw its stock increase six-fold and its earnings grow by 900 percent.” – </a:t>
            </a:r>
            <a:r>
              <a:rPr lang="en-US" sz="1600" dirty="0" smtClean="0"/>
              <a:t>New York Times, 4/27/08</a:t>
            </a:r>
            <a:endParaRPr lang="en-US" sz="2400" dirty="0" smtClean="0"/>
          </a:p>
          <a:p>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Key to Success – Part 3 </a:t>
            </a:r>
            <a:br>
              <a:rPr lang="en-US" sz="4000" dirty="0" smtClean="0"/>
            </a:br>
            <a:r>
              <a:rPr lang="en-US" sz="4000" dirty="0" smtClean="0"/>
              <a:t>Ineffective Regulation of Rating Agencies</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In 2006, Raymond W. McDaniel Jr., the CEO of Moody’s stated:  “I firmly believe that Moody’s business stands on the ‘right side of history’ in terms of the alignment of our role and function with advancements in global capital markets.”  - </a:t>
            </a:r>
            <a:r>
              <a:rPr lang="en-US" sz="1600" dirty="0" smtClean="0"/>
              <a:t>New York Times, 4/27/08</a:t>
            </a:r>
          </a:p>
          <a:p>
            <a:r>
              <a:rPr lang="en-US" sz="2400" dirty="0" smtClean="0"/>
              <a:t>“Last year (2007), Moody’s had to downgrade more than 5,000 mortgage securities – a tacit acknowledgement that the mortgage bubble was abetted by its overly generous ratings.  Mortgage securities rated by Standard and Poor’s and Fitch have suffered a similar wave of downgrades.” – </a:t>
            </a:r>
            <a:r>
              <a:rPr lang="en-US" sz="1600" dirty="0" smtClean="0"/>
              <a:t>New York Times, 4/27/08</a:t>
            </a:r>
            <a:endParaRPr lang="en-US" sz="2400" dirty="0" smtClean="0"/>
          </a:p>
          <a:p>
            <a:r>
              <a:rPr lang="en-US" sz="2400" dirty="0" smtClean="0"/>
              <a:t>In 2001, Congress directed the SEC to assess the need for reforms in the ratings industry.  No meaningful action.</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Key to Success – Part 4</a:t>
            </a:r>
            <a:br>
              <a:rPr lang="en-US" sz="4000" dirty="0" smtClean="0"/>
            </a:br>
            <a:r>
              <a:rPr lang="en-US" sz="4000" dirty="0" smtClean="0"/>
              <a:t>Block State Actions</a:t>
            </a:r>
            <a:endParaRPr lang="en-US" sz="4000" dirty="0"/>
          </a:p>
        </p:txBody>
      </p:sp>
      <p:sp>
        <p:nvSpPr>
          <p:cNvPr id="3" name="Content Placeholder 2"/>
          <p:cNvSpPr>
            <a:spLocks noGrp="1"/>
          </p:cNvSpPr>
          <p:nvPr>
            <p:ph idx="1"/>
          </p:nvPr>
        </p:nvSpPr>
        <p:spPr/>
        <p:txBody>
          <a:bodyPr>
            <a:normAutofit/>
          </a:bodyPr>
          <a:lstStyle/>
          <a:p>
            <a:r>
              <a:rPr lang="en-US" sz="2400" i="1" dirty="0" smtClean="0"/>
              <a:t>When the states sought to fill the vacuum created by federal non-enforcement of consumer protection laws against predatory lenders, the feds jumped to stop them. “In 2003,” as Eliot Spitzer recounted, “during the height of the predatory lending crisis, the Office of the Comptroller of the Currency invoked a clause from the 1863 National Bank Act to issue formal opinions preempting all state predatory lending laws, thereby rendering them inoperative. The OCC also  promulgated new rules that prevented states from enforcing any of their own consumer protection laws against national banks.” – </a:t>
            </a:r>
            <a:r>
              <a:rPr lang="en-US" sz="1600" dirty="0" smtClean="0"/>
              <a:t>“Sold Out”, Wall Street Watch, page 67.</a:t>
            </a:r>
            <a:endParaRPr lang="en-US" sz="1600" i="1" dirty="0" smtClean="0"/>
          </a:p>
        </p:txBody>
      </p:sp>
      <p:sp>
        <p:nvSpPr>
          <p:cNvPr id="4" name="Slide Number Placeholder 3"/>
          <p:cNvSpPr>
            <a:spLocks noGrp="1"/>
          </p:cNvSpPr>
          <p:nvPr>
            <p:ph type="sldNum" sz="quarter" idx="12"/>
          </p:nvPr>
        </p:nvSpPr>
        <p:spPr/>
        <p:txBody>
          <a:bodyPr/>
          <a:lstStyle/>
          <a:p>
            <a:fld id="{BBD62E08-89F0-4000-B327-2CE89529314C}"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Key To Success – Part 5</a:t>
            </a:r>
            <a:br>
              <a:rPr lang="en-US" sz="4000" dirty="0" smtClean="0"/>
            </a:br>
            <a:r>
              <a:rPr lang="en-US" sz="4000" dirty="0" smtClean="0"/>
              <a:t>Avoid Responsibility</a:t>
            </a:r>
            <a:endParaRPr lang="en-US" sz="4000" dirty="0"/>
          </a:p>
        </p:txBody>
      </p:sp>
      <p:sp>
        <p:nvSpPr>
          <p:cNvPr id="3" name="Content Placeholder 2"/>
          <p:cNvSpPr>
            <a:spLocks noGrp="1"/>
          </p:cNvSpPr>
          <p:nvPr>
            <p:ph idx="1"/>
          </p:nvPr>
        </p:nvSpPr>
        <p:spPr/>
        <p:txBody>
          <a:bodyPr>
            <a:normAutofit fontScale="92500" lnSpcReduction="10000"/>
          </a:bodyPr>
          <a:lstStyle/>
          <a:p>
            <a:pPr>
              <a:buNone/>
            </a:pPr>
            <a:r>
              <a:rPr lang="en-US" sz="2400" i="1" dirty="0" smtClean="0"/>
              <a:t>“Under existing federal law, only the original mortgage lender is liable for any predatory and illegal features of a mortgage — even if the mortgage is transferred to another party.  This arrangement effectively immunized acquirers of the mortgage (“assignees”) for any problems with the initial loan, and relieved them of any duty to investigate the terms of the loan. Wall Street interests could purchase, bundle and securitize subprime loans — including many with pernicious, predatory terms — without fear of liability for illegal loan terms. The arrangement left victimized borrowers with no cause of action against any but the original lender, and typically with no defenses against being foreclosed upon. Representative Bob Ney, R Ohio — a close friend of Wall Street who subsequently went to prison in connection with the Abramoff scandal — was the leading opponent of a fair assignee liability regime.” –</a:t>
            </a:r>
            <a:r>
              <a:rPr lang="en-US" sz="2400" dirty="0" smtClean="0"/>
              <a:t> </a:t>
            </a:r>
            <a:r>
              <a:rPr lang="en-US" sz="1600" dirty="0" smtClean="0"/>
              <a:t>“Sold Out”, Wall Street Watch, March 2009</a:t>
            </a:r>
            <a:endParaRPr lang="en-US" sz="2400" i="1" dirty="0" smtClean="0"/>
          </a:p>
        </p:txBody>
      </p:sp>
      <p:sp>
        <p:nvSpPr>
          <p:cNvPr id="4" name="Slide Number Placeholder 3"/>
          <p:cNvSpPr>
            <a:spLocks noGrp="1"/>
          </p:cNvSpPr>
          <p:nvPr>
            <p:ph type="sldNum" sz="quarter" idx="12"/>
          </p:nvPr>
        </p:nvSpPr>
        <p:spPr/>
        <p:txBody>
          <a:bodyPr/>
          <a:lstStyle/>
          <a:p>
            <a:fld id="{BBD62E08-89F0-4000-B327-2CE89529314C}"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Warnings Signs – 2005-6</a:t>
            </a:r>
            <a:endParaRPr lang="en-US" sz="4000" dirty="0"/>
          </a:p>
        </p:txBody>
      </p:sp>
      <p:sp>
        <p:nvSpPr>
          <p:cNvPr id="3" name="Content Placeholder 2"/>
          <p:cNvSpPr>
            <a:spLocks noGrp="1"/>
          </p:cNvSpPr>
          <p:nvPr>
            <p:ph idx="1"/>
          </p:nvPr>
        </p:nvSpPr>
        <p:spPr/>
        <p:txBody>
          <a:bodyPr>
            <a:normAutofit/>
          </a:bodyPr>
          <a:lstStyle/>
          <a:p>
            <a:r>
              <a:rPr lang="en-US" sz="2400" dirty="0" smtClean="0"/>
              <a:t>Merrill Lynch, “We’re bullish on America”, has become a dominant player in the markets for selling CMOs and CDOs.</a:t>
            </a:r>
          </a:p>
          <a:p>
            <a:r>
              <a:rPr lang="en-US" sz="2400" dirty="0" smtClean="0"/>
              <a:t>AIG, the world’s largest insurer and the dominant insurer of CMOs in the world, refuses to continue issuing insurance for Merrill Lynch’s CMOs.  Merrill Lynch decides to self-insure.</a:t>
            </a:r>
          </a:p>
          <a:p>
            <a:r>
              <a:rPr lang="en-US" sz="2400" dirty="0" smtClean="0"/>
              <a:t>Between 2005 and 2006, sales of CMO’s  rise from $178 to $316 billion.  Profits skyrockets for investment banks and insurers like AIG.</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Learning the Lessons of History</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“The fall of Wall Street is to market fundamentalism what the fall of the Berlin wall was to communism.  It tells the world that this way of economic organization turns out to not be sustainable.” – Joseph Stiglitz, Nobel Prize winner for economics, 2008 – </a:t>
            </a:r>
            <a:r>
              <a:rPr lang="en-US" sz="1600" dirty="0" smtClean="0"/>
              <a:t>Huffington Post, December 2008</a:t>
            </a:r>
            <a:endParaRPr lang="en-US" sz="2400" dirty="0" smtClean="0"/>
          </a:p>
          <a:p>
            <a:r>
              <a:rPr lang="en-US" sz="2400" dirty="0" smtClean="0"/>
              <a:t>“There will come a moment when the most urgent threats posed by the credit crisis have eased and the larger task will be to chart a direction for economic steps ahead.  This will be a dangerous moment.  Behind the debates over future policy is a debate over history – a debate over the causes of our current situation.  The battle over the past will determine the battle for the present.  So it’s crucial to get the history straight. – Joseph Stiglitz, 2008 - </a:t>
            </a:r>
            <a:r>
              <a:rPr lang="en-US" sz="1600" dirty="0" smtClean="0"/>
              <a:t>Vanity Fair, January 2009</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   Even Bush Regulators Call for Increased Regulation</a:t>
            </a:r>
            <a:endParaRPr lang="en-US" sz="4000" dirty="0"/>
          </a:p>
        </p:txBody>
      </p:sp>
      <p:sp>
        <p:nvSpPr>
          <p:cNvPr id="3" name="Content Placeholder 2"/>
          <p:cNvSpPr>
            <a:spLocks noGrp="1"/>
          </p:cNvSpPr>
          <p:nvPr>
            <p:ph idx="1"/>
          </p:nvPr>
        </p:nvSpPr>
        <p:spPr/>
        <p:txBody>
          <a:bodyPr>
            <a:normAutofit/>
          </a:bodyPr>
          <a:lstStyle/>
          <a:p>
            <a:r>
              <a:rPr lang="en-US" sz="2400" dirty="0" smtClean="0"/>
              <a:t>By 2006, even Bush administration regulators saw the need to tighten regulations on predatory lending practices that formed the basis of the exploding CMO markets.</a:t>
            </a:r>
          </a:p>
          <a:p>
            <a:r>
              <a:rPr lang="en-US" sz="2400" dirty="0" smtClean="0"/>
              <a:t>They warned:  </a:t>
            </a:r>
            <a:r>
              <a:rPr lang="en-US" sz="2400" b="1" dirty="0" smtClean="0"/>
              <a:t>“Institutions are also increasingly combining these (predatory) mortgages with other practices, such as making simultaneous second-lien mortgages and allowing reduced documentation in evaluating the applicant’s creditworthiness…The proposed guidance discusses the importance of carefully managing the potential heightened risk levels created by these loans.” – </a:t>
            </a:r>
            <a:r>
              <a:rPr lang="en-US" sz="1600" dirty="0" smtClean="0"/>
              <a:t>Joint Press Release from Office of the Comptroller et al, Joint Release NR 2005-124, 12/5/05</a:t>
            </a:r>
            <a:endParaRPr lang="en-US" sz="2400" b="1" dirty="0" smtClean="0"/>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Do They Want to Regulate?</a:t>
            </a:r>
            <a:endParaRPr lang="en-US" sz="4000" dirty="0"/>
          </a:p>
        </p:txBody>
      </p:sp>
      <p:sp>
        <p:nvSpPr>
          <p:cNvPr id="3" name="Content Placeholder 2"/>
          <p:cNvSpPr>
            <a:spLocks noGrp="1"/>
          </p:cNvSpPr>
          <p:nvPr>
            <p:ph idx="1"/>
          </p:nvPr>
        </p:nvSpPr>
        <p:spPr/>
        <p:txBody>
          <a:bodyPr>
            <a:noAutofit/>
          </a:bodyPr>
          <a:lstStyle/>
          <a:p>
            <a:r>
              <a:rPr lang="en-US" sz="2400" dirty="0" smtClean="0"/>
              <a:t>“Simeon Ferguson, an 85-year-old Brooklyn resident with dementia, according to his attorney, signed up in February 2006 for an option ARM.  The monthly cost was $2,400, but the terms of the loan from IndyMac Bancorp, a major thrift based in Pasadena, California, allowed Ferguson to pay less than that each month, the way people can with a credit card.  Many of the loans made by IndyMac and other thrifts were extended to borrowers without ensuring they could afford their full monthly payments.  Ferguson lived on a fixed monthly income of $1,100.” – </a:t>
            </a:r>
            <a:r>
              <a:rPr lang="en-US" sz="1600" dirty="0" smtClean="0"/>
              <a:t>Washington Post, 11/23/08</a:t>
            </a:r>
            <a:endParaRPr lang="en-US" sz="2400" dirty="0" smtClean="0"/>
          </a:p>
          <a:p>
            <a:r>
              <a:rPr lang="en-US" sz="2400" dirty="0" smtClean="0"/>
              <a:t>In 2008, IndyMac was seized by government regulators who paid $9 billion to ensure deposits for customers.</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Industry Counterattack</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David Schneider, home loan president of Washington Mutual told federal regulators in March 2006:  “These mortgages have been considered more safe and sound for portfolio lenders than many fixed rate mortgages.” – </a:t>
            </a:r>
            <a:r>
              <a:rPr lang="en-US" sz="1600" dirty="0" smtClean="0"/>
              <a:t>Washington Post, 11/23/08</a:t>
            </a:r>
            <a:endParaRPr lang="en-US" sz="2400" dirty="0" smtClean="0"/>
          </a:p>
          <a:p>
            <a:r>
              <a:rPr lang="en-US" sz="2400" dirty="0" smtClean="0"/>
              <a:t>If these proposed regulations had been adopted what would have happened:  “Countrywide said it would have refused 89 percent of its 2006 borrowers and 83 percent of its 2005 borrowers.  That represents $138 billion in mortgage loans that the company would not have made if regulators had acted sooner.” – </a:t>
            </a:r>
            <a:r>
              <a:rPr lang="en-US" sz="1600" dirty="0" smtClean="0"/>
              <a:t>Matt Apuzzo,  “Administration was warned of Economy’s Collapse”, Associated Press, 12/1/08</a:t>
            </a:r>
            <a:endParaRPr lang="en-US" sz="2400" dirty="0" smtClean="0"/>
          </a:p>
          <a:p>
            <a:r>
              <a:rPr lang="en-US" sz="2400" dirty="0" smtClean="0"/>
              <a:t>Two years later, Countrywide was sold at a fire sale as an essentially bankrupt and corrupt firm. </a:t>
            </a:r>
          </a:p>
          <a:p>
            <a:endParaRPr lang="en-US" sz="2400" dirty="0" smtClean="0"/>
          </a:p>
          <a:p>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Bush Regulators Defeated</a:t>
            </a:r>
            <a:endParaRPr lang="en-US" sz="4000" dirty="0"/>
          </a:p>
        </p:txBody>
      </p:sp>
      <p:sp>
        <p:nvSpPr>
          <p:cNvPr id="3" name="Content Placeholder 2"/>
          <p:cNvSpPr>
            <a:spLocks noGrp="1"/>
          </p:cNvSpPr>
          <p:nvPr>
            <p:ph idx="1"/>
          </p:nvPr>
        </p:nvSpPr>
        <p:spPr/>
        <p:txBody>
          <a:bodyPr>
            <a:normAutofit/>
          </a:bodyPr>
          <a:lstStyle/>
          <a:p>
            <a:r>
              <a:rPr lang="en-US" sz="2400" dirty="0" smtClean="0"/>
              <a:t>After a furious counterattack by industry lobbyists, the proposed regulations became only voluntary guidelines and the race to disaster accelerated.</a:t>
            </a:r>
          </a:p>
          <a:p>
            <a:r>
              <a:rPr lang="en-US" sz="2400" dirty="0" smtClean="0"/>
              <a:t>Hear the words of Senator Christopher Dodd in 2007:  </a:t>
            </a:r>
            <a:r>
              <a:rPr lang="en-US" sz="2400" b="1" dirty="0" smtClean="0"/>
              <a:t>“Frankly, the fact that any reputable lender could make these kinds of loans so widely available to wage earners, to elderly families on fixed incomes, and to-lower income and unsophisticated borrowers, strikes me as unconscionable and deceptive.  And the fact that the country’s financial regulators could allow these loans to be made for years after warning flags appeared in equally unconscionable.” – </a:t>
            </a:r>
            <a:r>
              <a:rPr lang="en-US" sz="1600" dirty="0" smtClean="0"/>
              <a:t>U.S. Senate Committee, Housing and Urban Affairs, 3/22/07</a:t>
            </a:r>
            <a:endParaRPr lang="en-US" sz="2400" dirty="0" smtClean="0"/>
          </a:p>
          <a:p>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Crisis Begins - 2007</a:t>
            </a:r>
            <a:endParaRPr lang="en-US" sz="3600" dirty="0"/>
          </a:p>
        </p:txBody>
      </p:sp>
      <p:sp>
        <p:nvSpPr>
          <p:cNvPr id="3" name="Content Placeholder 2"/>
          <p:cNvSpPr>
            <a:spLocks noGrp="1"/>
          </p:cNvSpPr>
          <p:nvPr>
            <p:ph idx="1"/>
          </p:nvPr>
        </p:nvSpPr>
        <p:spPr/>
        <p:txBody>
          <a:bodyPr>
            <a:normAutofit/>
          </a:bodyPr>
          <a:lstStyle/>
          <a:p>
            <a:r>
              <a:rPr lang="en-US" sz="2400" dirty="0" smtClean="0"/>
              <a:t>By the summer of 2007, the crisis was underway.  Mortgage foreclosures were rising rapidly, housing prices were dropping and the CDOs/CMOs markets were entering a deep crisis.</a:t>
            </a:r>
          </a:p>
          <a:p>
            <a:r>
              <a:rPr lang="en-US" sz="2400" dirty="0" smtClean="0"/>
              <a:t>In the fall, Merrill Lynch, the Wall Street leader in CDOs/CMOs was in crisis and it announces losses of $2.3 billion.</a:t>
            </a:r>
          </a:p>
          <a:p>
            <a:r>
              <a:rPr lang="en-US" sz="2400" dirty="0" smtClean="0"/>
              <a:t>Merrill Lynch fired its CEO Stanley O’Neal.  Mr. O’Neal was given a $161 million severance package.  He had earned $70 million in the previous 4 years.  If he had worked 60 hours per week for the entire 4 years, his straight time hourly wage was approximately 192,000 per hour.</a:t>
            </a:r>
          </a:p>
          <a:p>
            <a:r>
              <a:rPr lang="en-US" sz="2400" dirty="0" smtClean="0"/>
              <a:t>Thanks Stanley and good luck.</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Hide the Crisis by Changing the Rules</a:t>
            </a:r>
            <a:endParaRPr lang="en-US" sz="4000"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sz="2800" dirty="0" smtClean="0"/>
              <a:t>As the mortgage foreclosure rates skyrocketed, the true value of the CDOs/CMOs held by investment banks and other major lending institutions began to plummet.  What would happen if investors and the public knew the real value?  What to do?  </a:t>
            </a:r>
            <a:r>
              <a:rPr lang="en-US" sz="2800" b="1" dirty="0" smtClean="0"/>
              <a:t>Hide the truth!</a:t>
            </a:r>
          </a:p>
          <a:p>
            <a:r>
              <a:rPr lang="en-US" sz="2800" dirty="0" smtClean="0"/>
              <a:t>“For example, by the end of 2007 banks were begging to be relieved from the requirements of the Financial Accounting Standard 114.  This rule, issued by the Financial Accounting Standards Board, requires banks to report bad loans (so-called impaired loans) based on the present value of future cash flows.  It is an attempt to standardize the reporting of such liabilities and </a:t>
            </a:r>
            <a:r>
              <a:rPr lang="en-US" sz="2800" b="1" dirty="0" smtClean="0"/>
              <a:t>make it harder to conceal them in regulatory filings.  The banks protested that they had never developed the computing power to handle the volume of such loan restructuring.</a:t>
            </a:r>
            <a:r>
              <a:rPr lang="en-US" sz="2800" dirty="0" smtClean="0"/>
              <a:t>” </a:t>
            </a:r>
            <a:r>
              <a:rPr lang="en-US" sz="2400" dirty="0" smtClean="0"/>
              <a:t>-</a:t>
            </a:r>
            <a:r>
              <a:rPr lang="en-US" sz="1700" dirty="0" smtClean="0"/>
              <a:t>Shiller, Robert, </a:t>
            </a:r>
            <a:r>
              <a:rPr lang="en-US" sz="1700" i="1" dirty="0" smtClean="0"/>
              <a:t>The Subprime Solution,</a:t>
            </a:r>
            <a:r>
              <a:rPr lang="en-US" sz="1700" dirty="0" smtClean="0"/>
              <a:t> Princeton Press, 2008, page 54.</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Earth to Chicken Little:  The Sky is Falling</a:t>
            </a:r>
            <a:endParaRPr lang="en-US" sz="4000" dirty="0"/>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buNone/>
            </a:pPr>
            <a:r>
              <a:rPr lang="en-US" sz="2600" dirty="0" smtClean="0"/>
              <a:t>The financial industry was in crisis based on the following largely deregulated practices:</a:t>
            </a:r>
          </a:p>
          <a:p>
            <a:pPr lvl="0"/>
            <a:r>
              <a:rPr lang="en-US" sz="2600" dirty="0" smtClean="0"/>
              <a:t>Engaging directly or encouraging in predatory lending practices in the subprime mortgage markets</a:t>
            </a:r>
          </a:p>
          <a:p>
            <a:pPr lvl="0"/>
            <a:r>
              <a:rPr lang="en-US" sz="2600" dirty="0" smtClean="0"/>
              <a:t>Creating CDO’s that were extremely complicated and very difficult to accurately assess either their current or future value</a:t>
            </a:r>
          </a:p>
          <a:p>
            <a:pPr lvl="0"/>
            <a:r>
              <a:rPr lang="en-US" sz="2600" dirty="0" smtClean="0"/>
              <a:t>Pressuring credit rating agencies to give artificially high credit ratings for their CDOs and CMOs without detailed and accurate analyses</a:t>
            </a:r>
          </a:p>
          <a:p>
            <a:pPr lvl="0"/>
            <a:r>
              <a:rPr lang="en-US" sz="2600" dirty="0" smtClean="0"/>
              <a:t>Purchasing unregulated insurance products such as credit default swaps hoping that their insurers could cover potential losses</a:t>
            </a:r>
          </a:p>
          <a:p>
            <a:pPr lvl="0"/>
            <a:r>
              <a:rPr lang="en-US" sz="2600" dirty="0" smtClean="0"/>
              <a:t>Failing to create adequate accounting, analytic and computer systems to allow them to comply with regulatory requirements such as the FASB rules.</a:t>
            </a:r>
          </a:p>
          <a:p>
            <a:pPr>
              <a:buNone/>
            </a:pP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What Now? Call the Insurance Company</a:t>
            </a:r>
            <a:endParaRPr lang="en-US" sz="4000" dirty="0"/>
          </a:p>
        </p:txBody>
      </p:sp>
      <p:sp>
        <p:nvSpPr>
          <p:cNvPr id="3" name="Content Placeholder 2"/>
          <p:cNvSpPr>
            <a:spLocks noGrp="1"/>
          </p:cNvSpPr>
          <p:nvPr>
            <p:ph idx="1"/>
          </p:nvPr>
        </p:nvSpPr>
        <p:spPr/>
        <p:txBody>
          <a:bodyPr>
            <a:normAutofit/>
          </a:bodyPr>
          <a:lstStyle/>
          <a:p>
            <a:pPr>
              <a:buNone/>
            </a:pPr>
            <a:r>
              <a:rPr lang="en-US" sz="2400" dirty="0" smtClean="0"/>
              <a:t>Remember that the CMOs are an unregulated product based on Congressional action in 2000.  At the same time, Congress banned regulation of credit default swaps, the insurance for CDOs/CMOs.</a:t>
            </a:r>
          </a:p>
          <a:p>
            <a:pPr>
              <a:buNone/>
            </a:pPr>
            <a:r>
              <a:rPr lang="en-US" sz="2400" dirty="0" smtClean="0"/>
              <a:t>AIG, the world’s largest insurer, was the industry leader in this insurance market. AIG earned enormous and rapidly growing profits from insuring these financial products.  According to the New York Times, revenues in the unit insuring CDOs/CMOs rose from $737 million in 1999 to $3.26 billion in 2005.  </a:t>
            </a:r>
            <a:r>
              <a:rPr lang="en-US" sz="2400" b="1" dirty="0" smtClean="0"/>
              <a:t>By 2005, profits reached 83% of total sales. – </a:t>
            </a:r>
            <a:r>
              <a:rPr lang="en-US" sz="1600" dirty="0" smtClean="0"/>
              <a:t>Data from New York Times, 9/28/08</a:t>
            </a:r>
            <a:endParaRPr lang="en-US" sz="2400" b="1" dirty="0" smtClean="0"/>
          </a:p>
          <a:p>
            <a:pPr>
              <a:buNone/>
            </a:pPr>
            <a:endParaRPr lang="en-US" sz="2400" dirty="0" smtClean="0"/>
          </a:p>
          <a:p>
            <a:pPr>
              <a:buNone/>
            </a:pP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Don’t Worry, Its Good Insurance</a:t>
            </a:r>
            <a:endParaRPr lang="en-US" sz="4000" dirty="0"/>
          </a:p>
        </p:txBody>
      </p:sp>
      <p:sp>
        <p:nvSpPr>
          <p:cNvPr id="3" name="Content Placeholder 2"/>
          <p:cNvSpPr>
            <a:spLocks noGrp="1"/>
          </p:cNvSpPr>
          <p:nvPr>
            <p:ph idx="1"/>
          </p:nvPr>
        </p:nvSpPr>
        <p:spPr/>
        <p:txBody>
          <a:bodyPr>
            <a:normAutofit fontScale="92500" lnSpcReduction="20000"/>
          </a:bodyPr>
          <a:lstStyle/>
          <a:p>
            <a:r>
              <a:rPr lang="en-US" sz="2600" dirty="0" smtClean="0"/>
              <a:t>In the midst of the growing crises at firms like Merrill Lynch, one of AIG’s top executives, Joseph Cassano, said in August 2007:</a:t>
            </a:r>
          </a:p>
          <a:p>
            <a:r>
              <a:rPr lang="en-US" sz="2600" dirty="0" smtClean="0"/>
              <a:t>“’It is hard for us, without being flippant, to even see a scenario within any realm of reason that would see us losing one dollar in any of these transactions.’” </a:t>
            </a:r>
            <a:r>
              <a:rPr lang="en-US" sz="2400" dirty="0" smtClean="0"/>
              <a:t>– </a:t>
            </a:r>
            <a:r>
              <a:rPr lang="en-US" sz="1700" dirty="0" smtClean="0"/>
              <a:t>New York Times, 9/28/08</a:t>
            </a:r>
          </a:p>
          <a:p>
            <a:r>
              <a:rPr lang="en-US" sz="2600" dirty="0" smtClean="0"/>
              <a:t>Another Cassano quote:</a:t>
            </a:r>
          </a:p>
          <a:p>
            <a:r>
              <a:rPr lang="en-US" sz="2600" dirty="0" smtClean="0"/>
              <a:t>“’We are sitting on a great balance sheet, a strong investment portfolio and a global trading platform where we can take advantage of the market in any variety of places.  The question for us is, where in the capital markets can be gain the best opportunity, the best execution for the business acumen that sits in our shop?’” </a:t>
            </a:r>
            <a:r>
              <a:rPr lang="en-US" sz="2400" dirty="0" smtClean="0"/>
              <a:t>– </a:t>
            </a:r>
            <a:r>
              <a:rPr lang="en-US" sz="1700" dirty="0" smtClean="0"/>
              <a:t>New York Times, 9/28/08</a:t>
            </a:r>
          </a:p>
          <a:p>
            <a:pPr>
              <a:buNone/>
            </a:pPr>
            <a:r>
              <a:rPr lang="en-US" sz="1700" dirty="0" smtClean="0"/>
              <a:t> </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Well Maybe Not So Good</a:t>
            </a:r>
            <a:endParaRPr lang="en-US" sz="4000" dirty="0"/>
          </a:p>
        </p:txBody>
      </p:sp>
      <p:sp>
        <p:nvSpPr>
          <p:cNvPr id="3" name="Content Placeholder 2"/>
          <p:cNvSpPr>
            <a:spLocks noGrp="1"/>
          </p:cNvSpPr>
          <p:nvPr>
            <p:ph idx="1"/>
          </p:nvPr>
        </p:nvSpPr>
        <p:spPr/>
        <p:txBody>
          <a:bodyPr>
            <a:normAutofit fontScale="92500" lnSpcReduction="20000"/>
          </a:bodyPr>
          <a:lstStyle/>
          <a:p>
            <a:r>
              <a:rPr lang="en-US" sz="2600" dirty="0" smtClean="0"/>
              <a:t>Mr. Cassano is not a genius.</a:t>
            </a:r>
          </a:p>
          <a:p>
            <a:r>
              <a:rPr lang="en-US" sz="2600" dirty="0" smtClean="0"/>
              <a:t>During the second quarter of 2008, AIG lost $25 billion on their credit default swaps insurance line.  In September 2008, AIG received an $85 billion bailout.  This was only the first installment.  But their leaders bounced back.</a:t>
            </a:r>
          </a:p>
          <a:p>
            <a:r>
              <a:rPr lang="en-US" sz="2600" dirty="0" smtClean="0"/>
              <a:t>“A week after the U.S. federal government agreed to an $85 billion bailout of the insurance firm, AIG executives partied it up in late September at a weeklong $443,343 get-together at the St. Regis Resort in Monarch Beach, California.  Of that, $23,380 was dropped at Spa Gaucin, which boasts a ‘Signature Mediterranean Massage featuring our unique Chardonnay massage oil.’” </a:t>
            </a:r>
            <a:r>
              <a:rPr lang="en-US" sz="2400" dirty="0" smtClean="0"/>
              <a:t>– </a:t>
            </a:r>
            <a:r>
              <a:rPr lang="en-US" sz="1700" dirty="0" smtClean="0"/>
              <a:t>Seattle P-I, 12/14/08</a:t>
            </a:r>
          </a:p>
          <a:p>
            <a:pPr>
              <a:buNone/>
            </a:pPr>
            <a:endParaRPr lang="en-US" sz="2400" dirty="0" smtClean="0"/>
          </a:p>
          <a:p>
            <a:pPr>
              <a:buNone/>
            </a:pP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Free Market Fundamentalism?</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In many parts of the world, free market fundamentalism is called neo-liberalism.</a:t>
            </a:r>
          </a:p>
          <a:p>
            <a:r>
              <a:rPr lang="en-US" sz="2400" dirty="0" smtClean="0"/>
              <a:t>In the United States, it has been called Reaganomics, trickle-down economics and neo-conservatism.  It is also referred to as the Chicago School of Economics and its leading prophet was Milton Friedman who worked at the University of Chicago’s Department of Economics for many years.</a:t>
            </a:r>
          </a:p>
          <a:p>
            <a:r>
              <a:rPr lang="en-US" sz="2400" dirty="0" smtClean="0"/>
              <a:t>Central to its tenets is the belief that “government is the problem, not the solution” to a wide range of economic, social and political issues.</a:t>
            </a:r>
          </a:p>
          <a:p>
            <a:r>
              <a:rPr lang="en-US" sz="2400" dirty="0" smtClean="0"/>
              <a:t>Economic and social policy should be guided by freeing up corporations and the free markets from excessive government control.</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We Have a Crisis Created by the Deregulation of the Financial Markets</a:t>
            </a:r>
            <a:endParaRPr lang="en-US" sz="4000" dirty="0"/>
          </a:p>
        </p:txBody>
      </p:sp>
      <p:sp>
        <p:nvSpPr>
          <p:cNvPr id="3" name="Content Placeholder 2"/>
          <p:cNvSpPr>
            <a:spLocks noGrp="1"/>
          </p:cNvSpPr>
          <p:nvPr>
            <p:ph idx="1"/>
          </p:nvPr>
        </p:nvSpPr>
        <p:spPr/>
        <p:txBody>
          <a:bodyPr>
            <a:normAutofit fontScale="92500" lnSpcReduction="20000"/>
          </a:bodyPr>
          <a:lstStyle/>
          <a:p>
            <a:pPr>
              <a:buNone/>
            </a:pPr>
            <a:r>
              <a:rPr lang="en-US" sz="2400" dirty="0" smtClean="0"/>
              <a:t>Remember our list of deregulation tools.  All were used to create this crisis.</a:t>
            </a:r>
          </a:p>
          <a:p>
            <a:r>
              <a:rPr lang="en-US" sz="2400" dirty="0" smtClean="0"/>
              <a:t>Repeal or weaken existing laws through legislative action</a:t>
            </a:r>
          </a:p>
          <a:p>
            <a:r>
              <a:rPr lang="en-US" sz="2400" dirty="0" smtClean="0"/>
              <a:t>Repeal or weaken existing regulations that have been adopted by regulatory agencies</a:t>
            </a:r>
          </a:p>
          <a:p>
            <a:r>
              <a:rPr lang="en-US" sz="2400" dirty="0" smtClean="0"/>
              <a:t>Reduce the staffing in regulatory agencies</a:t>
            </a:r>
          </a:p>
          <a:p>
            <a:r>
              <a:rPr lang="en-US" sz="2400" dirty="0" smtClean="0"/>
              <a:t>Appoint agency heads in regulatory agencies that do not believe in the regulatory mission of the agency</a:t>
            </a:r>
          </a:p>
          <a:p>
            <a:r>
              <a:rPr lang="en-US" sz="2400" dirty="0" smtClean="0"/>
              <a:t>Appoint judges that are anti-regulation</a:t>
            </a:r>
          </a:p>
          <a:p>
            <a:r>
              <a:rPr lang="en-US" sz="2400" dirty="0" smtClean="0"/>
              <a:t>Shift regulatory oversight from government agency to private entities</a:t>
            </a:r>
          </a:p>
          <a:p>
            <a:r>
              <a:rPr lang="en-US" sz="2400" dirty="0" smtClean="0"/>
              <a:t>Shift regulatory oversight to self-regulation by corporations</a:t>
            </a:r>
          </a:p>
          <a:p>
            <a:r>
              <a:rPr lang="en-US" sz="2400" dirty="0" smtClean="0"/>
              <a:t>Block or weaken legal actions by states or private citizens</a:t>
            </a:r>
          </a:p>
          <a:p>
            <a:pPr>
              <a:buNone/>
            </a:pPr>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Catastrophe</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Bear Stearns</a:t>
            </a:r>
          </a:p>
          <a:p>
            <a:r>
              <a:rPr lang="en-US" sz="2400" dirty="0" smtClean="0"/>
              <a:t>Lehman Brothers</a:t>
            </a:r>
          </a:p>
          <a:p>
            <a:r>
              <a:rPr lang="en-US" sz="2400" dirty="0" smtClean="0"/>
              <a:t>Merrill Lynch</a:t>
            </a:r>
          </a:p>
          <a:p>
            <a:r>
              <a:rPr lang="en-US" sz="2400" dirty="0" smtClean="0"/>
              <a:t>AIG</a:t>
            </a:r>
          </a:p>
          <a:p>
            <a:r>
              <a:rPr lang="en-US" sz="2400" dirty="0" smtClean="0"/>
              <a:t>Citigroup</a:t>
            </a:r>
          </a:p>
          <a:p>
            <a:r>
              <a:rPr lang="en-US" sz="2400" dirty="0" smtClean="0"/>
              <a:t>Washington Mutual</a:t>
            </a:r>
          </a:p>
          <a:p>
            <a:r>
              <a:rPr lang="en-US" sz="2400" dirty="0" smtClean="0"/>
              <a:t>Countrywide Financial</a:t>
            </a:r>
          </a:p>
          <a:p>
            <a:r>
              <a:rPr lang="en-US" sz="2400" dirty="0" smtClean="0"/>
              <a:t>Wachovia</a:t>
            </a:r>
          </a:p>
          <a:p>
            <a:r>
              <a:rPr lang="en-US" sz="2400" dirty="0" smtClean="0"/>
              <a:t>Bailouts, bailouts, bailouts, foreclosures, foreclosures, foreclosures, job losses, job losses, job losses, taxpayer money, taxpayer money, taxpayer money</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Where Do We Go?</a:t>
            </a:r>
            <a:endParaRPr lang="en-US" sz="4000" dirty="0"/>
          </a:p>
        </p:txBody>
      </p:sp>
      <p:sp>
        <p:nvSpPr>
          <p:cNvPr id="3" name="Content Placeholder 2"/>
          <p:cNvSpPr>
            <a:spLocks noGrp="1"/>
          </p:cNvSpPr>
          <p:nvPr>
            <p:ph idx="1"/>
          </p:nvPr>
        </p:nvSpPr>
        <p:spPr/>
        <p:txBody>
          <a:bodyPr>
            <a:normAutofit lnSpcReduction="10000"/>
          </a:bodyPr>
          <a:lstStyle/>
          <a:p>
            <a:r>
              <a:rPr lang="en-US" sz="2400" dirty="0" smtClean="0"/>
              <a:t>Fundamental rejection of free market fundamentalism, Reaganomics and neo-conservative ideologies and policies</a:t>
            </a:r>
          </a:p>
          <a:p>
            <a:r>
              <a:rPr lang="en-US" sz="2400" dirty="0" smtClean="0"/>
              <a:t>Government is not the problem, it is essential to securing justice for all Americans and helping protect us from the ravages of unchecked corporate power.</a:t>
            </a:r>
          </a:p>
          <a:p>
            <a:r>
              <a:rPr lang="en-US" sz="2400" dirty="0" smtClean="0"/>
              <a:t>We need to reregulate our economy including the financial markets trade policies and the passage of the Employee Free Choice Act.</a:t>
            </a:r>
          </a:p>
          <a:p>
            <a:r>
              <a:rPr lang="en-US" sz="2400" dirty="0" smtClean="0"/>
              <a:t>Labor’s rating of elected officials must include votes on economic regulation.</a:t>
            </a:r>
          </a:p>
          <a:p>
            <a:r>
              <a:rPr lang="en-US" sz="2400" dirty="0" smtClean="0"/>
              <a:t>All policies should be judged against the standard of “Does it advance fairness and economic justice?</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Our Reform Strategy – Part 1</a:t>
            </a:r>
            <a:endParaRPr lang="en-US" sz="4000" dirty="0"/>
          </a:p>
        </p:txBody>
      </p:sp>
      <p:sp>
        <p:nvSpPr>
          <p:cNvPr id="3" name="Content Placeholder 2"/>
          <p:cNvSpPr>
            <a:spLocks noGrp="1"/>
          </p:cNvSpPr>
          <p:nvPr>
            <p:ph idx="1"/>
          </p:nvPr>
        </p:nvSpPr>
        <p:spPr/>
        <p:txBody>
          <a:bodyPr>
            <a:noAutofit/>
          </a:bodyPr>
          <a:lstStyle/>
          <a:p>
            <a:pPr lvl="0"/>
            <a:r>
              <a:rPr lang="en-US" sz="2400" b="1" dirty="0" smtClean="0"/>
              <a:t>Mandate transparent reporting </a:t>
            </a:r>
            <a:r>
              <a:rPr lang="en-US" sz="2400" dirty="0" smtClean="0"/>
              <a:t>regarding the bailout moneys</a:t>
            </a:r>
          </a:p>
          <a:p>
            <a:pPr lvl="0"/>
            <a:r>
              <a:rPr lang="en-US" sz="2400" b="1" dirty="0" smtClean="0"/>
              <a:t>Bailouts of major corporations should include taking major equity shares in the firms as well as major roles in key decision-making. </a:t>
            </a:r>
          </a:p>
          <a:p>
            <a:pPr lvl="0"/>
            <a:r>
              <a:rPr lang="en-US" sz="2400" dirty="0" smtClean="0"/>
              <a:t>Shift part of the bailout focus to </a:t>
            </a:r>
            <a:r>
              <a:rPr lang="en-US" sz="2400" b="1" dirty="0" smtClean="0"/>
              <a:t>helping stem rising foreclosures as well as allowing people to remain in their homes that are being foreclosed.</a:t>
            </a:r>
          </a:p>
          <a:p>
            <a:pPr lvl="0"/>
            <a:r>
              <a:rPr lang="en-US" sz="2400" b="1" dirty="0" smtClean="0"/>
              <a:t>Change the federal bankruptcy law </a:t>
            </a:r>
            <a:r>
              <a:rPr lang="en-US" sz="2400" dirty="0" smtClean="0"/>
              <a:t>to allow the wiping out of unsecured debts thus freeing more resources to pay the mortgage.  In addition, bankruptcy judges should be given the authority to write down the principal in the mortgages when the value of the house is less than the mortgage.</a:t>
            </a:r>
          </a:p>
          <a:p>
            <a:pPr>
              <a:buNone/>
            </a:pP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Reform Strategy – Part 2</a:t>
            </a:r>
            <a:endParaRPr lang="en-US" dirty="0"/>
          </a:p>
        </p:txBody>
      </p:sp>
      <p:sp>
        <p:nvSpPr>
          <p:cNvPr id="3" name="Content Placeholder 2"/>
          <p:cNvSpPr>
            <a:spLocks noGrp="1"/>
          </p:cNvSpPr>
          <p:nvPr>
            <p:ph idx="1"/>
          </p:nvPr>
        </p:nvSpPr>
        <p:spPr/>
        <p:txBody>
          <a:bodyPr>
            <a:normAutofit fontScale="92500" lnSpcReduction="10000"/>
          </a:bodyPr>
          <a:lstStyle/>
          <a:p>
            <a:pPr lvl="0"/>
            <a:r>
              <a:rPr lang="en-US" sz="2400" b="1" dirty="0" smtClean="0"/>
              <a:t>Create a federal Consumer Products Safety Commission (CPSC) for financial products.  </a:t>
            </a:r>
            <a:r>
              <a:rPr lang="en-US" sz="2400" dirty="0" smtClean="0"/>
              <a:t>It would be an “agency whose purpose would be to protect homebuyers and investors from the finance industry’s most dangerous products.  The CPSC would also ‘test’ products for safety before they had a chance to reach the consumers.”</a:t>
            </a:r>
          </a:p>
          <a:p>
            <a:pPr lvl="0"/>
            <a:r>
              <a:rPr lang="en-US" sz="2400" b="1" dirty="0" smtClean="0"/>
              <a:t>Create a financial systems stability commission that maintains oversight over the entire system </a:t>
            </a:r>
            <a:r>
              <a:rPr lang="en-US" sz="2400" dirty="0" smtClean="0"/>
              <a:t>as part of a broader effort to ensure that the components parts of the system are working together and not at cross purposes.</a:t>
            </a:r>
          </a:p>
          <a:p>
            <a:pPr lvl="0"/>
            <a:r>
              <a:rPr lang="en-US" sz="2400" b="1" dirty="0" smtClean="0"/>
              <a:t>Strengthen consumer protection laws </a:t>
            </a:r>
            <a:r>
              <a:rPr lang="en-US" sz="2400" dirty="0" smtClean="0"/>
              <a:t>with particular emphasis on curbing predatory lending</a:t>
            </a:r>
          </a:p>
          <a:p>
            <a:pPr lvl="0"/>
            <a:r>
              <a:rPr lang="en-US" sz="2400" b="1" dirty="0" smtClean="0"/>
              <a:t>If a financial firm “is too large to fail” because of the economic and social fallout is too great, either the government should be a part owner, the firm should be broken up, or increased regulation.</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Our Reform Strategy – Part 3</a:t>
            </a:r>
            <a:endParaRPr lang="en-US" sz="4000" dirty="0"/>
          </a:p>
        </p:txBody>
      </p:sp>
      <p:sp>
        <p:nvSpPr>
          <p:cNvPr id="3" name="Content Placeholder 2"/>
          <p:cNvSpPr>
            <a:spLocks noGrp="1"/>
          </p:cNvSpPr>
          <p:nvPr>
            <p:ph idx="1"/>
          </p:nvPr>
        </p:nvSpPr>
        <p:spPr/>
        <p:txBody>
          <a:bodyPr>
            <a:normAutofit fontScale="92500"/>
          </a:bodyPr>
          <a:lstStyle/>
          <a:p>
            <a:pPr lvl="0"/>
            <a:r>
              <a:rPr lang="en-US" sz="2400" b="1" dirty="0" smtClean="0"/>
              <a:t>Restructure incentives for executives away from short-term profits toward long-term growth and profits</a:t>
            </a:r>
          </a:p>
          <a:p>
            <a:pPr lvl="0"/>
            <a:r>
              <a:rPr lang="en-US" sz="2400" b="1" dirty="0" smtClean="0"/>
              <a:t>Institute a financial transactions tax</a:t>
            </a:r>
            <a:r>
              <a:rPr lang="en-US" sz="2400" dirty="0" smtClean="0"/>
              <a:t> that rewards longer-term investors and discourages short-term speculative financial transactions.</a:t>
            </a:r>
          </a:p>
          <a:p>
            <a:pPr lvl="0"/>
            <a:r>
              <a:rPr lang="en-US" sz="2400" b="1" dirty="0" smtClean="0"/>
              <a:t>Change the tax code to give substantially lower tax rates for long-term capital gains versus the tax rates for short-term capital gains.  </a:t>
            </a:r>
            <a:r>
              <a:rPr lang="en-US" sz="2400" dirty="0" smtClean="0"/>
              <a:t>This does not directly address the appropriate level of tax rates for capital gains versus wage and salary income.</a:t>
            </a:r>
          </a:p>
          <a:p>
            <a:pPr lvl="0"/>
            <a:r>
              <a:rPr lang="en-US" sz="2400" b="1" dirty="0" smtClean="0"/>
              <a:t>Institute major staffing increases for all financial regulatory agencies </a:t>
            </a:r>
            <a:r>
              <a:rPr lang="en-US" sz="2400" dirty="0" smtClean="0"/>
              <a:t>to ensure the ability to conduct frequent and in-depth routine oversight as well as timely in-depth investigation.</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45</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Our Reform Strategy – Part 4</a:t>
            </a:r>
            <a:endParaRPr lang="en-US" sz="4000" dirty="0"/>
          </a:p>
        </p:txBody>
      </p:sp>
      <p:sp>
        <p:nvSpPr>
          <p:cNvPr id="3" name="Content Placeholder 2"/>
          <p:cNvSpPr>
            <a:spLocks noGrp="1"/>
          </p:cNvSpPr>
          <p:nvPr>
            <p:ph idx="1"/>
          </p:nvPr>
        </p:nvSpPr>
        <p:spPr/>
        <p:txBody>
          <a:bodyPr>
            <a:normAutofit/>
          </a:bodyPr>
          <a:lstStyle/>
          <a:p>
            <a:pPr lvl="0"/>
            <a:r>
              <a:rPr lang="en-US" sz="2400" b="1" dirty="0" smtClean="0"/>
              <a:t>Increase regulatory control and oversight over credit rating agencies or perhaps set up government agency to conduct the work.</a:t>
            </a:r>
          </a:p>
          <a:p>
            <a:pPr lvl="0"/>
            <a:r>
              <a:rPr lang="en-US" sz="2400" b="1" dirty="0" smtClean="0"/>
              <a:t>Create meaningful criminal penalties and aggressive prosecutions should be conducted against corporate executives who have violated the law.</a:t>
            </a:r>
          </a:p>
          <a:p>
            <a:pPr lvl="0"/>
            <a:r>
              <a:rPr lang="en-US" sz="2400" b="1" dirty="0" smtClean="0"/>
              <a:t>Change assignee liability provisions </a:t>
            </a:r>
            <a:r>
              <a:rPr lang="en-US" sz="2400" dirty="0" smtClean="0"/>
              <a:t>so the purchasers of illegal contracts are not protected from legitimate lawsuits.</a:t>
            </a:r>
            <a:endParaRPr lang="en-US" sz="2400" b="1" dirty="0" smtClean="0"/>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46</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Elements of Free Market Fundamentalism</a:t>
            </a:r>
            <a:endParaRPr lang="en-US" dirty="0"/>
          </a:p>
        </p:txBody>
      </p:sp>
      <p:sp>
        <p:nvSpPr>
          <p:cNvPr id="3" name="Content Placeholder 2"/>
          <p:cNvSpPr>
            <a:spLocks noGrp="1"/>
          </p:cNvSpPr>
          <p:nvPr>
            <p:ph idx="1"/>
          </p:nvPr>
        </p:nvSpPr>
        <p:spPr/>
        <p:txBody>
          <a:bodyPr>
            <a:normAutofit/>
          </a:bodyPr>
          <a:lstStyle/>
          <a:p>
            <a:r>
              <a:rPr lang="en-US" sz="2400" dirty="0" smtClean="0"/>
              <a:t>Deregulate business and industry</a:t>
            </a:r>
          </a:p>
          <a:p>
            <a:r>
              <a:rPr lang="en-US" sz="2400" dirty="0" smtClean="0"/>
              <a:t>Privatize or contract out government programs and assets</a:t>
            </a:r>
          </a:p>
          <a:p>
            <a:r>
              <a:rPr lang="en-US" sz="2400" dirty="0" smtClean="0"/>
              <a:t>Reduce social spending with particular emphasis on programs that aid the poor or workers</a:t>
            </a:r>
          </a:p>
          <a:p>
            <a:r>
              <a:rPr lang="en-US" sz="2400" dirty="0" smtClean="0"/>
              <a:t>Shrink the size of government</a:t>
            </a:r>
          </a:p>
          <a:p>
            <a:r>
              <a:rPr lang="en-US" sz="2400" dirty="0" smtClean="0"/>
              <a:t>Reduce taxes on the wealthy and corporations.</a:t>
            </a:r>
          </a:p>
          <a:p>
            <a:r>
              <a:rPr lang="en-US" sz="2400" dirty="0" smtClean="0"/>
              <a:t>Oppose progressive taxation </a:t>
            </a:r>
          </a:p>
          <a:p>
            <a:r>
              <a:rPr lang="en-US" sz="2400" dirty="0" smtClean="0"/>
              <a:t>Oppose organized labor</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Deregulation</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Repeal or weaken existing laws through legislative action</a:t>
            </a:r>
          </a:p>
          <a:p>
            <a:r>
              <a:rPr lang="en-US" sz="2400" dirty="0" smtClean="0"/>
              <a:t>Repeal or weaken existing regulations that have been adopted by regulatory agencies</a:t>
            </a:r>
          </a:p>
          <a:p>
            <a:r>
              <a:rPr lang="en-US" sz="2400" dirty="0" smtClean="0"/>
              <a:t>Reduce the staffing in regulatory agencies</a:t>
            </a:r>
          </a:p>
          <a:p>
            <a:r>
              <a:rPr lang="en-US" sz="2400" dirty="0" smtClean="0"/>
              <a:t>Appoint agency heads in regulatory agencies that do not believe in the regulatory mission of the agency</a:t>
            </a:r>
          </a:p>
          <a:p>
            <a:r>
              <a:rPr lang="en-US" sz="2400" dirty="0" smtClean="0"/>
              <a:t>Appoint judges that are anti-regulation</a:t>
            </a:r>
          </a:p>
          <a:p>
            <a:r>
              <a:rPr lang="en-US" sz="2400" dirty="0" smtClean="0"/>
              <a:t>Shift regulatory oversight from government agency to private entities</a:t>
            </a:r>
          </a:p>
          <a:p>
            <a:r>
              <a:rPr lang="en-US" sz="2400" dirty="0" smtClean="0"/>
              <a:t>Shift regulatory oversight to self-regulation by corporations</a:t>
            </a:r>
          </a:p>
          <a:p>
            <a:r>
              <a:rPr lang="en-US" sz="2400" dirty="0" smtClean="0"/>
              <a:t>Block or weaken legal actions by states or private citizens</a:t>
            </a:r>
          </a:p>
          <a:p>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90 Years of Financial Regulation in 3 Minutes – 1920s to 2009</a:t>
            </a:r>
            <a:endParaRPr lang="en-US" dirty="0"/>
          </a:p>
        </p:txBody>
      </p:sp>
      <p:sp>
        <p:nvSpPr>
          <p:cNvPr id="3" name="Content Placeholder 2"/>
          <p:cNvSpPr>
            <a:spLocks noGrp="1"/>
          </p:cNvSpPr>
          <p:nvPr>
            <p:ph idx="1"/>
          </p:nvPr>
        </p:nvSpPr>
        <p:spPr/>
        <p:txBody>
          <a:bodyPr>
            <a:normAutofit/>
          </a:bodyPr>
          <a:lstStyle/>
          <a:p>
            <a:r>
              <a:rPr lang="en-US" sz="2400" dirty="0" smtClean="0"/>
              <a:t>The Roaring 20’s with widespread financial manipulation and speculation coupled with weak or nonexistent federal regulation.</a:t>
            </a:r>
          </a:p>
          <a:p>
            <a:r>
              <a:rPr lang="en-US" sz="2400" dirty="0" smtClean="0"/>
              <a:t>The stock market crash, massive bank failures and the Great Depression followed.</a:t>
            </a:r>
          </a:p>
          <a:p>
            <a:r>
              <a:rPr lang="en-US" sz="2400" dirty="0" smtClean="0"/>
              <a:t>The New Deal ushered in a new regulatory regime that greatly increased federal oversight over banks, financial institutions, savings and loans, trading in stocks, bonds and commodities, and housing loans.</a:t>
            </a:r>
          </a:p>
          <a:p>
            <a:r>
              <a:rPr lang="en-US" sz="2400" dirty="0" smtClean="0"/>
              <a:t>The New Deal regulatory regime remained largely intact through the late 1970’s.</a:t>
            </a: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90 Years of Financial Regulation in 3 Minutes – 1920s to 2009 (Part 2)</a:t>
            </a:r>
            <a:endParaRPr lang="en-US" dirty="0"/>
          </a:p>
        </p:txBody>
      </p:sp>
      <p:sp>
        <p:nvSpPr>
          <p:cNvPr id="3" name="Content Placeholder 2"/>
          <p:cNvSpPr>
            <a:spLocks noGrp="1"/>
          </p:cNvSpPr>
          <p:nvPr>
            <p:ph idx="1"/>
          </p:nvPr>
        </p:nvSpPr>
        <p:spPr/>
        <p:txBody>
          <a:bodyPr>
            <a:normAutofit/>
          </a:bodyPr>
          <a:lstStyle/>
          <a:p>
            <a:r>
              <a:rPr lang="en-US" sz="2400" dirty="0" smtClean="0"/>
              <a:t>Rising corporate and intellectual resistance to the New Deal system rises throughout the 1960’s and 1970’s</a:t>
            </a:r>
          </a:p>
          <a:p>
            <a:r>
              <a:rPr lang="en-US" sz="2400" dirty="0" smtClean="0"/>
              <a:t>Changing financial markets create problems for existing system in the 1970’s.</a:t>
            </a:r>
          </a:p>
          <a:p>
            <a:r>
              <a:rPr lang="en-US" sz="2400" dirty="0" smtClean="0"/>
              <a:t>Financial deregulation begins in the late 1970’s and rapidly accelerates after the election of Ronald Reagan.</a:t>
            </a:r>
          </a:p>
          <a:p>
            <a:r>
              <a:rPr lang="en-US" sz="2400" dirty="0" smtClean="0"/>
              <a:t>For almost 30 years, free market fundamentalists with the aid of their corporate and political allies have been deregulating U.S. and international financial markets.</a:t>
            </a:r>
          </a:p>
          <a:p>
            <a:r>
              <a:rPr lang="en-US" sz="2400" dirty="0" smtClean="0"/>
              <a:t>By 2007, the catastrophe was underway.</a:t>
            </a:r>
          </a:p>
          <a:p>
            <a:pPr>
              <a:buNone/>
            </a:pPr>
            <a:endParaRPr lang="en-US" sz="2400" dirty="0"/>
          </a:p>
        </p:txBody>
      </p:sp>
      <p:sp>
        <p:nvSpPr>
          <p:cNvPr id="4" name="Slide Number Placeholder 3"/>
          <p:cNvSpPr>
            <a:spLocks noGrp="1"/>
          </p:cNvSpPr>
          <p:nvPr>
            <p:ph type="sldNum" sz="quarter" idx="12"/>
          </p:nvPr>
        </p:nvSpPr>
        <p:spPr/>
        <p:txBody>
          <a:bodyPr/>
          <a:lstStyle/>
          <a:p>
            <a:fld id="{BBD62E08-89F0-4000-B327-2CE89529314C}"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Financial Deregulation Phase 1</a:t>
            </a:r>
            <a:br>
              <a:rPr lang="en-US" dirty="0" smtClean="0"/>
            </a:br>
            <a:r>
              <a:rPr lang="en-US" dirty="0" smtClean="0"/>
              <a:t>The 1980’s</a:t>
            </a:r>
            <a:endParaRPr lang="en-US" dirty="0"/>
          </a:p>
        </p:txBody>
      </p:sp>
      <p:sp>
        <p:nvSpPr>
          <p:cNvPr id="3" name="Content Placeholder 2"/>
          <p:cNvSpPr>
            <a:spLocks noGrp="1"/>
          </p:cNvSpPr>
          <p:nvPr>
            <p:ph idx="1"/>
          </p:nvPr>
        </p:nvSpPr>
        <p:spPr/>
        <p:txBody>
          <a:bodyPr>
            <a:normAutofit/>
          </a:bodyPr>
          <a:lstStyle/>
          <a:p>
            <a:pPr>
              <a:buNone/>
            </a:pPr>
            <a:r>
              <a:rPr lang="en-US" sz="2400" dirty="0" smtClean="0"/>
              <a:t>Deregulation of the savings and loan industry begins</a:t>
            </a:r>
          </a:p>
          <a:p>
            <a:r>
              <a:rPr lang="en-US" sz="2400" dirty="0" smtClean="0"/>
              <a:t>1980 - Passage of the The Depository Institutions Deregulatory and Monetary Control Act</a:t>
            </a:r>
          </a:p>
          <a:p>
            <a:r>
              <a:rPr lang="en-US" sz="2400" dirty="0" smtClean="0"/>
              <a:t>1982 – Passage of the Garn-St. Germain Act</a:t>
            </a:r>
          </a:p>
          <a:p>
            <a:pPr lvl="1"/>
            <a:r>
              <a:rPr lang="en-US" sz="2000" dirty="0" smtClean="0"/>
              <a:t>S &amp; L’s can become stock-based institutions</a:t>
            </a:r>
          </a:p>
          <a:p>
            <a:pPr lvl="1"/>
            <a:r>
              <a:rPr lang="en-US" sz="2000" dirty="0" smtClean="0"/>
              <a:t>S &amp;L’s can invest in commercial property</a:t>
            </a:r>
          </a:p>
          <a:p>
            <a:pPr lvl="1"/>
            <a:r>
              <a:rPr lang="en-US" sz="2000" dirty="0" smtClean="0"/>
              <a:t>S &amp;L’s given greater latitude to invest in riskier investments</a:t>
            </a:r>
          </a:p>
          <a:p>
            <a:pPr lvl="1"/>
            <a:r>
              <a:rPr lang="en-US" sz="2000" dirty="0" smtClean="0"/>
              <a:t>S &amp;L deposits remain insured with federal protection</a:t>
            </a:r>
          </a:p>
          <a:p>
            <a:r>
              <a:rPr lang="en-US" sz="2400" dirty="0" smtClean="0"/>
              <a:t>Within 5 years, large numbers of S &amp;L’s collapse costing taxpayers $160 billion.</a:t>
            </a:r>
          </a:p>
        </p:txBody>
      </p:sp>
      <p:sp>
        <p:nvSpPr>
          <p:cNvPr id="4" name="Slide Number Placeholder 3"/>
          <p:cNvSpPr>
            <a:spLocks noGrp="1"/>
          </p:cNvSpPr>
          <p:nvPr>
            <p:ph type="sldNum" sz="quarter" idx="12"/>
          </p:nvPr>
        </p:nvSpPr>
        <p:spPr/>
        <p:txBody>
          <a:bodyPr/>
          <a:lstStyle/>
          <a:p>
            <a:fld id="{BBD62E08-89F0-4000-B327-2CE89529314C}"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1716</TotalTime>
  <Words>5420</Words>
  <Application>Microsoft Macintosh PowerPoint</Application>
  <PresentationFormat>On-screen Show (4:3)</PresentationFormat>
  <Paragraphs>332</Paragraphs>
  <Slides>46</Slides>
  <Notes>46</Notes>
  <HiddenSlides>0</HiddenSlides>
  <MMClips>0</MMClips>
  <ScaleCrop>false</ScaleCrop>
  <HeadingPairs>
    <vt:vector size="4" baseType="variant">
      <vt:variant>
        <vt:lpstr>Design Template</vt:lpstr>
      </vt:variant>
      <vt:variant>
        <vt:i4>1</vt:i4>
      </vt:variant>
      <vt:variant>
        <vt:lpstr>Slide Titles</vt:lpstr>
      </vt:variant>
      <vt:variant>
        <vt:i4>46</vt:i4>
      </vt:variant>
    </vt:vector>
  </HeadingPairs>
  <TitlesOfParts>
    <vt:vector size="47" baseType="lpstr">
      <vt:lpstr>Office Theme</vt:lpstr>
      <vt:lpstr>How Free Market Fundamentalists Hijacked the American Dream  1980-2009</vt:lpstr>
      <vt:lpstr>Free Market Fundamentalism</vt:lpstr>
      <vt:lpstr>Learning the Lessons of History</vt:lpstr>
      <vt:lpstr>What is Free Market Fundamentalism?</vt:lpstr>
      <vt:lpstr>Key Elements of Free Market Fundamentalism</vt:lpstr>
      <vt:lpstr>Methods of Deregulation</vt:lpstr>
      <vt:lpstr>90 Years of Financial Regulation in 3 Minutes – 1920s to 2009</vt:lpstr>
      <vt:lpstr>90 Years of Financial Regulation in 3 Minutes – 1920s to 2009 (Part 2)</vt:lpstr>
      <vt:lpstr> Financial Deregulation Phase 1 The 1980’s</vt:lpstr>
      <vt:lpstr>Financial Deregulation Phase 1 The 1980’s Continues</vt:lpstr>
      <vt:lpstr>Financial Deregulation Phase 2 The 1990’s – The Rise of Derivatives</vt:lpstr>
      <vt:lpstr>What is a Financial Derivative?</vt:lpstr>
      <vt:lpstr>Collateralized Debt or Mortgage Obligations – (CDOs or CMOs)</vt:lpstr>
      <vt:lpstr>The Victory to Ban Regulation of Derivatives in the 1990s</vt:lpstr>
      <vt:lpstr>The Victory to Deregulate Investment Banks in the 1990s</vt:lpstr>
      <vt:lpstr>The Rise of Predatory Lending</vt:lpstr>
      <vt:lpstr>The Victory to Prevent Increased Regulation of Predatory Lending</vt:lpstr>
      <vt:lpstr>Confronting the Political Power of the Financial Industries</vt:lpstr>
      <vt:lpstr>Setting the Stage for Economic Disaster</vt:lpstr>
      <vt:lpstr>George W. Bush – Deregulator in Chief</vt:lpstr>
      <vt:lpstr>Enron – The Omen of Coming Disaster</vt:lpstr>
      <vt:lpstr>Corrupt Mortgage Industry – From Loans to Derivatives</vt:lpstr>
      <vt:lpstr>Key to Success – Weaken the Regulatory Agencies and Turn a Blind Eye – Part 1</vt:lpstr>
      <vt:lpstr>Key to Success – Part 2 Deregulation of Investment Banks</vt:lpstr>
      <vt:lpstr>Key to Success – Part 3 Ineffective Regulation of Rating Agencies </vt:lpstr>
      <vt:lpstr>Key to Success – Part 3  Ineffective Regulation of Rating Agencies</vt:lpstr>
      <vt:lpstr>Key to Success – Part 4 Block State Actions</vt:lpstr>
      <vt:lpstr>Key To Success – Part 5 Avoid Responsibility</vt:lpstr>
      <vt:lpstr>Warnings Signs – 2005-6</vt:lpstr>
      <vt:lpstr>   Even Bush Regulators Call for Increased Regulation</vt:lpstr>
      <vt:lpstr>What Do They Want to Regulate?</vt:lpstr>
      <vt:lpstr>Industry Counterattack</vt:lpstr>
      <vt:lpstr>Bush Regulators Defeated</vt:lpstr>
      <vt:lpstr>The Crisis Begins - 2007</vt:lpstr>
      <vt:lpstr>Hide the Crisis by Changing the Rules</vt:lpstr>
      <vt:lpstr>Earth to Chicken Little:  The Sky is Falling</vt:lpstr>
      <vt:lpstr>What Now? Call the Insurance Company</vt:lpstr>
      <vt:lpstr>Don’t Worry, Its Good Insurance</vt:lpstr>
      <vt:lpstr>Well Maybe Not So Good</vt:lpstr>
      <vt:lpstr>We Have a Crisis Created by the Deregulation of the Financial Markets</vt:lpstr>
      <vt:lpstr>The Catastrophe</vt:lpstr>
      <vt:lpstr>Where Do We Go?</vt:lpstr>
      <vt:lpstr>Our Reform Strategy – Part 1</vt:lpstr>
      <vt:lpstr>Our Reform Strategy – Part 2</vt:lpstr>
      <vt:lpstr>Our Reform Strategy – Part 3</vt:lpstr>
      <vt:lpstr>Our Reform Strategy – Part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McDermott</dc:creator>
  <cp:lastModifiedBy>Reed Wacker</cp:lastModifiedBy>
  <cp:revision>151</cp:revision>
  <dcterms:created xsi:type="dcterms:W3CDTF">2012-12-14T03:19:00Z</dcterms:created>
  <dcterms:modified xsi:type="dcterms:W3CDTF">2012-12-14T03:19:12Z</dcterms:modified>
</cp:coreProperties>
</file>