
<file path=[Content_Types].xml><?xml version="1.0" encoding="utf-8"?>
<Types xmlns="http://schemas.openxmlformats.org/package/2006/content-types">
  <Override PartName="/ppt/slides/slide14.xml" ContentType="application/vnd.openxmlformats-officedocument.presentationml.slide+xml"/>
  <Override PartName="/ppt/notesSlides/notesSlide16.xml" ContentType="application/vnd.openxmlformats-officedocument.presentationml.notesSlide+xml"/>
  <Default Extension="xlsx" ContentType="application/vnd.openxmlformats-officedocument.spreadsheetml.sheet"/>
  <Default Extension="xml" ContentType="application/xml"/>
  <Override PartName="/ppt/tableStyles.xml" ContentType="application/vnd.openxmlformats-officedocument.presentationml.tableStyles+xml"/>
  <Override PartName="/ppt/notesSlides/notesSlide1.xml" ContentType="application/vnd.openxmlformats-officedocument.presentationml.notesSlide+xml"/>
  <Override PartName="/ppt/slides/slide28.xml" ContentType="application/vnd.openxmlformats-officedocument.presentationml.slide+xml"/>
  <Override PartName="/ppt/charts/chart5.xml" ContentType="application/vnd.openxmlformats-officedocument.drawingml.chart+xml"/>
  <Override PartName="/ppt/slides/slide21.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handoutMasters/handoutMaster1.xml" ContentType="application/vnd.openxmlformats-officedocument.presentationml.handoutMaster+xml"/>
  <Override PartName="/ppt/slides/slide27.xml" ContentType="application/vnd.openxmlformats-officedocument.presentationml.slide+xml"/>
  <Override PartName="/ppt/charts/chart4.xml" ContentType="application/vnd.openxmlformats-officedocument.drawingml.chart+xml"/>
  <Default Extension="vml" ContentType="application/vnd.openxmlformats-officedocument.vmlDrawing"/>
  <Override PartName="/ppt/slides/slide20.xml" ContentType="application/vnd.openxmlformats-officedocument.presentationml.slide+xml"/>
  <Override PartName="/ppt/notesSlides/notesSlide22.xml" ContentType="application/vnd.openxmlformats-officedocument.presentationml.notesSlide+xml"/>
  <Override PartName="/ppt/slides/slide4.xml" ContentType="application/vnd.openxmlformats-officedocument.presentationml.slide+xml"/>
  <Override PartName="/ppt/theme/themeOverride1.xml" ContentType="application/vnd.openxmlformats-officedocument.themeOverride+xml"/>
  <Override PartName="/ppt/slides/slide19.xml" ContentType="application/vnd.openxmlformats-officedocument.presentationml.slide+xml"/>
  <Override PartName="/ppt/notesSlides/notesSlide8.xml" ContentType="application/vnd.openxmlformats-officedocument.presentationml.notesSlide+xml"/>
  <Default Extension="png" ContentType="image/png"/>
  <Override PartName="/ppt/slideLayouts/slideLayout4.xml" ContentType="application/vnd.openxmlformats-officedocument.presentationml.slideLayout+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26.xml" ContentType="application/vnd.openxmlformats-officedocument.presentationml.slide+xml"/>
  <Override PartName="/ppt/charts/chart3.xml" ContentType="application/vnd.openxmlformats-officedocument.drawingml.chart+xml"/>
  <Override PartName="/ppt/notesSlides/notesSlide21.xml" ContentType="application/vnd.openxmlformats-officedocument.presentationml.notes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5.xml" ContentType="application/vnd.openxmlformats-officedocument.presentationml.notesSlide+xml"/>
  <Override PartName="/ppt/slides/slide25.xml" ContentType="application/vnd.openxmlformats-officedocument.presentationml.slide+xml"/>
  <Override PartName="/ppt/charts/chart2.xml" ContentType="application/vnd.openxmlformats-officedocument.drawingml.chart+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notesSlides/notesSlide20.xml" ContentType="application/vnd.openxmlformats-officedocument.presentationml.notesSlide+xml"/>
  <Override PartName="/ppt/slides/slide2.xml" ContentType="application/vnd.openxmlformats-officedocument.presentationml.slide+xml"/>
  <Default Extension="xls" ContentType="application/vnd.ms-exce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tags/tag1.xml" ContentType="application/vnd.openxmlformats-officedocument.presentationml.tags+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notesSlides/notesSlide4.xml" ContentType="application/vnd.openxmlformats-officedocument.presentationml.notesSlide+xml"/>
  <Override PartName="/ppt/charts/chart8.xml" ContentType="application/vnd.openxmlformats-officedocument.drawingml.chart+xml"/>
  <Override PartName="/ppt/theme/theme3.xml" ContentType="application/vnd.openxmlformats-officedocument.theme+xml"/>
  <Override PartName="/ppt/slides/slide24.xml" ContentType="application/vnd.openxmlformats-officedocument.presentationml.slide+xml"/>
  <Override PartName="/ppt/charts/chart1.xml" ContentType="application/vnd.openxmlformats-officedocument.drawingml.chart+xml"/>
  <Override PartName="/ppt/notesSlides/notesSlide10.xml" ContentType="application/vnd.openxmlformats-officedocument.presentationml.notes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Default Extension="jpeg" ContentType="image/jpeg"/>
  <Override PartName="/ppt/viewProps.xml" ContentType="application/vnd.openxmlformats-officedocument.presentationml.viewProps+xml"/>
  <Override PartName="/ppt/notesSlides/notesSlide11.xml" ContentType="application/vnd.openxmlformats-officedocument.presentationml.notesSlide+xml"/>
  <Override PartName="/ppt/notesSlides/notesSlide3.xml" ContentType="application/vnd.openxmlformats-officedocument.presentationml.notesSlide+xml"/>
  <Override PartName="/ppt/charts/chart7.xml" ContentType="application/vnd.openxmlformats-officedocument.drawingml.chart+xml"/>
  <Override PartName="/ppt/theme/theme2.xml" ContentType="application/vnd.openxmlformats-officedocument.theme+xml"/>
  <Override PartName="/ppt/slideLayouts/slideLayout11.xml" ContentType="application/vnd.openxmlformats-officedocument.presentationml.slideLayout+xml"/>
  <Override PartName="/ppt/slides/slide23.xml" ContentType="application/vnd.openxmlformats-officedocument.presentationml.slide+xml"/>
  <Override PartName="/ppt/slides/slide7.xml" ContentType="application/vnd.openxmlformats-officedocument.presentationml.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drawings/drawing1.xml" ContentType="application/vnd.openxmlformats-officedocument.drawingml.chartshapes+xml"/>
  <Override PartName="/ppt/notesSlides/notesSlide2.xml" ContentType="application/vnd.openxmlformats-officedocument.presentationml.notesSlide+xml"/>
  <Override PartName="/ppt/slides/slide29.xml" ContentType="application/vnd.openxmlformats-officedocument.presentationml.slide+xml"/>
  <Override PartName="/ppt/charts/chart6.xml" ContentType="application/vnd.openxmlformats-officedocument.drawingml.chart+xml"/>
  <Override PartName="/ppt/theme/theme1.xml" ContentType="application/vnd.openxmlformats-officedocument.theme+xml"/>
  <Override PartName="/ppt/slides/slide22.xml" ContentType="application/vnd.openxmlformats-officedocument.presentationml.slide+xml"/>
  <Override PartName="/ppt/presentation.xml" ContentType="application/vnd.openxmlformats-officedocument.presentationml.presentation.main+xml"/>
  <Override PartName="/ppt/slideLayouts/slideLayout10.xml" ContentType="application/vnd.openxmlformats-officedocument.presentationml.slideLayout+xml"/>
  <Override PartName="/ppt/slides/slide6.xml" ContentType="application/vnd.openxmlformats-officedocument.presentationml.slide+xml"/>
  <Default Extension="bin" ContentType="application/vnd.openxmlformats-officedocument.presentationml.printerSettings"/>
  <Override PartName="/ppt/slideLayouts/slideLayout6.xml" ContentType="application/vnd.openxmlformats-officedocument.presentationml.slideLayout+xml"/>
  <Override PartName="/ppt/slides/slide31.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36"/>
  </p:notesMasterIdLst>
  <p:handoutMasterIdLst>
    <p:handoutMasterId r:id="rId37"/>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5" r:id="rId15"/>
    <p:sldId id="276" r:id="rId16"/>
    <p:sldId id="271" r:id="rId17"/>
    <p:sldId id="272" r:id="rId18"/>
    <p:sldId id="273" r:id="rId19"/>
    <p:sldId id="274" r:id="rId20"/>
    <p:sldId id="284" r:id="rId21"/>
    <p:sldId id="278" r:id="rId22"/>
    <p:sldId id="291" r:id="rId23"/>
    <p:sldId id="287" r:id="rId24"/>
    <p:sldId id="285" r:id="rId25"/>
    <p:sldId id="286" r:id="rId26"/>
    <p:sldId id="290" r:id="rId27"/>
    <p:sldId id="277" r:id="rId28"/>
    <p:sldId id="288" r:id="rId29"/>
    <p:sldId id="279" r:id="rId30"/>
    <p:sldId id="280" r:id="rId31"/>
    <p:sldId id="289" r:id="rId32"/>
    <p:sldId id="281" r:id="rId33"/>
    <p:sldId id="283" r:id="rId34"/>
    <p:sldId id="282" r:id="rId3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756" autoAdjust="0"/>
    <p:restoredTop sz="87474" autoAdjust="0"/>
  </p:normalViewPr>
  <p:slideViewPr>
    <p:cSldViewPr>
      <p:cViewPr varScale="1">
        <p:scale>
          <a:sx n="102" d="100"/>
          <a:sy n="102" d="100"/>
        </p:scale>
        <p:origin x="-1064" y="-11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handoutMaster" Target="handoutMasters/handoutMaster1.xml"/><Relationship Id="rId38" Type="http://schemas.openxmlformats.org/officeDocument/2006/relationships/printerSettings" Target="printerSettings/printerSettings1.bin"/><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Sheet4.xlsx"/></Relationships>
</file>

<file path=ppt/charts/_rels/chart5.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package" Target="../embeddings/Microsoft_Excel_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Sheet7.xlsx"/><Relationship Id="rId2" Type="http://schemas.openxmlformats.org/officeDocument/2006/relationships/chartUserShapes" Target="../drawings/drawing1.xml"/></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Sheet8.xlsx"/></Relationships>
</file>

<file path=ppt/charts/chart1.xml><?xml version="1.0" encoding="utf-8"?>
<c:chartSpace xmlns:c="http://schemas.openxmlformats.org/drawingml/2006/chart" xmlns:a="http://schemas.openxmlformats.org/drawingml/2006/main" xmlns:r="http://schemas.openxmlformats.org/officeDocument/2006/relationships">
  <c:lang val="en-US"/>
  <c:style val="2"/>
  <c:chart>
    <c:plotArea>
      <c:layout>
        <c:manualLayout>
          <c:layoutTarget val="inner"/>
          <c:xMode val="edge"/>
          <c:yMode val="edge"/>
          <c:x val="0.0932730630893361"/>
          <c:y val="0.0504734572509762"/>
          <c:w val="0.869315519587829"/>
          <c:h val="0.7043026448617"/>
        </c:manualLayout>
      </c:layout>
      <c:barChart>
        <c:barDir val="col"/>
        <c:grouping val="clustered"/>
        <c:ser>
          <c:idx val="0"/>
          <c:order val="0"/>
          <c:tx>
            <c:strRef>
              <c:f>Sheet1!$B$1</c:f>
              <c:strCache>
                <c:ptCount val="1"/>
                <c:pt idx="0">
                  <c:v>Less than $28K</c:v>
                </c:pt>
              </c:strCache>
            </c:strRef>
          </c:tx>
          <c:dLbls>
            <c:showVal val="1"/>
          </c:dLbls>
          <c:cat>
            <c:numRef>
              <c:f>Sheet1!$A$2</c:f>
              <c:numCache>
                <c:formatCode>General</c:formatCode>
                <c:ptCount val="1"/>
              </c:numCache>
            </c:numRef>
          </c:cat>
          <c:val>
            <c:numRef>
              <c:f>Sheet1!$B$2</c:f>
              <c:numCache>
                <c:formatCode>0%</c:formatCode>
                <c:ptCount val="1"/>
                <c:pt idx="0">
                  <c:v>1.16</c:v>
                </c:pt>
              </c:numCache>
            </c:numRef>
          </c:val>
        </c:ser>
        <c:ser>
          <c:idx val="1"/>
          <c:order val="1"/>
          <c:tx>
            <c:strRef>
              <c:f>Sheet1!$C$1</c:f>
              <c:strCache>
                <c:ptCount val="1"/>
                <c:pt idx="0">
                  <c:v>$28 to 47K</c:v>
                </c:pt>
              </c:strCache>
            </c:strRef>
          </c:tx>
          <c:dLbls>
            <c:showVal val="1"/>
          </c:dLbls>
          <c:cat>
            <c:numRef>
              <c:f>Sheet1!$A$2</c:f>
              <c:numCache>
                <c:formatCode>General</c:formatCode>
                <c:ptCount val="1"/>
              </c:numCache>
            </c:numRef>
          </c:cat>
          <c:val>
            <c:numRef>
              <c:f>Sheet1!$C$2</c:f>
              <c:numCache>
                <c:formatCode>0%</c:formatCode>
                <c:ptCount val="1"/>
                <c:pt idx="0">
                  <c:v>1.0</c:v>
                </c:pt>
              </c:numCache>
            </c:numRef>
          </c:val>
        </c:ser>
        <c:ser>
          <c:idx val="2"/>
          <c:order val="2"/>
          <c:tx>
            <c:strRef>
              <c:f>Sheet1!$D$1</c:f>
              <c:strCache>
                <c:ptCount val="1"/>
                <c:pt idx="0">
                  <c:v>$47 to 66K</c:v>
                </c:pt>
              </c:strCache>
            </c:strRef>
          </c:tx>
          <c:dLbls>
            <c:showVal val="1"/>
          </c:dLbls>
          <c:cat>
            <c:numRef>
              <c:f>Sheet1!$A$2</c:f>
              <c:numCache>
                <c:formatCode>General</c:formatCode>
                <c:ptCount val="1"/>
              </c:numCache>
            </c:numRef>
          </c:cat>
          <c:val>
            <c:numRef>
              <c:f>Sheet1!$D$2</c:f>
              <c:numCache>
                <c:formatCode>0%</c:formatCode>
                <c:ptCount val="1"/>
                <c:pt idx="0">
                  <c:v>1.11</c:v>
                </c:pt>
              </c:numCache>
            </c:numRef>
          </c:val>
        </c:ser>
        <c:ser>
          <c:idx val="3"/>
          <c:order val="3"/>
          <c:tx>
            <c:strRef>
              <c:f>Sheet1!$E$1</c:f>
              <c:strCache>
                <c:ptCount val="1"/>
                <c:pt idx="0">
                  <c:v>$66 to 91K</c:v>
                </c:pt>
              </c:strCache>
            </c:strRef>
          </c:tx>
          <c:dLbls>
            <c:showVal val="1"/>
          </c:dLbls>
          <c:cat>
            <c:numRef>
              <c:f>Sheet1!$A$2</c:f>
              <c:numCache>
                <c:formatCode>General</c:formatCode>
                <c:ptCount val="1"/>
              </c:numCache>
            </c:numRef>
          </c:cat>
          <c:val>
            <c:numRef>
              <c:f>Sheet1!$E$2</c:f>
              <c:numCache>
                <c:formatCode>0%</c:formatCode>
                <c:ptCount val="1"/>
                <c:pt idx="0">
                  <c:v>1.14</c:v>
                </c:pt>
              </c:numCache>
            </c:numRef>
          </c:val>
        </c:ser>
        <c:ser>
          <c:idx val="4"/>
          <c:order val="4"/>
          <c:tx>
            <c:strRef>
              <c:f>Sheet1!$F$1</c:f>
              <c:strCache>
                <c:ptCount val="1"/>
                <c:pt idx="0">
                  <c:v>$91 to 146K</c:v>
                </c:pt>
              </c:strCache>
            </c:strRef>
          </c:tx>
          <c:dLbls>
            <c:showVal val="1"/>
          </c:dLbls>
          <c:cat>
            <c:numRef>
              <c:f>Sheet1!$A$2</c:f>
              <c:numCache>
                <c:formatCode>General</c:formatCode>
                <c:ptCount val="1"/>
              </c:numCache>
            </c:numRef>
          </c:cat>
          <c:val>
            <c:numRef>
              <c:f>Sheet1!$F$2</c:f>
              <c:numCache>
                <c:formatCode>0%</c:formatCode>
                <c:ptCount val="1"/>
                <c:pt idx="0">
                  <c:v>0.99</c:v>
                </c:pt>
              </c:numCache>
            </c:numRef>
          </c:val>
        </c:ser>
        <c:ser>
          <c:idx val="5"/>
          <c:order val="5"/>
          <c:tx>
            <c:strRef>
              <c:f>Sheet1!$G$1</c:f>
              <c:strCache>
                <c:ptCount val="1"/>
                <c:pt idx="0">
                  <c:v>$146K +</c:v>
                </c:pt>
              </c:strCache>
            </c:strRef>
          </c:tx>
          <c:dLbls>
            <c:showVal val="1"/>
          </c:dLbls>
          <c:cat>
            <c:numRef>
              <c:f>Sheet1!$A$2</c:f>
              <c:numCache>
                <c:formatCode>General</c:formatCode>
                <c:ptCount val="1"/>
              </c:numCache>
            </c:numRef>
          </c:cat>
          <c:val>
            <c:numRef>
              <c:f>Sheet1!$G$2</c:f>
              <c:numCache>
                <c:formatCode>0%</c:formatCode>
                <c:ptCount val="1"/>
                <c:pt idx="0">
                  <c:v>0.86</c:v>
                </c:pt>
              </c:numCache>
            </c:numRef>
          </c:val>
        </c:ser>
        <c:dLbls/>
        <c:overlap val="-33"/>
        <c:axId val="685128920"/>
        <c:axId val="665756344"/>
      </c:barChart>
      <c:catAx>
        <c:axId val="685128920"/>
        <c:scaling>
          <c:orientation val="minMax"/>
        </c:scaling>
        <c:axPos val="b"/>
        <c:numFmt formatCode="General" sourceLinked="1"/>
        <c:tickLblPos val="nextTo"/>
        <c:crossAx val="665756344"/>
        <c:crosses val="autoZero"/>
        <c:auto val="1"/>
        <c:lblAlgn val="ctr"/>
        <c:lblOffset val="100"/>
      </c:catAx>
      <c:valAx>
        <c:axId val="665756344"/>
        <c:scaling>
          <c:orientation val="minMax"/>
        </c:scaling>
        <c:axPos val="l"/>
        <c:majorGridlines/>
        <c:numFmt formatCode="0%" sourceLinked="1"/>
        <c:tickLblPos val="nextTo"/>
        <c:crossAx val="685128920"/>
        <c:crosses val="autoZero"/>
        <c:crossBetween val="between"/>
      </c:valAx>
    </c:plotArea>
    <c:legend>
      <c:legendPos val="b"/>
      <c:layout>
        <c:manualLayout>
          <c:xMode val="edge"/>
          <c:yMode val="edge"/>
          <c:x val="0.0907343005735394"/>
          <c:y val="0.784588734100545"/>
          <c:w val="0.871000413142802"/>
          <c:h val="0.138488188976378"/>
        </c:manualLayout>
      </c:layout>
    </c:legend>
    <c:plotVisOnly val="1"/>
    <c:dispBlanksAs val="gap"/>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style val="2"/>
  <c:chart>
    <c:plotArea>
      <c:layout>
        <c:manualLayout>
          <c:layoutTarget val="inner"/>
          <c:xMode val="edge"/>
          <c:yMode val="edge"/>
          <c:x val="0.0923239282589676"/>
          <c:y val="0.0448613919291872"/>
          <c:w val="0.890700763099057"/>
          <c:h val="0.663317176919034"/>
        </c:manualLayout>
      </c:layout>
      <c:barChart>
        <c:barDir val="col"/>
        <c:grouping val="clustered"/>
        <c:ser>
          <c:idx val="0"/>
          <c:order val="0"/>
          <c:tx>
            <c:strRef>
              <c:f>Sheet1!$B$1</c:f>
              <c:strCache>
                <c:ptCount val="1"/>
                <c:pt idx="0">
                  <c:v>Less than $27K</c:v>
                </c:pt>
              </c:strCache>
            </c:strRef>
          </c:tx>
          <c:dLbls>
            <c:showVal val="1"/>
          </c:dLbls>
          <c:cat>
            <c:numRef>
              <c:f>Sheet1!$A$2</c:f>
              <c:numCache>
                <c:formatCode>General</c:formatCode>
                <c:ptCount val="1"/>
              </c:numCache>
            </c:numRef>
          </c:cat>
          <c:val>
            <c:numRef>
              <c:f>Sheet1!$B$2</c:f>
              <c:numCache>
                <c:formatCode>0%</c:formatCode>
                <c:ptCount val="1"/>
                <c:pt idx="0">
                  <c:v>-0.12</c:v>
                </c:pt>
              </c:numCache>
            </c:numRef>
          </c:val>
        </c:ser>
        <c:ser>
          <c:idx val="1"/>
          <c:order val="1"/>
          <c:tx>
            <c:strRef>
              <c:f>Sheet1!$C$1</c:f>
              <c:strCache>
                <c:ptCount val="1"/>
                <c:pt idx="0">
                  <c:v>$27 to 48K</c:v>
                </c:pt>
              </c:strCache>
            </c:strRef>
          </c:tx>
          <c:dLbls>
            <c:showVal val="1"/>
          </c:dLbls>
          <c:cat>
            <c:numRef>
              <c:f>Sheet1!$A$2</c:f>
              <c:numCache>
                <c:formatCode>General</c:formatCode>
                <c:ptCount val="1"/>
              </c:numCache>
            </c:numRef>
          </c:cat>
          <c:val>
            <c:numRef>
              <c:f>Sheet1!$C$2</c:f>
              <c:numCache>
                <c:formatCode>0%</c:formatCode>
                <c:ptCount val="1"/>
                <c:pt idx="0">
                  <c:v>0.01</c:v>
                </c:pt>
              </c:numCache>
            </c:numRef>
          </c:val>
        </c:ser>
        <c:ser>
          <c:idx val="2"/>
          <c:order val="2"/>
          <c:tx>
            <c:strRef>
              <c:f>Sheet1!$D$1</c:f>
              <c:strCache>
                <c:ptCount val="1"/>
                <c:pt idx="0">
                  <c:v>$48 to 75K</c:v>
                </c:pt>
              </c:strCache>
            </c:strRef>
          </c:tx>
          <c:dLbls>
            <c:showVal val="1"/>
          </c:dLbls>
          <c:cat>
            <c:numRef>
              <c:f>Sheet1!$A$2</c:f>
              <c:numCache>
                <c:formatCode>General</c:formatCode>
                <c:ptCount val="1"/>
              </c:numCache>
            </c:numRef>
          </c:cat>
          <c:val>
            <c:numRef>
              <c:f>Sheet1!$D$2</c:f>
              <c:numCache>
                <c:formatCode>0%</c:formatCode>
                <c:ptCount val="1"/>
                <c:pt idx="0">
                  <c:v>0.07</c:v>
                </c:pt>
              </c:numCache>
            </c:numRef>
          </c:val>
        </c:ser>
        <c:ser>
          <c:idx val="3"/>
          <c:order val="3"/>
          <c:tx>
            <c:strRef>
              <c:f>Sheet1!$E$1</c:f>
              <c:strCache>
                <c:ptCount val="1"/>
                <c:pt idx="0">
                  <c:v>$75 to 116K</c:v>
                </c:pt>
              </c:strCache>
            </c:strRef>
          </c:tx>
          <c:dLbls>
            <c:showVal val="1"/>
          </c:dLbls>
          <c:cat>
            <c:numRef>
              <c:f>Sheet1!$A$2</c:f>
              <c:numCache>
                <c:formatCode>General</c:formatCode>
                <c:ptCount val="1"/>
              </c:numCache>
            </c:numRef>
          </c:cat>
          <c:val>
            <c:numRef>
              <c:f>Sheet1!$E$2</c:f>
              <c:numCache>
                <c:formatCode>0%</c:formatCode>
                <c:ptCount val="1"/>
                <c:pt idx="0">
                  <c:v>0.2</c:v>
                </c:pt>
              </c:numCache>
            </c:numRef>
          </c:val>
        </c:ser>
        <c:ser>
          <c:idx val="4"/>
          <c:order val="4"/>
          <c:tx>
            <c:strRef>
              <c:f>Sheet1!$F$1</c:f>
              <c:strCache>
                <c:ptCount val="1"/>
                <c:pt idx="0">
                  <c:v>$116K +</c:v>
                </c:pt>
              </c:strCache>
            </c:strRef>
          </c:tx>
          <c:dLbls>
            <c:showVal val="1"/>
          </c:dLbls>
          <c:cat>
            <c:numRef>
              <c:f>Sheet1!$A$2</c:f>
              <c:numCache>
                <c:formatCode>General</c:formatCode>
                <c:ptCount val="1"/>
              </c:numCache>
            </c:numRef>
          </c:cat>
          <c:val>
            <c:numRef>
              <c:f>Sheet1!$F$2</c:f>
              <c:numCache>
                <c:formatCode>0%</c:formatCode>
                <c:ptCount val="1"/>
                <c:pt idx="0">
                  <c:v>0.48</c:v>
                </c:pt>
              </c:numCache>
            </c:numRef>
          </c:val>
        </c:ser>
        <c:ser>
          <c:idx val="5"/>
          <c:order val="5"/>
          <c:tx>
            <c:strRef>
              <c:f>Sheet1!$G$1</c:f>
              <c:strCache>
                <c:ptCount val="1"/>
                <c:pt idx="0">
                  <c:v>$205K +</c:v>
                </c:pt>
              </c:strCache>
            </c:strRef>
          </c:tx>
          <c:dLbls>
            <c:showVal val="1"/>
          </c:dLbls>
          <c:cat>
            <c:numRef>
              <c:f>Sheet1!$A$2</c:f>
              <c:numCache>
                <c:formatCode>General</c:formatCode>
                <c:ptCount val="1"/>
              </c:numCache>
            </c:numRef>
          </c:cat>
          <c:val>
            <c:numRef>
              <c:f>Sheet1!$G$2</c:f>
              <c:numCache>
                <c:formatCode>0%</c:formatCode>
                <c:ptCount val="1"/>
                <c:pt idx="0">
                  <c:v>0.75</c:v>
                </c:pt>
              </c:numCache>
            </c:numRef>
          </c:val>
        </c:ser>
        <c:dLbls/>
        <c:overlap val="-48"/>
        <c:axId val="685225256"/>
        <c:axId val="665641176"/>
      </c:barChart>
      <c:catAx>
        <c:axId val="685225256"/>
        <c:scaling>
          <c:orientation val="minMax"/>
        </c:scaling>
        <c:axPos val="b"/>
        <c:numFmt formatCode="General" sourceLinked="1"/>
        <c:tickLblPos val="nextTo"/>
        <c:crossAx val="665641176"/>
        <c:crosses val="autoZero"/>
        <c:auto val="1"/>
        <c:lblAlgn val="ctr"/>
        <c:lblOffset val="100"/>
      </c:catAx>
      <c:valAx>
        <c:axId val="665641176"/>
        <c:scaling>
          <c:orientation val="minMax"/>
        </c:scaling>
        <c:axPos val="l"/>
        <c:majorGridlines/>
        <c:numFmt formatCode="0%" sourceLinked="1"/>
        <c:tickLblPos val="nextTo"/>
        <c:crossAx val="685225256"/>
        <c:crosses val="autoZero"/>
        <c:crossBetween val="between"/>
      </c:valAx>
    </c:plotArea>
    <c:legend>
      <c:legendPos val="b"/>
      <c:layout>
        <c:manualLayout>
          <c:xMode val="edge"/>
          <c:yMode val="edge"/>
          <c:x val="0.0907343005735394"/>
          <c:y val="0.74181583013383"/>
          <c:w val="0.880259672402061"/>
          <c:h val="0.151554928752179"/>
        </c:manualLayout>
      </c:layout>
    </c:legend>
    <c:plotVisOnly val="1"/>
    <c:dispBlanksAs val="gap"/>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US"/>
  <c:style val="2"/>
  <c:chart>
    <c:plotArea>
      <c:layout>
        <c:manualLayout>
          <c:layoutTarget val="inner"/>
          <c:xMode val="edge"/>
          <c:yMode val="edge"/>
          <c:x val="0.0979026927189657"/>
          <c:y val="0.0448613919291872"/>
          <c:w val="0.885121998639059"/>
          <c:h val="0.696989568849767"/>
        </c:manualLayout>
      </c:layout>
      <c:barChart>
        <c:barDir val="col"/>
        <c:grouping val="clustered"/>
        <c:ser>
          <c:idx val="0"/>
          <c:order val="0"/>
          <c:tx>
            <c:strRef>
              <c:f>Sheet1!$B$1</c:f>
              <c:strCache>
                <c:ptCount val="1"/>
                <c:pt idx="0">
                  <c:v>Less than $27K</c:v>
                </c:pt>
              </c:strCache>
            </c:strRef>
          </c:tx>
          <c:dLbls>
            <c:showVal val="1"/>
          </c:dLbls>
          <c:cat>
            <c:numRef>
              <c:f>Sheet1!$A$2</c:f>
              <c:numCache>
                <c:formatCode>General</c:formatCode>
                <c:ptCount val="1"/>
              </c:numCache>
            </c:numRef>
          </c:cat>
          <c:val>
            <c:numRef>
              <c:f>Sheet1!$B$2</c:f>
              <c:numCache>
                <c:formatCode>0%</c:formatCode>
                <c:ptCount val="1"/>
                <c:pt idx="0">
                  <c:v>-0.12</c:v>
                </c:pt>
              </c:numCache>
            </c:numRef>
          </c:val>
        </c:ser>
        <c:ser>
          <c:idx val="1"/>
          <c:order val="1"/>
          <c:tx>
            <c:strRef>
              <c:f>Sheet1!$C$1</c:f>
              <c:strCache>
                <c:ptCount val="1"/>
                <c:pt idx="0">
                  <c:v>$27 to $48K</c:v>
                </c:pt>
              </c:strCache>
            </c:strRef>
          </c:tx>
          <c:dLbls>
            <c:showVal val="1"/>
          </c:dLbls>
          <c:cat>
            <c:numRef>
              <c:f>Sheet1!$A$2</c:f>
              <c:numCache>
                <c:formatCode>General</c:formatCode>
                <c:ptCount val="1"/>
              </c:numCache>
            </c:numRef>
          </c:cat>
          <c:val>
            <c:numRef>
              <c:f>Sheet1!$C$2</c:f>
              <c:numCache>
                <c:formatCode>0%</c:formatCode>
                <c:ptCount val="1"/>
                <c:pt idx="0">
                  <c:v>0.01</c:v>
                </c:pt>
              </c:numCache>
            </c:numRef>
          </c:val>
        </c:ser>
        <c:ser>
          <c:idx val="2"/>
          <c:order val="2"/>
          <c:tx>
            <c:strRef>
              <c:f>Sheet1!$D$1</c:f>
              <c:strCache>
                <c:ptCount val="1"/>
                <c:pt idx="0">
                  <c:v>$48K to $74K</c:v>
                </c:pt>
              </c:strCache>
            </c:strRef>
          </c:tx>
          <c:dLbls>
            <c:showVal val="1"/>
          </c:dLbls>
          <c:cat>
            <c:numRef>
              <c:f>Sheet1!$A$2</c:f>
              <c:numCache>
                <c:formatCode>General</c:formatCode>
                <c:ptCount val="1"/>
              </c:numCache>
            </c:numRef>
          </c:cat>
          <c:val>
            <c:numRef>
              <c:f>Sheet1!$D$2</c:f>
              <c:numCache>
                <c:formatCode>0%</c:formatCode>
                <c:ptCount val="1"/>
                <c:pt idx="0">
                  <c:v>0.07</c:v>
                </c:pt>
              </c:numCache>
            </c:numRef>
          </c:val>
        </c:ser>
        <c:ser>
          <c:idx val="3"/>
          <c:order val="3"/>
          <c:tx>
            <c:strRef>
              <c:f>Sheet1!$E$1</c:f>
              <c:strCache>
                <c:ptCount val="1"/>
                <c:pt idx="0">
                  <c:v>$74K to $114K</c:v>
                </c:pt>
              </c:strCache>
            </c:strRef>
          </c:tx>
          <c:dLbls>
            <c:showVal val="1"/>
          </c:dLbls>
          <c:cat>
            <c:numRef>
              <c:f>Sheet1!$A$2</c:f>
              <c:numCache>
                <c:formatCode>General</c:formatCode>
                <c:ptCount val="1"/>
              </c:numCache>
            </c:numRef>
          </c:cat>
          <c:val>
            <c:numRef>
              <c:f>Sheet1!$E$2</c:f>
              <c:numCache>
                <c:formatCode>0%</c:formatCode>
                <c:ptCount val="1"/>
                <c:pt idx="0">
                  <c:v>0.2</c:v>
                </c:pt>
              </c:numCache>
            </c:numRef>
          </c:val>
        </c:ser>
        <c:ser>
          <c:idx val="4"/>
          <c:order val="4"/>
          <c:tx>
            <c:strRef>
              <c:f>Sheet1!$F$1</c:f>
              <c:strCache>
                <c:ptCount val="1"/>
                <c:pt idx="0">
                  <c:v>$114 +</c:v>
                </c:pt>
              </c:strCache>
            </c:strRef>
          </c:tx>
          <c:dLbls>
            <c:showVal val="1"/>
          </c:dLbls>
          <c:cat>
            <c:numRef>
              <c:f>Sheet1!$A$2</c:f>
              <c:numCache>
                <c:formatCode>General</c:formatCode>
                <c:ptCount val="1"/>
              </c:numCache>
            </c:numRef>
          </c:cat>
          <c:val>
            <c:numRef>
              <c:f>Sheet1!$F$2</c:f>
              <c:numCache>
                <c:formatCode>0%</c:formatCode>
                <c:ptCount val="1"/>
                <c:pt idx="0">
                  <c:v>0.48</c:v>
                </c:pt>
              </c:numCache>
            </c:numRef>
          </c:val>
        </c:ser>
        <c:ser>
          <c:idx val="5"/>
          <c:order val="5"/>
          <c:tx>
            <c:strRef>
              <c:f>Sheet1!$G$1</c:f>
              <c:strCache>
                <c:ptCount val="1"/>
                <c:pt idx="0">
                  <c:v>$200K +</c:v>
                </c:pt>
              </c:strCache>
            </c:strRef>
          </c:tx>
          <c:dLbls>
            <c:showVal val="1"/>
          </c:dLbls>
          <c:cat>
            <c:numRef>
              <c:f>Sheet1!$A$2</c:f>
              <c:numCache>
                <c:formatCode>General</c:formatCode>
                <c:ptCount val="1"/>
              </c:numCache>
            </c:numRef>
          </c:cat>
          <c:val>
            <c:numRef>
              <c:f>Sheet1!$G$2</c:f>
              <c:numCache>
                <c:formatCode>0%</c:formatCode>
                <c:ptCount val="1"/>
                <c:pt idx="0">
                  <c:v>0.75</c:v>
                </c:pt>
              </c:numCache>
            </c:numRef>
          </c:val>
        </c:ser>
        <c:ser>
          <c:idx val="6"/>
          <c:order val="6"/>
          <c:tx>
            <c:strRef>
              <c:f>Sheet1!$H$1</c:f>
              <c:strCache>
                <c:ptCount val="1"/>
                <c:pt idx="0">
                  <c:v>$8.6M + </c:v>
                </c:pt>
              </c:strCache>
            </c:strRef>
          </c:tx>
          <c:dLbls>
            <c:showVal val="1"/>
          </c:dLbls>
          <c:cat>
            <c:numRef>
              <c:f>Sheet1!$A$2</c:f>
              <c:numCache>
                <c:formatCode>General</c:formatCode>
                <c:ptCount val="1"/>
              </c:numCache>
            </c:numRef>
          </c:cat>
          <c:val>
            <c:numRef>
              <c:f>Sheet1!$H$2</c:f>
              <c:numCache>
                <c:formatCode>0%</c:formatCode>
                <c:ptCount val="1"/>
                <c:pt idx="0">
                  <c:v>3.86</c:v>
                </c:pt>
              </c:numCache>
            </c:numRef>
          </c:val>
        </c:ser>
        <c:dLbls/>
        <c:overlap val="-51"/>
        <c:axId val="664834312"/>
        <c:axId val="684734296"/>
      </c:barChart>
      <c:catAx>
        <c:axId val="664834312"/>
        <c:scaling>
          <c:orientation val="minMax"/>
        </c:scaling>
        <c:axPos val="b"/>
        <c:numFmt formatCode="General" sourceLinked="1"/>
        <c:tickLblPos val="nextTo"/>
        <c:crossAx val="684734296"/>
        <c:crosses val="autoZero"/>
        <c:auto val="1"/>
        <c:lblAlgn val="ctr"/>
        <c:lblOffset val="100"/>
      </c:catAx>
      <c:valAx>
        <c:axId val="684734296"/>
        <c:scaling>
          <c:orientation val="minMax"/>
          <c:max val="4.0"/>
        </c:scaling>
        <c:axPos val="l"/>
        <c:majorGridlines/>
        <c:numFmt formatCode="0%" sourceLinked="1"/>
        <c:tickLblPos val="nextTo"/>
        <c:crossAx val="664834312"/>
        <c:crosses val="autoZero"/>
        <c:crossBetween val="between"/>
      </c:valAx>
    </c:plotArea>
    <c:legend>
      <c:legendPos val="b"/>
      <c:layout>
        <c:manualLayout>
          <c:xMode val="edge"/>
          <c:yMode val="edge"/>
          <c:x val="0.0355274861475649"/>
          <c:y val="0.775488222064564"/>
          <c:w val="0.953636385729561"/>
          <c:h val="0.134718732786812"/>
        </c:manualLayout>
      </c:layout>
    </c:legend>
    <c:plotVisOnly val="1"/>
    <c:dispBlanksAs val="gap"/>
  </c:chart>
  <c:txPr>
    <a:bodyPr/>
    <a:lstStyle/>
    <a:p>
      <a:pPr>
        <a:defRPr sz="18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n-US"/>
  <c:style val="2"/>
  <c:chart>
    <c:autoTitleDeleted val="1"/>
    <c:plotArea>
      <c:layout/>
      <c:barChart>
        <c:barDir val="col"/>
        <c:grouping val="clustered"/>
        <c:ser>
          <c:idx val="0"/>
          <c:order val="0"/>
          <c:tx>
            <c:strRef>
              <c:f>Sheet1!$B$1</c:f>
              <c:strCache>
                <c:ptCount val="1"/>
                <c:pt idx="0">
                  <c:v>Average Household Wealth ($1,000s)</c:v>
                </c:pt>
              </c:strCache>
            </c:strRef>
          </c:tx>
          <c:dLbls>
            <c:showVal val="1"/>
          </c:dLbls>
          <c:cat>
            <c:strRef>
              <c:f>Sheet1!$A$2:$A$8</c:f>
              <c:strCache>
                <c:ptCount val="7"/>
                <c:pt idx="0">
                  <c:v>Poorest 20%</c:v>
                </c:pt>
                <c:pt idx="1">
                  <c:v>Lower Middle 20%</c:v>
                </c:pt>
                <c:pt idx="2">
                  <c:v>Middle 20%</c:v>
                </c:pt>
                <c:pt idx="3">
                  <c:v>Upper Middle 20%</c:v>
                </c:pt>
                <c:pt idx="4">
                  <c:v>Richest 20%</c:v>
                </c:pt>
                <c:pt idx="5">
                  <c:v>Richest 5%</c:v>
                </c:pt>
                <c:pt idx="6">
                  <c:v>Richest 1%</c:v>
                </c:pt>
              </c:strCache>
            </c:strRef>
          </c:cat>
          <c:val>
            <c:numRef>
              <c:f>Sheet1!$B$2:$B$8</c:f>
              <c:numCache>
                <c:formatCode>#,##0</c:formatCode>
                <c:ptCount val="7"/>
                <c:pt idx="0">
                  <c:v>-27.0</c:v>
                </c:pt>
                <c:pt idx="1">
                  <c:v>6.0</c:v>
                </c:pt>
                <c:pt idx="2">
                  <c:v>61.0</c:v>
                </c:pt>
                <c:pt idx="3">
                  <c:v>217.0</c:v>
                </c:pt>
                <c:pt idx="4">
                  <c:v>2062.0</c:v>
                </c:pt>
                <c:pt idx="5">
                  <c:v>5842.0</c:v>
                </c:pt>
                <c:pt idx="6">
                  <c:v>16439.0</c:v>
                </c:pt>
              </c:numCache>
            </c:numRef>
          </c:val>
        </c:ser>
        <c:dLbls/>
        <c:axId val="710935576"/>
        <c:axId val="685230584"/>
      </c:barChart>
      <c:catAx>
        <c:axId val="710935576"/>
        <c:scaling>
          <c:orientation val="minMax"/>
        </c:scaling>
        <c:axPos val="b"/>
        <c:tickLblPos val="nextTo"/>
        <c:crossAx val="685230584"/>
        <c:crosses val="autoZero"/>
        <c:auto val="1"/>
        <c:lblAlgn val="ctr"/>
        <c:lblOffset val="100"/>
      </c:catAx>
      <c:valAx>
        <c:axId val="685230584"/>
        <c:scaling>
          <c:orientation val="minMax"/>
        </c:scaling>
        <c:axPos val="l"/>
        <c:majorGridlines/>
        <c:numFmt formatCode="#,##0" sourceLinked="1"/>
        <c:tickLblPos val="nextTo"/>
        <c:crossAx val="710935576"/>
        <c:crosses val="autoZero"/>
        <c:crossBetween val="between"/>
      </c:valAx>
    </c:plotArea>
    <c:legend>
      <c:legendPos val="b"/>
    </c:legend>
    <c:plotVisOnly val="1"/>
    <c:dispBlanksAs val="gap"/>
  </c:chart>
  <c:txPr>
    <a:bodyPr/>
    <a:lstStyle/>
    <a:p>
      <a:pPr>
        <a:defRPr sz="1800"/>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en-US"/>
  <c:style val="2"/>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0838208418392146"/>
          <c:y val="0.0504734572509762"/>
          <c:w val="0.89920384951881"/>
          <c:h val="0.702085059025008"/>
        </c:manualLayout>
      </c:layout>
      <c:lineChart>
        <c:grouping val="standard"/>
        <c:ser>
          <c:idx val="0"/>
          <c:order val="0"/>
          <c:tx>
            <c:strRef>
              <c:f>Sheet1!$B$1</c:f>
              <c:strCache>
                <c:ptCount val="1"/>
                <c:pt idx="0">
                  <c:v>Percentage of Unionization of Non-Agricultural Employed Workforce</c:v>
                </c:pt>
              </c:strCache>
            </c:strRef>
          </c:tx>
          <c:marker>
            <c:symbol val="none"/>
          </c:marker>
          <c:cat>
            <c:strRef>
              <c:f>Sheet1!$A$2:$A$121</c:f>
              <c:strCache>
                <c:ptCount val="120"/>
                <c:pt idx="0">
                  <c:v>1890</c:v>
                </c:pt>
                <c:pt idx="1">
                  <c:v>1897</c:v>
                </c:pt>
                <c:pt idx="2">
                  <c:v>1898</c:v>
                </c:pt>
                <c:pt idx="3">
                  <c:v>1899</c:v>
                </c:pt>
                <c:pt idx="4">
                  <c:v>1900</c:v>
                </c:pt>
                <c:pt idx="5">
                  <c:v>1901</c:v>
                </c:pt>
                <c:pt idx="6">
                  <c:v>1902</c:v>
                </c:pt>
                <c:pt idx="7">
                  <c:v>1903</c:v>
                </c:pt>
                <c:pt idx="8">
                  <c:v>1904</c:v>
                </c:pt>
                <c:pt idx="9">
                  <c:v>1905</c:v>
                </c:pt>
                <c:pt idx="10">
                  <c:v>1906</c:v>
                </c:pt>
                <c:pt idx="11">
                  <c:v>1907</c:v>
                </c:pt>
                <c:pt idx="12">
                  <c:v>1908</c:v>
                </c:pt>
                <c:pt idx="13">
                  <c:v>1909</c:v>
                </c:pt>
                <c:pt idx="14">
                  <c:v>1910</c:v>
                </c:pt>
                <c:pt idx="15">
                  <c:v>1911</c:v>
                </c:pt>
                <c:pt idx="16">
                  <c:v>1912</c:v>
                </c:pt>
                <c:pt idx="17">
                  <c:v>1913</c:v>
                </c:pt>
                <c:pt idx="18">
                  <c:v>1914</c:v>
                </c:pt>
                <c:pt idx="19">
                  <c:v>1915</c:v>
                </c:pt>
                <c:pt idx="20">
                  <c:v>1916</c:v>
                </c:pt>
                <c:pt idx="21">
                  <c:v>1917</c:v>
                </c:pt>
                <c:pt idx="22">
                  <c:v>1918</c:v>
                </c:pt>
                <c:pt idx="23">
                  <c:v>1919</c:v>
                </c:pt>
                <c:pt idx="24">
                  <c:v>1920</c:v>
                </c:pt>
                <c:pt idx="25">
                  <c:v>1921</c:v>
                </c:pt>
                <c:pt idx="26">
                  <c:v>1922</c:v>
                </c:pt>
                <c:pt idx="27">
                  <c:v>1923</c:v>
                </c:pt>
                <c:pt idx="28">
                  <c:v>1924</c:v>
                </c:pt>
                <c:pt idx="29">
                  <c:v>1925</c:v>
                </c:pt>
                <c:pt idx="30">
                  <c:v>1926</c:v>
                </c:pt>
                <c:pt idx="31">
                  <c:v>1927</c:v>
                </c:pt>
                <c:pt idx="32">
                  <c:v>1928</c:v>
                </c:pt>
                <c:pt idx="33">
                  <c:v>1929</c:v>
                </c:pt>
                <c:pt idx="34">
                  <c:v>1930</c:v>
                </c:pt>
                <c:pt idx="35">
                  <c:v>1931</c:v>
                </c:pt>
                <c:pt idx="36">
                  <c:v>1932</c:v>
                </c:pt>
                <c:pt idx="37">
                  <c:v>1933</c:v>
                </c:pt>
                <c:pt idx="38">
                  <c:v>1934</c:v>
                </c:pt>
                <c:pt idx="39">
                  <c:v>1935</c:v>
                </c:pt>
                <c:pt idx="40">
                  <c:v>1936</c:v>
                </c:pt>
                <c:pt idx="41">
                  <c:v>1937</c:v>
                </c:pt>
                <c:pt idx="42">
                  <c:v>1938</c:v>
                </c:pt>
                <c:pt idx="43">
                  <c:v>1939</c:v>
                </c:pt>
                <c:pt idx="44">
                  <c:v>1940</c:v>
                </c:pt>
                <c:pt idx="45">
                  <c:v>1941</c:v>
                </c:pt>
                <c:pt idx="46">
                  <c:v>1942</c:v>
                </c:pt>
                <c:pt idx="47">
                  <c:v>1943</c:v>
                </c:pt>
                <c:pt idx="48">
                  <c:v>1944</c:v>
                </c:pt>
                <c:pt idx="49">
                  <c:v>1945</c:v>
                </c:pt>
                <c:pt idx="50">
                  <c:v>1946</c:v>
                </c:pt>
                <c:pt idx="51">
                  <c:v>1947</c:v>
                </c:pt>
                <c:pt idx="52">
                  <c:v>1948</c:v>
                </c:pt>
                <c:pt idx="53">
                  <c:v>1949</c:v>
                </c:pt>
                <c:pt idx="54">
                  <c:v>1950</c:v>
                </c:pt>
                <c:pt idx="55">
                  <c:v>1951</c:v>
                </c:pt>
                <c:pt idx="56">
                  <c:v>1952</c:v>
                </c:pt>
                <c:pt idx="57">
                  <c:v>1953</c:v>
                </c:pt>
                <c:pt idx="58">
                  <c:v>1954</c:v>
                </c:pt>
                <c:pt idx="59">
                  <c:v>1955</c:v>
                </c:pt>
                <c:pt idx="60">
                  <c:v>1956</c:v>
                </c:pt>
                <c:pt idx="61">
                  <c:v>1957</c:v>
                </c:pt>
                <c:pt idx="62">
                  <c:v>1958</c:v>
                </c:pt>
                <c:pt idx="63">
                  <c:v>1959</c:v>
                </c:pt>
                <c:pt idx="64">
                  <c:v>1960</c:v>
                </c:pt>
                <c:pt idx="65">
                  <c:v>1961</c:v>
                </c:pt>
                <c:pt idx="66">
                  <c:v>1962</c:v>
                </c:pt>
                <c:pt idx="67">
                  <c:v>1963</c:v>
                </c:pt>
                <c:pt idx="68">
                  <c:v>1964</c:v>
                </c:pt>
                <c:pt idx="69">
                  <c:v>1965</c:v>
                </c:pt>
                <c:pt idx="70">
                  <c:v>1966</c:v>
                </c:pt>
                <c:pt idx="71">
                  <c:v>1967</c:v>
                </c:pt>
                <c:pt idx="72">
                  <c:v>1968</c:v>
                </c:pt>
                <c:pt idx="73">
                  <c:v>1969</c:v>
                </c:pt>
                <c:pt idx="74">
                  <c:v>1970</c:v>
                </c:pt>
                <c:pt idx="75">
                  <c:v>1971</c:v>
                </c:pt>
                <c:pt idx="76">
                  <c:v>1972</c:v>
                </c:pt>
                <c:pt idx="77">
                  <c:v>1973</c:v>
                </c:pt>
                <c:pt idx="78">
                  <c:v>1974</c:v>
                </c:pt>
                <c:pt idx="79">
                  <c:v>1975</c:v>
                </c:pt>
                <c:pt idx="80">
                  <c:v>1976</c:v>
                </c:pt>
                <c:pt idx="81">
                  <c:v>1977</c:v>
                </c:pt>
                <c:pt idx="82">
                  <c:v>1978</c:v>
                </c:pt>
                <c:pt idx="83">
                  <c:v>1979</c:v>
                </c:pt>
                <c:pt idx="84">
                  <c:v>1980</c:v>
                </c:pt>
                <c:pt idx="85">
                  <c:v>1981</c:v>
                </c:pt>
                <c:pt idx="86">
                  <c:v>1982</c:v>
                </c:pt>
                <c:pt idx="87">
                  <c:v>1983</c:v>
                </c:pt>
                <c:pt idx="88">
                  <c:v>1984</c:v>
                </c:pt>
                <c:pt idx="89">
                  <c:v>1985</c:v>
                </c:pt>
                <c:pt idx="90">
                  <c:v>1986</c:v>
                </c:pt>
                <c:pt idx="91">
                  <c:v>1987</c:v>
                </c:pt>
                <c:pt idx="92">
                  <c:v>1988</c:v>
                </c:pt>
                <c:pt idx="93">
                  <c:v>1989</c:v>
                </c:pt>
                <c:pt idx="94">
                  <c:v>1990</c:v>
                </c:pt>
                <c:pt idx="95">
                  <c:v>1991</c:v>
                </c:pt>
                <c:pt idx="96">
                  <c:v>1992</c:v>
                </c:pt>
                <c:pt idx="97">
                  <c:v>1993</c:v>
                </c:pt>
                <c:pt idx="98">
                  <c:v>1994</c:v>
                </c:pt>
                <c:pt idx="99">
                  <c:v>1995</c:v>
                </c:pt>
                <c:pt idx="100">
                  <c:v>1996</c:v>
                </c:pt>
                <c:pt idx="101">
                  <c:v>1997</c:v>
                </c:pt>
                <c:pt idx="102">
                  <c:v>1998</c:v>
                </c:pt>
                <c:pt idx="103">
                  <c:v>1999</c:v>
                </c:pt>
                <c:pt idx="104">
                  <c:v>2000</c:v>
                </c:pt>
                <c:pt idx="105">
                  <c:v>2001</c:v>
                </c:pt>
                <c:pt idx="106">
                  <c:v>2002</c:v>
                </c:pt>
                <c:pt idx="107">
                  <c:v>2003</c:v>
                </c:pt>
                <c:pt idx="108">
                  <c:v>2004</c:v>
                </c:pt>
                <c:pt idx="109">
                  <c:v>2005</c:v>
                </c:pt>
                <c:pt idx="110">
                  <c:v>2006</c:v>
                </c:pt>
                <c:pt idx="111">
                  <c:v>2007</c:v>
                </c:pt>
                <c:pt idx="112">
                  <c:v>2008</c:v>
                </c:pt>
                <c:pt idx="113">
                  <c:v>2009</c:v>
                </c:pt>
                <c:pt idx="114">
                  <c:v>2010</c:v>
                </c:pt>
                <c:pt idx="116">
                  <c:v>Source: Years 1890  - 1929, Vernon Briggs, Immigration and  American Unionism, pages 71 and 113.    </c:v>
                </c:pt>
                <c:pt idx="117">
                  <c:v>Years 1930 -1970, U.S. Department of Commerce,  “Historical Statistics of the U. S. – Colonial Times to 1970, page 178. </c:v>
                </c:pt>
                <c:pt idx="118">
                  <c:v>Years 1971 to 2003, U.S. Department of Commerce, “Statistical Abstract of the U.S., several issues, tables typically labeled “Labor Union Membership by Sector. </c:v>
                </c:pt>
                <c:pt idx="119">
                  <c:v>Years 2003 to 2010 Bureau of Labor Statistics </c:v>
                </c:pt>
              </c:strCache>
            </c:strRef>
          </c:cat>
          <c:val>
            <c:numRef>
              <c:f>Sheet1!$B$2:$B$121</c:f>
              <c:numCache>
                <c:formatCode>0.0%</c:formatCode>
                <c:ptCount val="120"/>
                <c:pt idx="0">
                  <c:v>0.028</c:v>
                </c:pt>
                <c:pt idx="1">
                  <c:v>0.036</c:v>
                </c:pt>
                <c:pt idx="2">
                  <c:v>0.041</c:v>
                </c:pt>
                <c:pt idx="3">
                  <c:v>0.049</c:v>
                </c:pt>
                <c:pt idx="4">
                  <c:v>0.065</c:v>
                </c:pt>
                <c:pt idx="5">
                  <c:v>0.078</c:v>
                </c:pt>
                <c:pt idx="6">
                  <c:v>0.093</c:v>
                </c:pt>
                <c:pt idx="7">
                  <c:v>0.114</c:v>
                </c:pt>
                <c:pt idx="8">
                  <c:v>0.12</c:v>
                </c:pt>
                <c:pt idx="9">
                  <c:v>0.108</c:v>
                </c:pt>
                <c:pt idx="10">
                  <c:v>0.101</c:v>
                </c:pt>
                <c:pt idx="11">
                  <c:v>0.105</c:v>
                </c:pt>
                <c:pt idx="12">
                  <c:v>0.109</c:v>
                </c:pt>
                <c:pt idx="13">
                  <c:v>0.099</c:v>
                </c:pt>
                <c:pt idx="14">
                  <c:v>0.103</c:v>
                </c:pt>
                <c:pt idx="15">
                  <c:v>0.109</c:v>
                </c:pt>
                <c:pt idx="16">
                  <c:v>0.111</c:v>
                </c:pt>
                <c:pt idx="17">
                  <c:v>0.117</c:v>
                </c:pt>
                <c:pt idx="18">
                  <c:v>0.117</c:v>
                </c:pt>
                <c:pt idx="19">
                  <c:v>0.115</c:v>
                </c:pt>
                <c:pt idx="20">
                  <c:v>0.112</c:v>
                </c:pt>
                <c:pt idx="21">
                  <c:v>0.121</c:v>
                </c:pt>
                <c:pt idx="22">
                  <c:v>0.139</c:v>
                </c:pt>
                <c:pt idx="23">
                  <c:v>0.157</c:v>
                </c:pt>
                <c:pt idx="24">
                  <c:v>0.176</c:v>
                </c:pt>
                <c:pt idx="25">
                  <c:v>0.18</c:v>
                </c:pt>
                <c:pt idx="26">
                  <c:v>0.145</c:v>
                </c:pt>
                <c:pt idx="27">
                  <c:v>0.122</c:v>
                </c:pt>
                <c:pt idx="28">
                  <c:v>0.122</c:v>
                </c:pt>
                <c:pt idx="29">
                  <c:v>0.128</c:v>
                </c:pt>
                <c:pt idx="30">
                  <c:v>0.125</c:v>
                </c:pt>
                <c:pt idx="31">
                  <c:v>0.128</c:v>
                </c:pt>
                <c:pt idx="32">
                  <c:v>0.1265</c:v>
                </c:pt>
                <c:pt idx="33">
                  <c:v>0.1</c:v>
                </c:pt>
                <c:pt idx="34">
                  <c:v>0.116</c:v>
                </c:pt>
                <c:pt idx="35">
                  <c:v>0.124</c:v>
                </c:pt>
                <c:pt idx="36">
                  <c:v>0.129</c:v>
                </c:pt>
                <c:pt idx="37">
                  <c:v>0.113</c:v>
                </c:pt>
                <c:pt idx="38">
                  <c:v>0.119</c:v>
                </c:pt>
                <c:pt idx="39">
                  <c:v>0.132</c:v>
                </c:pt>
                <c:pt idx="40">
                  <c:v>0.137</c:v>
                </c:pt>
                <c:pt idx="41">
                  <c:v>0.226</c:v>
                </c:pt>
                <c:pt idx="42">
                  <c:v>0.275</c:v>
                </c:pt>
                <c:pt idx="43">
                  <c:v>0.286</c:v>
                </c:pt>
                <c:pt idx="44">
                  <c:v>0.269</c:v>
                </c:pt>
                <c:pt idx="45">
                  <c:v>0.279</c:v>
                </c:pt>
                <c:pt idx="46">
                  <c:v>0.259</c:v>
                </c:pt>
                <c:pt idx="47">
                  <c:v>0.311</c:v>
                </c:pt>
                <c:pt idx="48">
                  <c:v>0.338</c:v>
                </c:pt>
                <c:pt idx="49">
                  <c:v>0.355</c:v>
                </c:pt>
                <c:pt idx="50">
                  <c:v>0.345</c:v>
                </c:pt>
                <c:pt idx="51">
                  <c:v>0.337</c:v>
                </c:pt>
                <c:pt idx="52">
                  <c:v>0.319</c:v>
                </c:pt>
                <c:pt idx="53">
                  <c:v>0.326</c:v>
                </c:pt>
                <c:pt idx="54">
                  <c:v>0.315</c:v>
                </c:pt>
                <c:pt idx="55">
                  <c:v>0.333</c:v>
                </c:pt>
                <c:pt idx="56">
                  <c:v>0.325</c:v>
                </c:pt>
                <c:pt idx="57">
                  <c:v>0.337</c:v>
                </c:pt>
                <c:pt idx="58">
                  <c:v>0.347</c:v>
                </c:pt>
                <c:pt idx="59">
                  <c:v>0.332</c:v>
                </c:pt>
                <c:pt idx="60">
                  <c:v>0.334</c:v>
                </c:pt>
                <c:pt idx="61">
                  <c:v>0.328</c:v>
                </c:pt>
                <c:pt idx="62">
                  <c:v>0.332</c:v>
                </c:pt>
                <c:pt idx="63">
                  <c:v>0.321</c:v>
                </c:pt>
                <c:pt idx="64">
                  <c:v>0.314</c:v>
                </c:pt>
                <c:pt idx="65">
                  <c:v>0.302</c:v>
                </c:pt>
                <c:pt idx="66">
                  <c:v>0.298</c:v>
                </c:pt>
                <c:pt idx="67">
                  <c:v>0.292</c:v>
                </c:pt>
                <c:pt idx="68">
                  <c:v>0.289</c:v>
                </c:pt>
                <c:pt idx="69">
                  <c:v>0.284</c:v>
                </c:pt>
                <c:pt idx="70">
                  <c:v>0.281</c:v>
                </c:pt>
                <c:pt idx="71">
                  <c:v>0.279</c:v>
                </c:pt>
                <c:pt idx="72">
                  <c:v>0.279</c:v>
                </c:pt>
                <c:pt idx="73">
                  <c:v>0.271</c:v>
                </c:pt>
                <c:pt idx="74">
                  <c:v>0.274</c:v>
                </c:pt>
                <c:pt idx="75">
                  <c:v>0.273</c:v>
                </c:pt>
                <c:pt idx="76">
                  <c:v>0.272</c:v>
                </c:pt>
                <c:pt idx="77">
                  <c:v>0.267</c:v>
                </c:pt>
                <c:pt idx="78">
                  <c:v>0.262</c:v>
                </c:pt>
                <c:pt idx="79">
                  <c:v>0.255</c:v>
                </c:pt>
                <c:pt idx="80">
                  <c:v>0.248</c:v>
                </c:pt>
                <c:pt idx="81">
                  <c:v>0.242</c:v>
                </c:pt>
                <c:pt idx="82">
                  <c:v>0.236</c:v>
                </c:pt>
                <c:pt idx="83">
                  <c:v>0.244</c:v>
                </c:pt>
                <c:pt idx="84">
                  <c:v>0.252</c:v>
                </c:pt>
                <c:pt idx="85">
                  <c:v>0.235</c:v>
                </c:pt>
                <c:pt idx="86">
                  <c:v>0.219</c:v>
                </c:pt>
                <c:pt idx="87">
                  <c:v>0.201</c:v>
                </c:pt>
                <c:pt idx="88">
                  <c:v>0.18</c:v>
                </c:pt>
                <c:pt idx="89">
                  <c:v>0.18</c:v>
                </c:pt>
                <c:pt idx="90">
                  <c:v>0.175</c:v>
                </c:pt>
                <c:pt idx="91">
                  <c:v>0.17</c:v>
                </c:pt>
                <c:pt idx="92">
                  <c:v>0.168</c:v>
                </c:pt>
                <c:pt idx="93">
                  <c:v>0.164</c:v>
                </c:pt>
                <c:pt idx="94">
                  <c:v>0.161</c:v>
                </c:pt>
                <c:pt idx="95">
                  <c:v>0.161</c:v>
                </c:pt>
                <c:pt idx="96">
                  <c:v>0.158</c:v>
                </c:pt>
                <c:pt idx="97">
                  <c:v>0.158</c:v>
                </c:pt>
                <c:pt idx="98">
                  <c:v>0.155</c:v>
                </c:pt>
                <c:pt idx="99">
                  <c:v>0.149</c:v>
                </c:pt>
                <c:pt idx="100">
                  <c:v>0.145</c:v>
                </c:pt>
                <c:pt idx="101">
                  <c:v>0.141</c:v>
                </c:pt>
                <c:pt idx="102">
                  <c:v>0.139</c:v>
                </c:pt>
                <c:pt idx="103">
                  <c:v>0.139</c:v>
                </c:pt>
                <c:pt idx="104">
                  <c:v>0.135</c:v>
                </c:pt>
                <c:pt idx="105">
                  <c:v>0.135</c:v>
                </c:pt>
                <c:pt idx="106">
                  <c:v>0.133</c:v>
                </c:pt>
                <c:pt idx="107">
                  <c:v>0.129</c:v>
                </c:pt>
                <c:pt idx="108">
                  <c:v>0.125</c:v>
                </c:pt>
                <c:pt idx="109">
                  <c:v>0.125</c:v>
                </c:pt>
                <c:pt idx="110">
                  <c:v>0.12</c:v>
                </c:pt>
                <c:pt idx="111">
                  <c:v>0.121</c:v>
                </c:pt>
                <c:pt idx="112">
                  <c:v>0.124</c:v>
                </c:pt>
                <c:pt idx="113">
                  <c:v>0.123</c:v>
                </c:pt>
                <c:pt idx="114">
                  <c:v>0.119</c:v>
                </c:pt>
              </c:numCache>
            </c:numRef>
          </c:val>
        </c:ser>
        <c:dLbls/>
        <c:marker val="1"/>
        <c:axId val="711895304"/>
        <c:axId val="711877736"/>
      </c:lineChart>
      <c:catAx>
        <c:axId val="711895304"/>
        <c:scaling>
          <c:orientation val="minMax"/>
        </c:scaling>
        <c:axPos val="b"/>
        <c:numFmt formatCode="General" sourceLinked="1"/>
        <c:tickLblPos val="nextTo"/>
        <c:crossAx val="711877736"/>
        <c:crosses val="autoZero"/>
        <c:auto val="1"/>
        <c:lblAlgn val="ctr"/>
        <c:lblOffset val="100"/>
      </c:catAx>
      <c:valAx>
        <c:axId val="711877736"/>
        <c:scaling>
          <c:orientation val="minMax"/>
        </c:scaling>
        <c:axPos val="l"/>
        <c:majorGridlines/>
        <c:numFmt formatCode="0%" sourceLinked="0"/>
        <c:tickLblPos val="nextTo"/>
        <c:crossAx val="711895304"/>
        <c:crosses val="autoZero"/>
        <c:crossBetween val="between"/>
      </c:valAx>
    </c:plotArea>
    <c:legend>
      <c:legendPos val="r"/>
      <c:layout>
        <c:manualLayout>
          <c:xMode val="edge"/>
          <c:yMode val="edge"/>
          <c:x val="0.0501543209876543"/>
          <c:y val="0.904494382022472"/>
          <c:w val="0.899691358024692"/>
          <c:h val="0.077247191011236"/>
        </c:manualLayout>
      </c:layout>
    </c:legend>
    <c:plotVisOnly val="1"/>
    <c:dispBlanksAs val="gap"/>
  </c:chart>
  <c:txPr>
    <a:bodyPr/>
    <a:lstStyle/>
    <a:p>
      <a:pPr>
        <a:defRPr sz="1799"/>
      </a:pPr>
      <a:endParaRPr lang="en-US"/>
    </a:p>
  </c:txPr>
  <c:externalData r:id="rId2"/>
</c:chartSpace>
</file>

<file path=ppt/charts/chart6.xml><?xml version="1.0" encoding="utf-8"?>
<c:chartSpace xmlns:c="http://schemas.openxmlformats.org/drawingml/2006/chart" xmlns:a="http://schemas.openxmlformats.org/drawingml/2006/main" xmlns:r="http://schemas.openxmlformats.org/officeDocument/2006/relationships">
  <c:lang val="en-US"/>
  <c:style val="2"/>
  <c:chart>
    <c:plotArea>
      <c:layout/>
      <c:barChart>
        <c:barDir val="col"/>
        <c:grouping val="clustered"/>
        <c:ser>
          <c:idx val="0"/>
          <c:order val="0"/>
          <c:tx>
            <c:strRef>
              <c:f>Sheet1!$B$1</c:f>
              <c:strCache>
                <c:ptCount val="1"/>
                <c:pt idx="0">
                  <c:v>1983</c:v>
                </c:pt>
              </c:strCache>
            </c:strRef>
          </c:tx>
          <c:dLbls>
            <c:showVal val="1"/>
          </c:dLbls>
          <c:cat>
            <c:strRef>
              <c:f>Sheet1!$A$2:$A$9</c:f>
              <c:strCache>
                <c:ptCount val="8"/>
                <c:pt idx="0">
                  <c:v>White Men</c:v>
                </c:pt>
                <c:pt idx="1">
                  <c:v>White Women</c:v>
                </c:pt>
                <c:pt idx="2">
                  <c:v>Black Men</c:v>
                </c:pt>
                <c:pt idx="3">
                  <c:v>Black Women</c:v>
                </c:pt>
                <c:pt idx="4">
                  <c:v>Latino Men</c:v>
                </c:pt>
                <c:pt idx="5">
                  <c:v>Latino Women</c:v>
                </c:pt>
                <c:pt idx="6">
                  <c:v>Asian Men</c:v>
                </c:pt>
                <c:pt idx="7">
                  <c:v>Asian Women</c:v>
                </c:pt>
              </c:strCache>
            </c:strRef>
          </c:cat>
          <c:val>
            <c:numRef>
              <c:f>Sheet1!$B$2:$B$9</c:f>
              <c:numCache>
                <c:formatCode>General</c:formatCode>
                <c:ptCount val="8"/>
                <c:pt idx="0">
                  <c:v>27.0</c:v>
                </c:pt>
                <c:pt idx="1">
                  <c:v>17.0</c:v>
                </c:pt>
                <c:pt idx="2">
                  <c:v>36.0</c:v>
                </c:pt>
                <c:pt idx="3">
                  <c:v>28.0</c:v>
                </c:pt>
                <c:pt idx="4">
                  <c:v>27.0</c:v>
                </c:pt>
                <c:pt idx="5">
                  <c:v>20.0</c:v>
                </c:pt>
                <c:pt idx="6">
                  <c:v>19.0</c:v>
                </c:pt>
                <c:pt idx="7">
                  <c:v>17.0</c:v>
                </c:pt>
              </c:numCache>
            </c:numRef>
          </c:val>
        </c:ser>
        <c:ser>
          <c:idx val="1"/>
          <c:order val="1"/>
          <c:tx>
            <c:strRef>
              <c:f>Sheet1!$C$1</c:f>
              <c:strCache>
                <c:ptCount val="1"/>
                <c:pt idx="0">
                  <c:v>2008</c:v>
                </c:pt>
              </c:strCache>
            </c:strRef>
          </c:tx>
          <c:dLbls>
            <c:showVal val="1"/>
          </c:dLbls>
          <c:cat>
            <c:strRef>
              <c:f>Sheet1!$A$2:$A$9</c:f>
              <c:strCache>
                <c:ptCount val="8"/>
                <c:pt idx="0">
                  <c:v>White Men</c:v>
                </c:pt>
                <c:pt idx="1">
                  <c:v>White Women</c:v>
                </c:pt>
                <c:pt idx="2">
                  <c:v>Black Men</c:v>
                </c:pt>
                <c:pt idx="3">
                  <c:v>Black Women</c:v>
                </c:pt>
                <c:pt idx="4">
                  <c:v>Latino Men</c:v>
                </c:pt>
                <c:pt idx="5">
                  <c:v>Latino Women</c:v>
                </c:pt>
                <c:pt idx="6">
                  <c:v>Asian Men</c:v>
                </c:pt>
                <c:pt idx="7">
                  <c:v>Asian Women</c:v>
                </c:pt>
              </c:strCache>
            </c:strRef>
          </c:cat>
          <c:val>
            <c:numRef>
              <c:f>Sheet1!$C$2:$C$9</c:f>
              <c:numCache>
                <c:formatCode>General</c:formatCode>
                <c:ptCount val="8"/>
                <c:pt idx="0">
                  <c:v>15.0</c:v>
                </c:pt>
                <c:pt idx="1">
                  <c:v>13.0</c:v>
                </c:pt>
                <c:pt idx="2">
                  <c:v>17.0</c:v>
                </c:pt>
                <c:pt idx="3">
                  <c:v>15.0</c:v>
                </c:pt>
                <c:pt idx="4">
                  <c:v>12.0</c:v>
                </c:pt>
                <c:pt idx="5">
                  <c:v>11.0</c:v>
                </c:pt>
                <c:pt idx="6">
                  <c:v>11.0</c:v>
                </c:pt>
                <c:pt idx="7">
                  <c:v>13.0</c:v>
                </c:pt>
              </c:numCache>
            </c:numRef>
          </c:val>
        </c:ser>
        <c:dLbls/>
        <c:overlap val="-33"/>
        <c:axId val="687745256"/>
        <c:axId val="711142280"/>
      </c:barChart>
      <c:catAx>
        <c:axId val="687745256"/>
        <c:scaling>
          <c:orientation val="minMax"/>
        </c:scaling>
        <c:axPos val="b"/>
        <c:tickLblPos val="nextTo"/>
        <c:crossAx val="711142280"/>
        <c:crosses val="autoZero"/>
        <c:auto val="1"/>
        <c:lblAlgn val="ctr"/>
        <c:lblOffset val="100"/>
      </c:catAx>
      <c:valAx>
        <c:axId val="711142280"/>
        <c:scaling>
          <c:orientation val="minMax"/>
        </c:scaling>
        <c:axPos val="l"/>
        <c:majorGridlines/>
        <c:numFmt formatCode="General" sourceLinked="1"/>
        <c:tickLblPos val="nextTo"/>
        <c:crossAx val="687745256"/>
        <c:crosses val="autoZero"/>
        <c:crossBetween val="between"/>
      </c:valAx>
    </c:plotArea>
    <c:legend>
      <c:legendPos val="b"/>
    </c:legend>
    <c:plotVisOnly val="1"/>
    <c:dispBlanksAs val="gap"/>
  </c:chart>
  <c:txPr>
    <a:bodyPr/>
    <a:lstStyle/>
    <a:p>
      <a:pPr>
        <a:defRPr sz="1800"/>
      </a:pPr>
      <a:endParaRPr lang="en-US"/>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en-US"/>
  <c:style val="2"/>
  <c:chart>
    <c:autoTitleDeleted val="1"/>
    <c:plotArea>
      <c:layout>
        <c:manualLayout>
          <c:layoutTarget val="inner"/>
          <c:xMode val="edge"/>
          <c:yMode val="edge"/>
          <c:x val="0.0761047924564985"/>
          <c:y val="0.0504734572509762"/>
          <c:w val="0.89920384951881"/>
          <c:h val="0.707697124346796"/>
        </c:manualLayout>
      </c:layout>
      <c:lineChart>
        <c:grouping val="standard"/>
        <c:ser>
          <c:idx val="0"/>
          <c:order val="0"/>
          <c:tx>
            <c:strRef>
              <c:f>Sheet1!$B$1</c:f>
              <c:strCache>
                <c:ptCount val="1"/>
                <c:pt idx="0">
                  <c:v>Workers' Wages as a Share of National Income</c:v>
                </c:pt>
              </c:strCache>
            </c:strRef>
          </c:tx>
          <c:cat>
            <c:strRef>
              <c:f>Sheet1!$A$2:$A$84</c:f>
              <c:strCache>
                <c:ptCount val="83"/>
                <c:pt idx="0">
                  <c:v>1929</c:v>
                </c:pt>
                <c:pt idx="1">
                  <c:v>1930</c:v>
                </c:pt>
                <c:pt idx="2">
                  <c:v>1931</c:v>
                </c:pt>
                <c:pt idx="3">
                  <c:v>1932</c:v>
                </c:pt>
                <c:pt idx="4">
                  <c:v>1933</c:v>
                </c:pt>
                <c:pt idx="5">
                  <c:v>1934</c:v>
                </c:pt>
                <c:pt idx="6">
                  <c:v>1935</c:v>
                </c:pt>
                <c:pt idx="7">
                  <c:v>1936</c:v>
                </c:pt>
                <c:pt idx="8">
                  <c:v>1937</c:v>
                </c:pt>
                <c:pt idx="9">
                  <c:v>1938</c:v>
                </c:pt>
                <c:pt idx="10">
                  <c:v>1939</c:v>
                </c:pt>
                <c:pt idx="11">
                  <c:v>1940</c:v>
                </c:pt>
                <c:pt idx="12">
                  <c:v>1941</c:v>
                </c:pt>
                <c:pt idx="13">
                  <c:v>1942</c:v>
                </c:pt>
                <c:pt idx="14">
                  <c:v>1943</c:v>
                </c:pt>
                <c:pt idx="15">
                  <c:v>1944</c:v>
                </c:pt>
                <c:pt idx="16">
                  <c:v>1945</c:v>
                </c:pt>
                <c:pt idx="17">
                  <c:v>1946</c:v>
                </c:pt>
                <c:pt idx="18">
                  <c:v>1947</c:v>
                </c:pt>
                <c:pt idx="19">
                  <c:v>1948</c:v>
                </c:pt>
                <c:pt idx="20">
                  <c:v>1949</c:v>
                </c:pt>
                <c:pt idx="21">
                  <c:v>1950</c:v>
                </c:pt>
                <c:pt idx="22">
                  <c:v>1951</c:v>
                </c:pt>
                <c:pt idx="23">
                  <c:v>1952</c:v>
                </c:pt>
                <c:pt idx="24">
                  <c:v>1953</c:v>
                </c:pt>
                <c:pt idx="25">
                  <c:v>1954</c:v>
                </c:pt>
                <c:pt idx="26">
                  <c:v>1955</c:v>
                </c:pt>
                <c:pt idx="27">
                  <c:v>1956</c:v>
                </c:pt>
                <c:pt idx="28">
                  <c:v>1957</c:v>
                </c:pt>
                <c:pt idx="29">
                  <c:v>1958</c:v>
                </c:pt>
                <c:pt idx="30">
                  <c:v>1959</c:v>
                </c:pt>
                <c:pt idx="31">
                  <c:v>1960</c:v>
                </c:pt>
                <c:pt idx="32">
                  <c:v>1961</c:v>
                </c:pt>
                <c:pt idx="33">
                  <c:v>1962</c:v>
                </c:pt>
                <c:pt idx="34">
                  <c:v>1963</c:v>
                </c:pt>
                <c:pt idx="35">
                  <c:v>1964</c:v>
                </c:pt>
                <c:pt idx="36">
                  <c:v>1965</c:v>
                </c:pt>
                <c:pt idx="37">
                  <c:v>1966</c:v>
                </c:pt>
                <c:pt idx="38">
                  <c:v>1967</c:v>
                </c:pt>
                <c:pt idx="39">
                  <c:v>1968</c:v>
                </c:pt>
                <c:pt idx="40">
                  <c:v>1969</c:v>
                </c:pt>
                <c:pt idx="41">
                  <c:v>1970</c:v>
                </c:pt>
                <c:pt idx="42">
                  <c:v>1971</c:v>
                </c:pt>
                <c:pt idx="43">
                  <c:v>1972</c:v>
                </c:pt>
                <c:pt idx="44">
                  <c:v>1973</c:v>
                </c:pt>
                <c:pt idx="45">
                  <c:v>1974</c:v>
                </c:pt>
                <c:pt idx="46">
                  <c:v>1975</c:v>
                </c:pt>
                <c:pt idx="47">
                  <c:v>1976</c:v>
                </c:pt>
                <c:pt idx="48">
                  <c:v>1977</c:v>
                </c:pt>
                <c:pt idx="49">
                  <c:v>1978</c:v>
                </c:pt>
                <c:pt idx="50">
                  <c:v>1979</c:v>
                </c:pt>
                <c:pt idx="51">
                  <c:v>1980</c:v>
                </c:pt>
                <c:pt idx="52">
                  <c:v>1981</c:v>
                </c:pt>
                <c:pt idx="53">
                  <c:v>1982</c:v>
                </c:pt>
                <c:pt idx="54">
                  <c:v>1983</c:v>
                </c:pt>
                <c:pt idx="55">
                  <c:v>1984</c:v>
                </c:pt>
                <c:pt idx="56">
                  <c:v>1985</c:v>
                </c:pt>
                <c:pt idx="57">
                  <c:v>1986</c:v>
                </c:pt>
                <c:pt idx="58">
                  <c:v>1987</c:v>
                </c:pt>
                <c:pt idx="59">
                  <c:v>1988</c:v>
                </c:pt>
                <c:pt idx="60">
                  <c:v>1989</c:v>
                </c:pt>
                <c:pt idx="61">
                  <c:v>1990</c:v>
                </c:pt>
                <c:pt idx="62">
                  <c:v>1991</c:v>
                </c:pt>
                <c:pt idx="63">
                  <c:v>1992</c:v>
                </c:pt>
                <c:pt idx="64">
                  <c:v>1993</c:v>
                </c:pt>
                <c:pt idx="65">
                  <c:v>1994</c:v>
                </c:pt>
                <c:pt idx="66">
                  <c:v>1995</c:v>
                </c:pt>
                <c:pt idx="67">
                  <c:v>1996</c:v>
                </c:pt>
                <c:pt idx="68">
                  <c:v>1997</c:v>
                </c:pt>
                <c:pt idx="69">
                  <c:v>1998</c:v>
                </c:pt>
                <c:pt idx="70">
                  <c:v>1999</c:v>
                </c:pt>
                <c:pt idx="71">
                  <c:v>2000</c:v>
                </c:pt>
                <c:pt idx="72">
                  <c:v>2001</c:v>
                </c:pt>
                <c:pt idx="73">
                  <c:v>2002</c:v>
                </c:pt>
                <c:pt idx="74">
                  <c:v>2003</c:v>
                </c:pt>
                <c:pt idx="75">
                  <c:v>2004</c:v>
                </c:pt>
                <c:pt idx="76">
                  <c:v>2005</c:v>
                </c:pt>
                <c:pt idx="77">
                  <c:v>2006</c:v>
                </c:pt>
                <c:pt idx="78">
                  <c:v>2007</c:v>
                </c:pt>
                <c:pt idx="79">
                  <c:v>2008</c:v>
                </c:pt>
                <c:pt idx="80">
                  <c:v>2009</c:v>
                </c:pt>
                <c:pt idx="81">
                  <c:v>2010</c:v>
                </c:pt>
                <c:pt idx="82">
                  <c:v>2011</c:v>
                </c:pt>
              </c:strCache>
            </c:strRef>
          </c:cat>
          <c:val>
            <c:numRef>
              <c:f>Sheet1!$B$2:$B$84</c:f>
              <c:numCache>
                <c:formatCode>0.0%</c:formatCode>
                <c:ptCount val="83"/>
                <c:pt idx="0">
                  <c:v>0.537806176783813</c:v>
                </c:pt>
                <c:pt idx="1">
                  <c:v>0.55729794933655</c:v>
                </c:pt>
                <c:pt idx="2">
                  <c:v>0.58160237388724</c:v>
                </c:pt>
                <c:pt idx="3">
                  <c:v>0.596868884540118</c:v>
                </c:pt>
                <c:pt idx="4">
                  <c:v>0.594262295081967</c:v>
                </c:pt>
                <c:pt idx="5">
                  <c:v>0.580034423407917</c:v>
                </c:pt>
                <c:pt idx="6">
                  <c:v>0.556060606060606</c:v>
                </c:pt>
                <c:pt idx="7">
                  <c:v>0.562248995983936</c:v>
                </c:pt>
                <c:pt idx="8">
                  <c:v>0.553421368547419</c:v>
                </c:pt>
                <c:pt idx="9">
                  <c:v>0.56135770234987</c:v>
                </c:pt>
                <c:pt idx="10">
                  <c:v>0.560975609756098</c:v>
                </c:pt>
                <c:pt idx="11">
                  <c:v>0.548954895489549</c:v>
                </c:pt>
                <c:pt idx="12">
                  <c:v>0.536269430051814</c:v>
                </c:pt>
                <c:pt idx="13">
                  <c:v>0.549163879598662</c:v>
                </c:pt>
                <c:pt idx="14">
                  <c:v>0.574375678610206</c:v>
                </c:pt>
                <c:pt idx="15">
                  <c:v>0.589393939393939</c:v>
                </c:pt>
                <c:pt idx="16">
                  <c:v>0.592536560766515</c:v>
                </c:pt>
                <c:pt idx="17">
                  <c:v>0.563947633434039</c:v>
                </c:pt>
                <c:pt idx="18">
                  <c:v>0.569116967175219</c:v>
                </c:pt>
                <c:pt idx="19">
                  <c:v>0.558944765045342</c:v>
                </c:pt>
                <c:pt idx="20">
                  <c:v>0.567157894736842</c:v>
                </c:pt>
                <c:pt idx="21">
                  <c:v>0.558165971959076</c:v>
                </c:pt>
                <c:pt idx="22">
                  <c:v>0.564845292955892</c:v>
                </c:pt>
                <c:pt idx="23">
                  <c:v>0.577653283535636</c:v>
                </c:pt>
                <c:pt idx="24">
                  <c:v>0.587714116952156</c:v>
                </c:pt>
                <c:pt idx="25">
                  <c:v>0.582521405373487</c:v>
                </c:pt>
                <c:pt idx="26">
                  <c:v>0.570430107526882</c:v>
                </c:pt>
                <c:pt idx="27">
                  <c:v>0.579893643960497</c:v>
                </c:pt>
                <c:pt idx="28">
                  <c:v>0.58069199128962</c:v>
                </c:pt>
                <c:pt idx="29">
                  <c:v>0.58060635226179</c:v>
                </c:pt>
                <c:pt idx="30">
                  <c:v>0.572877618522602</c:v>
                </c:pt>
                <c:pt idx="31">
                  <c:v>0.57585988605191</c:v>
                </c:pt>
                <c:pt idx="32">
                  <c:v>0.571632361931934</c:v>
                </c:pt>
                <c:pt idx="33">
                  <c:v>0.566080544526376</c:v>
                </c:pt>
                <c:pt idx="34">
                  <c:v>0.56262283366089</c:v>
                </c:pt>
                <c:pt idx="35">
                  <c:v>0.56168939142002</c:v>
                </c:pt>
                <c:pt idx="36">
                  <c:v>0.557804354492487</c:v>
                </c:pt>
                <c:pt idx="37">
                  <c:v>0.563723419236727</c:v>
                </c:pt>
                <c:pt idx="38">
                  <c:v>0.571695095948827</c:v>
                </c:pt>
                <c:pt idx="39">
                  <c:v>0.57476863127131</c:v>
                </c:pt>
                <c:pt idx="40">
                  <c:v>0.583342712436691</c:v>
                </c:pt>
                <c:pt idx="41">
                  <c:v>0.59343733189887</c:v>
                </c:pt>
                <c:pt idx="42">
                  <c:v>0.581245027844073</c:v>
                </c:pt>
                <c:pt idx="43">
                  <c:v>0.575339998198685</c:v>
                </c:pt>
                <c:pt idx="44">
                  <c:v>0.568814701869834</c:v>
                </c:pt>
                <c:pt idx="45">
                  <c:v>0.575698844576966</c:v>
                </c:pt>
                <c:pt idx="46">
                  <c:v>0.564265927977839</c:v>
                </c:pt>
                <c:pt idx="47">
                  <c:v>0.558889303019009</c:v>
                </c:pt>
                <c:pt idx="48">
                  <c:v>0.55313230221431</c:v>
                </c:pt>
                <c:pt idx="49">
                  <c:v>0.552591350658317</c:v>
                </c:pt>
                <c:pt idx="50">
                  <c:v>0.55744340168127</c:v>
                </c:pt>
                <c:pt idx="51">
                  <c:v>0.564488286066585</c:v>
                </c:pt>
                <c:pt idx="52">
                  <c:v>0.553666935306616</c:v>
                </c:pt>
                <c:pt idx="53">
                  <c:v>0.556744055551659</c:v>
                </c:pt>
                <c:pt idx="54">
                  <c:v>0.546256797681461</c:v>
                </c:pt>
                <c:pt idx="55">
                  <c:v>0.53300782942825</c:v>
                </c:pt>
                <c:pt idx="56">
                  <c:v>0.536374212049888</c:v>
                </c:pt>
                <c:pt idx="57">
                  <c:v>0.543019501485212</c:v>
                </c:pt>
                <c:pt idx="58">
                  <c:v>0.543686746987952</c:v>
                </c:pt>
                <c:pt idx="59">
                  <c:v>0.539504234570904</c:v>
                </c:pt>
                <c:pt idx="60">
                  <c:v>0.538089782314342</c:v>
                </c:pt>
                <c:pt idx="61">
                  <c:v>0.541792667259611</c:v>
                </c:pt>
                <c:pt idx="62">
                  <c:v>0.53939324249219</c:v>
                </c:pt>
                <c:pt idx="63">
                  <c:v>0.536114987946566</c:v>
                </c:pt>
                <c:pt idx="64">
                  <c:v>0.532957629609141</c:v>
                </c:pt>
                <c:pt idx="65">
                  <c:v>0.525536699399803</c:v>
                </c:pt>
                <c:pt idx="66">
                  <c:v>0.526562715606458</c:v>
                </c:pt>
                <c:pt idx="67">
                  <c:v>0.522238411933581</c:v>
                </c:pt>
                <c:pt idx="68">
                  <c:v>0.523035376721577</c:v>
                </c:pt>
                <c:pt idx="69">
                  <c:v>0.53086748946112</c:v>
                </c:pt>
                <c:pt idx="70">
                  <c:v>0.53424264178033</c:v>
                </c:pt>
                <c:pt idx="71">
                  <c:v>0.540077638188144</c:v>
                </c:pt>
                <c:pt idx="72">
                  <c:v>0.539149936854941</c:v>
                </c:pt>
                <c:pt idx="73">
                  <c:v>0.531147366742839</c:v>
                </c:pt>
                <c:pt idx="74">
                  <c:v>0.52383081644682</c:v>
                </c:pt>
                <c:pt idx="75">
                  <c:v>0.513641541674578</c:v>
                </c:pt>
                <c:pt idx="76">
                  <c:v>0.506129255441821</c:v>
                </c:pt>
                <c:pt idx="77">
                  <c:v>0.504529888955383</c:v>
                </c:pt>
                <c:pt idx="78">
                  <c:v>0.517529282694976</c:v>
                </c:pt>
                <c:pt idx="79">
                  <c:v>0.519140937894061</c:v>
                </c:pt>
                <c:pt idx="80">
                  <c:v>0.516587638710527</c:v>
                </c:pt>
                <c:pt idx="81">
                  <c:v>0.499077109991355</c:v>
                </c:pt>
                <c:pt idx="82">
                  <c:v>0.499</c:v>
                </c:pt>
              </c:numCache>
            </c:numRef>
          </c:val>
        </c:ser>
        <c:dLbls/>
        <c:marker val="1"/>
        <c:axId val="687631288"/>
        <c:axId val="687594200"/>
      </c:lineChart>
      <c:catAx>
        <c:axId val="687631288"/>
        <c:scaling>
          <c:orientation val="minMax"/>
        </c:scaling>
        <c:axPos val="b"/>
        <c:tickLblPos val="nextTo"/>
        <c:crossAx val="687594200"/>
        <c:crosses val="autoZero"/>
        <c:auto val="1"/>
        <c:lblAlgn val="ctr"/>
        <c:lblOffset val="100"/>
      </c:catAx>
      <c:valAx>
        <c:axId val="687594200"/>
        <c:scaling>
          <c:orientation val="minMax"/>
          <c:max val="0.61"/>
          <c:min val="0.49"/>
        </c:scaling>
        <c:axPos val="l"/>
        <c:majorGridlines>
          <c:spPr>
            <a:ln>
              <a:solidFill>
                <a:schemeClr val="accent1"/>
              </a:solidFill>
            </a:ln>
          </c:spPr>
        </c:majorGridlines>
        <c:numFmt formatCode="0%" sourceLinked="0"/>
        <c:tickLblPos val="nextTo"/>
        <c:crossAx val="687631288"/>
        <c:crosses val="autoZero"/>
        <c:crossBetween val="between"/>
      </c:valAx>
    </c:plotArea>
    <c:legend>
      <c:legendPos val="b"/>
    </c:legend>
    <c:plotVisOnly val="1"/>
    <c:dispBlanksAs val="gap"/>
  </c:chart>
  <c:spPr>
    <a:ln>
      <a:prstDash val="dash"/>
    </a:ln>
  </c:spPr>
  <c:txPr>
    <a:bodyPr/>
    <a:lstStyle/>
    <a:p>
      <a:pPr>
        <a:defRPr sz="1800"/>
      </a:pPr>
      <a:endParaRPr lang="en-US"/>
    </a:p>
  </c:txPr>
  <c:externalData r:id="rId1"/>
  <c:userShapes r:id="rId2"/>
</c:chartSpace>
</file>

<file path=ppt/charts/chart8.xml><?xml version="1.0" encoding="utf-8"?>
<c:chartSpace xmlns:c="http://schemas.openxmlformats.org/drawingml/2006/chart" xmlns:a="http://schemas.openxmlformats.org/drawingml/2006/main" xmlns:r="http://schemas.openxmlformats.org/officeDocument/2006/relationships">
  <c:lang val="en-US"/>
  <c:style val="2"/>
  <c:chart>
    <c:autoTitleDeleted val="1"/>
    <c:plotArea>
      <c:layout>
        <c:manualLayout>
          <c:layoutTarget val="inner"/>
          <c:xMode val="edge"/>
          <c:yMode val="edge"/>
          <c:x val="0.0972005929814329"/>
          <c:y val="0.0408411330659139"/>
          <c:w val="0.878108048993876"/>
          <c:h val="0.778571534690239"/>
        </c:manualLayout>
      </c:layout>
      <c:lineChart>
        <c:grouping val="standard"/>
        <c:ser>
          <c:idx val="0"/>
          <c:order val="0"/>
          <c:tx>
            <c:strRef>
              <c:f>Sheet1!$B$1</c:f>
              <c:strCache>
                <c:ptCount val="1"/>
                <c:pt idx="0">
                  <c:v>Corporate After-Tax Profits as a Share of National Income</c:v>
                </c:pt>
              </c:strCache>
            </c:strRef>
          </c:tx>
          <c:cat>
            <c:strRef>
              <c:f>Sheet1!$A$2:$A$78</c:f>
              <c:strCache>
                <c:ptCount val="77"/>
                <c:pt idx="0">
                  <c:v>1935</c:v>
                </c:pt>
                <c:pt idx="1">
                  <c:v>1936</c:v>
                </c:pt>
                <c:pt idx="2">
                  <c:v>1937</c:v>
                </c:pt>
                <c:pt idx="3">
                  <c:v>1938</c:v>
                </c:pt>
                <c:pt idx="4">
                  <c:v>1939</c:v>
                </c:pt>
                <c:pt idx="5">
                  <c:v>1940</c:v>
                </c:pt>
                <c:pt idx="6">
                  <c:v>1941</c:v>
                </c:pt>
                <c:pt idx="7">
                  <c:v>1942</c:v>
                </c:pt>
                <c:pt idx="8">
                  <c:v>1943</c:v>
                </c:pt>
                <c:pt idx="9">
                  <c:v>1944</c:v>
                </c:pt>
                <c:pt idx="10">
                  <c:v>1945</c:v>
                </c:pt>
                <c:pt idx="11">
                  <c:v>1946</c:v>
                </c:pt>
                <c:pt idx="12">
                  <c:v>1947</c:v>
                </c:pt>
                <c:pt idx="13">
                  <c:v>1948</c:v>
                </c:pt>
                <c:pt idx="14">
                  <c:v>1949</c:v>
                </c:pt>
                <c:pt idx="15">
                  <c:v>1950</c:v>
                </c:pt>
                <c:pt idx="16">
                  <c:v>1951</c:v>
                </c:pt>
                <c:pt idx="17">
                  <c:v>1952</c:v>
                </c:pt>
                <c:pt idx="18">
                  <c:v>1953</c:v>
                </c:pt>
                <c:pt idx="19">
                  <c:v>1954</c:v>
                </c:pt>
                <c:pt idx="20">
                  <c:v>1955</c:v>
                </c:pt>
                <c:pt idx="21">
                  <c:v>1956</c:v>
                </c:pt>
                <c:pt idx="22">
                  <c:v>1957</c:v>
                </c:pt>
                <c:pt idx="23">
                  <c:v>1958</c:v>
                </c:pt>
                <c:pt idx="24">
                  <c:v>1959</c:v>
                </c:pt>
                <c:pt idx="25">
                  <c:v>1960</c:v>
                </c:pt>
                <c:pt idx="26">
                  <c:v>1961</c:v>
                </c:pt>
                <c:pt idx="27">
                  <c:v>1962</c:v>
                </c:pt>
                <c:pt idx="28">
                  <c:v>1963</c:v>
                </c:pt>
                <c:pt idx="29">
                  <c:v>1964</c:v>
                </c:pt>
                <c:pt idx="30">
                  <c:v>1965</c:v>
                </c:pt>
                <c:pt idx="31">
                  <c:v>1966</c:v>
                </c:pt>
                <c:pt idx="32">
                  <c:v>1967</c:v>
                </c:pt>
                <c:pt idx="33">
                  <c:v>1968</c:v>
                </c:pt>
                <c:pt idx="34">
                  <c:v>1969</c:v>
                </c:pt>
                <c:pt idx="35">
                  <c:v>1970</c:v>
                </c:pt>
                <c:pt idx="36">
                  <c:v>1971</c:v>
                </c:pt>
                <c:pt idx="37">
                  <c:v>1972</c:v>
                </c:pt>
                <c:pt idx="38">
                  <c:v>1973</c:v>
                </c:pt>
                <c:pt idx="39">
                  <c:v>1974</c:v>
                </c:pt>
                <c:pt idx="40">
                  <c:v>1975</c:v>
                </c:pt>
                <c:pt idx="41">
                  <c:v>1976</c:v>
                </c:pt>
                <c:pt idx="42">
                  <c:v>1977</c:v>
                </c:pt>
                <c:pt idx="43">
                  <c:v>1978</c:v>
                </c:pt>
                <c:pt idx="44">
                  <c:v>1979</c:v>
                </c:pt>
                <c:pt idx="45">
                  <c:v>1980</c:v>
                </c:pt>
                <c:pt idx="46">
                  <c:v>1981</c:v>
                </c:pt>
                <c:pt idx="47">
                  <c:v>1982</c:v>
                </c:pt>
                <c:pt idx="48">
                  <c:v>1983</c:v>
                </c:pt>
                <c:pt idx="49">
                  <c:v>1984</c:v>
                </c:pt>
                <c:pt idx="50">
                  <c:v>1985</c:v>
                </c:pt>
                <c:pt idx="51">
                  <c:v>1986</c:v>
                </c:pt>
                <c:pt idx="52">
                  <c:v>1987</c:v>
                </c:pt>
                <c:pt idx="53">
                  <c:v>1988</c:v>
                </c:pt>
                <c:pt idx="54">
                  <c:v>1989</c:v>
                </c:pt>
                <c:pt idx="55">
                  <c:v>1990</c:v>
                </c:pt>
                <c:pt idx="56">
                  <c:v>1991</c:v>
                </c:pt>
                <c:pt idx="57">
                  <c:v>1992</c:v>
                </c:pt>
                <c:pt idx="58">
                  <c:v>1993</c:v>
                </c:pt>
                <c:pt idx="59">
                  <c:v>1994</c:v>
                </c:pt>
                <c:pt idx="60">
                  <c:v>1995</c:v>
                </c:pt>
                <c:pt idx="61">
                  <c:v>1996</c:v>
                </c:pt>
                <c:pt idx="62">
                  <c:v>1997</c:v>
                </c:pt>
                <c:pt idx="63">
                  <c:v>1998</c:v>
                </c:pt>
                <c:pt idx="64">
                  <c:v>1999</c:v>
                </c:pt>
                <c:pt idx="65">
                  <c:v>2000</c:v>
                </c:pt>
                <c:pt idx="66">
                  <c:v>2001</c:v>
                </c:pt>
                <c:pt idx="67">
                  <c:v>2002</c:v>
                </c:pt>
                <c:pt idx="68">
                  <c:v>2003</c:v>
                </c:pt>
                <c:pt idx="69">
                  <c:v>2004</c:v>
                </c:pt>
                <c:pt idx="70">
                  <c:v>2005</c:v>
                </c:pt>
                <c:pt idx="71">
                  <c:v>2006</c:v>
                </c:pt>
                <c:pt idx="72">
                  <c:v>2007</c:v>
                </c:pt>
                <c:pt idx="73">
                  <c:v>2008</c:v>
                </c:pt>
                <c:pt idx="74">
                  <c:v>2009</c:v>
                </c:pt>
                <c:pt idx="75">
                  <c:v>2010</c:v>
                </c:pt>
                <c:pt idx="76">
                  <c:v>2011</c:v>
                </c:pt>
              </c:strCache>
            </c:strRef>
          </c:cat>
          <c:val>
            <c:numRef>
              <c:f>Sheet1!$B$2:$B$78</c:f>
              <c:numCache>
                <c:formatCode>0.0%</c:formatCode>
                <c:ptCount val="77"/>
                <c:pt idx="0">
                  <c:v>0.0439393939393939</c:v>
                </c:pt>
                <c:pt idx="1">
                  <c:v>0.0615796519410977</c:v>
                </c:pt>
                <c:pt idx="2">
                  <c:v>0.0648259303721489</c:v>
                </c:pt>
                <c:pt idx="3">
                  <c:v>0.0496083550913838</c:v>
                </c:pt>
                <c:pt idx="4">
                  <c:v>0.0609756097560976</c:v>
                </c:pt>
                <c:pt idx="5">
                  <c:v>0.0748074807480748</c:v>
                </c:pt>
                <c:pt idx="6">
                  <c:v>0.0664939550949914</c:v>
                </c:pt>
                <c:pt idx="7">
                  <c:v>0.0602006688963211</c:v>
                </c:pt>
                <c:pt idx="8">
                  <c:v>0.0580890336590662</c:v>
                </c:pt>
                <c:pt idx="9">
                  <c:v>0.0595959595959596</c:v>
                </c:pt>
                <c:pt idx="10">
                  <c:v>0.0479072112960161</c:v>
                </c:pt>
                <c:pt idx="11">
                  <c:v>0.0443101711983887</c:v>
                </c:pt>
                <c:pt idx="12">
                  <c:v>0.0564031437817845</c:v>
                </c:pt>
                <c:pt idx="13">
                  <c:v>0.0762572135201979</c:v>
                </c:pt>
                <c:pt idx="14">
                  <c:v>0.0778947368421053</c:v>
                </c:pt>
                <c:pt idx="15">
                  <c:v>0.0670708601743084</c:v>
                </c:pt>
                <c:pt idx="16">
                  <c:v>0.0599078341013825</c:v>
                </c:pt>
                <c:pt idx="17">
                  <c:v>0.060379707438531</c:v>
                </c:pt>
                <c:pt idx="18">
                  <c:v>0.0555227406969876</c:v>
                </c:pt>
                <c:pt idx="19">
                  <c:v>0.0611160318866253</c:v>
                </c:pt>
                <c:pt idx="20">
                  <c:v>0.0725806451612903</c:v>
                </c:pt>
                <c:pt idx="21">
                  <c:v>0.0658394530260826</c:v>
                </c:pt>
                <c:pt idx="22">
                  <c:v>0.0633922090491169</c:v>
                </c:pt>
                <c:pt idx="23">
                  <c:v>0.0565447545717035</c:v>
                </c:pt>
                <c:pt idx="24">
                  <c:v>0.0663726571113561</c:v>
                </c:pt>
                <c:pt idx="25">
                  <c:v>0.0639375395653091</c:v>
                </c:pt>
                <c:pt idx="26">
                  <c:v>0.0637864275524761</c:v>
                </c:pt>
                <c:pt idx="27">
                  <c:v>0.0724144450746833</c:v>
                </c:pt>
                <c:pt idx="28">
                  <c:v>0.0750402001072003</c:v>
                </c:pt>
                <c:pt idx="29">
                  <c:v>0.0788160957765215</c:v>
                </c:pt>
                <c:pt idx="30">
                  <c:v>0.0850965961361545</c:v>
                </c:pt>
                <c:pt idx="31">
                  <c:v>0.0826644134628926</c:v>
                </c:pt>
                <c:pt idx="32">
                  <c:v>0.0763592750533049</c:v>
                </c:pt>
                <c:pt idx="33">
                  <c:v>0.0701412566975158</c:v>
                </c:pt>
                <c:pt idx="34">
                  <c:v>0.0613393359594823</c:v>
                </c:pt>
                <c:pt idx="35">
                  <c:v>0.0513179128563744</c:v>
                </c:pt>
                <c:pt idx="36">
                  <c:v>0.0575775656324582</c:v>
                </c:pt>
                <c:pt idx="37">
                  <c:v>0.0622354318652617</c:v>
                </c:pt>
                <c:pt idx="38">
                  <c:v>0.0597865339860365</c:v>
                </c:pt>
                <c:pt idx="39">
                  <c:v>0.0464405516213194</c:v>
                </c:pt>
                <c:pt idx="40">
                  <c:v>0.0565789473684211</c:v>
                </c:pt>
                <c:pt idx="41">
                  <c:v>0.0598210957882967</c:v>
                </c:pt>
                <c:pt idx="42">
                  <c:v>0.0653165683765439</c:v>
                </c:pt>
                <c:pt idx="43">
                  <c:v>0.0658809605996351</c:v>
                </c:pt>
                <c:pt idx="44">
                  <c:v>0.0601788017613308</c:v>
                </c:pt>
                <c:pt idx="45">
                  <c:v>0.046937936703658</c:v>
                </c:pt>
                <c:pt idx="46">
                  <c:v>0.0508828485603341</c:v>
                </c:pt>
                <c:pt idx="47">
                  <c:v>0.0488181244301045</c:v>
                </c:pt>
                <c:pt idx="48">
                  <c:v>0.0583542284020971</c:v>
                </c:pt>
                <c:pt idx="49">
                  <c:v>0.0638777337994395</c:v>
                </c:pt>
                <c:pt idx="50">
                  <c:v>0.0630630630630631</c:v>
                </c:pt>
                <c:pt idx="51">
                  <c:v>0.0528219036549141</c:v>
                </c:pt>
                <c:pt idx="52">
                  <c:v>0.0572048192771084</c:v>
                </c:pt>
                <c:pt idx="53">
                  <c:v>0.0630210291223492</c:v>
                </c:pt>
                <c:pt idx="54">
                  <c:v>0.0582231017602333</c:v>
                </c:pt>
                <c:pt idx="55">
                  <c:v>0.0571202688012649</c:v>
                </c:pt>
                <c:pt idx="56">
                  <c:v>0.0610782115410414</c:v>
                </c:pt>
                <c:pt idx="57">
                  <c:v>0.0629859890159685</c:v>
                </c:pt>
                <c:pt idx="58">
                  <c:v>0.0644285788372777</c:v>
                </c:pt>
                <c:pt idx="59">
                  <c:v>0.0703897238444988</c:v>
                </c:pt>
                <c:pt idx="60">
                  <c:v>0.0763994296490502</c:v>
                </c:pt>
                <c:pt idx="61">
                  <c:v>0.0822309101663372</c:v>
                </c:pt>
                <c:pt idx="62">
                  <c:v>0.0863354037267081</c:v>
                </c:pt>
                <c:pt idx="63">
                  <c:v>0.0716262887906953</c:v>
                </c:pt>
                <c:pt idx="64">
                  <c:v>0.071488394352716</c:v>
                </c:pt>
                <c:pt idx="65">
                  <c:v>0.06198749286825</c:v>
                </c:pt>
                <c:pt idx="66">
                  <c:v>0.063243043156382</c:v>
                </c:pt>
                <c:pt idx="67">
                  <c:v>0.0722644417282245</c:v>
                </c:pt>
                <c:pt idx="68">
                  <c:v>0.0745919798378082</c:v>
                </c:pt>
                <c:pt idx="69">
                  <c:v>0.089310803113727</c:v>
                </c:pt>
                <c:pt idx="70">
                  <c:v>0.0925774805300786</c:v>
                </c:pt>
                <c:pt idx="71">
                  <c:v>0.0943380543919143</c:v>
                </c:pt>
                <c:pt idx="72">
                  <c:v>0.0859281726952986</c:v>
                </c:pt>
                <c:pt idx="73">
                  <c:v>0.0745017487370233</c:v>
                </c:pt>
                <c:pt idx="74">
                  <c:v>0.0896967302183147</c:v>
                </c:pt>
                <c:pt idx="75">
                  <c:v>0.108184515696918</c:v>
                </c:pt>
                <c:pt idx="76">
                  <c:v>0.108</c:v>
                </c:pt>
              </c:numCache>
            </c:numRef>
          </c:val>
        </c:ser>
        <c:dLbls/>
        <c:marker val="1"/>
        <c:axId val="687388152"/>
        <c:axId val="687377432"/>
      </c:lineChart>
      <c:catAx>
        <c:axId val="687388152"/>
        <c:scaling>
          <c:orientation val="minMax"/>
        </c:scaling>
        <c:axPos val="b"/>
        <c:tickLblPos val="nextTo"/>
        <c:crossAx val="687377432"/>
        <c:crossesAt val="-0.04"/>
        <c:auto val="1"/>
        <c:lblAlgn val="ctr"/>
        <c:lblOffset val="100"/>
      </c:catAx>
      <c:valAx>
        <c:axId val="687377432"/>
        <c:scaling>
          <c:orientation val="minMax"/>
          <c:max val="0.11"/>
          <c:min val="0.03"/>
        </c:scaling>
        <c:axPos val="l"/>
        <c:majorGridlines>
          <c:spPr>
            <a:ln>
              <a:solidFill>
                <a:schemeClr val="tx1"/>
              </a:solidFill>
            </a:ln>
          </c:spPr>
        </c:majorGridlines>
        <c:numFmt formatCode="0%" sourceLinked="0"/>
        <c:tickLblPos val="nextTo"/>
        <c:crossAx val="687388152"/>
        <c:crosses val="autoZero"/>
        <c:crossBetween val="between"/>
      </c:valAx>
    </c:plotArea>
    <c:plotVisOnly val="1"/>
    <c:dispBlanksAs val="gap"/>
  </c:chart>
  <c:txPr>
    <a:bodyPr/>
    <a:lstStyle/>
    <a:p>
      <a:pPr>
        <a:defRPr sz="1800"/>
      </a:pPr>
      <a:endParaRPr lang="en-US"/>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1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png"/></Relationships>
</file>

<file path=ppt/drawings/drawing1.xml><?xml version="1.0" encoding="utf-8"?>
<c:userShapes xmlns:c="http://schemas.openxmlformats.org/drawingml/2006/chart">
  <cdr:relSizeAnchor xmlns:cdr="http://schemas.openxmlformats.org/drawingml/2006/chartDrawing">
    <cdr:from>
      <cdr:x>0.07613</cdr:x>
      <cdr:y>0.28434</cdr:y>
    </cdr:from>
    <cdr:to>
      <cdr:x>0.96708</cdr:x>
      <cdr:y>0.28434</cdr:y>
    </cdr:to>
    <cdr:sp macro="" textlink="">
      <cdr:nvSpPr>
        <cdr:cNvPr id="9" name="Freeform 8"/>
        <cdr:cNvSpPr/>
      </cdr:nvSpPr>
      <cdr:spPr>
        <a:xfrm xmlns:a="http://schemas.openxmlformats.org/drawingml/2006/main">
          <a:off x="626533" y="1286933"/>
          <a:ext cx="7332134" cy="0"/>
        </a:xfrm>
        <a:custGeom xmlns:a="http://schemas.openxmlformats.org/drawingml/2006/main">
          <a:avLst/>
          <a:gdLst>
            <a:gd name="connsiteX0" fmla="*/ 0 w 7332134"/>
            <a:gd name="connsiteY0" fmla="*/ 0 h 0"/>
            <a:gd name="connsiteX1" fmla="*/ 7332134 w 7332134"/>
            <a:gd name="connsiteY1" fmla="*/ 0 h 0"/>
          </a:gdLst>
          <a:ahLst/>
          <a:cxnLst>
            <a:cxn ang="0">
              <a:pos x="connsiteX0" y="connsiteY0"/>
            </a:cxn>
            <a:cxn ang="0">
              <a:pos x="connsiteX1" y="connsiteY1"/>
            </a:cxn>
          </a:cxnLst>
          <a:rect l="l" t="t" r="r" b="b"/>
          <a:pathLst>
            <a:path w="7332134">
              <a:moveTo>
                <a:pt x="0" y="0"/>
              </a:moveTo>
              <a:lnTo>
                <a:pt x="7332134" y="0"/>
              </a:lnTo>
            </a:path>
          </a:pathLst>
        </a:custGeom>
        <a:noFill xmlns:a="http://schemas.openxmlformats.org/drawingml/2006/main"/>
        <a:ln xmlns:a="http://schemas.openxmlformats.org/drawingml/2006/main" w="38100">
          <a:solidFill>
            <a:srgbClr val="C0000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0.72737</cdr:x>
      <cdr:y>0.31989</cdr:y>
    </cdr:from>
    <cdr:to>
      <cdr:x>0.96296</cdr:x>
      <cdr:y>0.42189</cdr:y>
    </cdr:to>
    <cdr:sp macro="" textlink="">
      <cdr:nvSpPr>
        <cdr:cNvPr id="10" name="TextBox 2"/>
        <cdr:cNvSpPr txBox="1"/>
      </cdr:nvSpPr>
      <cdr:spPr>
        <a:xfrm xmlns:a="http://schemas.openxmlformats.org/drawingml/2006/main">
          <a:off x="5985933" y="1447800"/>
          <a:ext cx="1938867" cy="461665"/>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sz="2400" b="1" dirty="0" smtClean="0"/>
            <a:t>$950 billion</a:t>
          </a:r>
          <a:endParaRPr lang="en-US" sz="2400" b="1"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D39DFAA6-1C09-47A0-AD20-3E2057755566}" type="datetimeFigureOut">
              <a:rPr lang="en-US" smtClean="0"/>
              <a:pPr/>
              <a:t>12/13/12</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8F0CF2DD-D020-4567-BA53-B4CCE0A6550F}"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925032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655A583-72F1-4E84-A478-66DFF4731FC5}" type="datetimeFigureOut">
              <a:rPr lang="en-US" smtClean="0"/>
              <a:pPr/>
              <a:t>12/13/12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5D1E9A50-BAAB-4AC3-9E80-402F54FB9723}"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93014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 Id="rId3" Type="http://schemas.openxmlformats.org/officeDocument/2006/relationships/hyperlink" Target="http://www.cepr.net/documents/publications/changing-face-of-labor-2009-11.pdf" TargetMode="Externa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census.gov/hhes/www/poverty/data/historical/people.html" TargetMode="External"/><Relationship Id="rId4" Type="http://schemas.openxmlformats.org/officeDocument/2006/relationships/hyperlink" Target="http://www.ers.usda.gov/Publications/ERR108/ERR108.pdf" TargetMode="External"/><Relationship Id="rId5" Type="http://schemas.openxmlformats.org/officeDocument/2006/relationships/hyperlink" Target="http://www.abiworld.org/AM/AMTemplate.cfm?Section=Home&amp;CONTENTID=60229&amp;TEMPLATE=/CM/ContentDisplay.cfm" TargetMode="External"/><Relationship Id="rId6" Type="http://schemas.openxmlformats.org/officeDocument/2006/relationships/hyperlink" Target="http://www.census.gov/compendia/statab/2011/tables/11s1193.pdf" TargetMode="External"/><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economix.blogs.nytimes.com/2011/06/28/who-doesnt-pay-federal-income-taxes-legally/?scp=2&amp;sq=Bruce%20Bartlett&amp;st=Search" TargetMode="External"/><Relationship Id="rId4" Type="http://schemas.openxmlformats.org/officeDocument/2006/relationships/hyperlink" Target="http://wp.patheos.com/community/mainlineportal/files/2011/10/315682_10100400881018057_3609313_54763859_1247143155_n-1.jpg" TargetMode="External"/><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 Id="rId3" Type="http://schemas.openxmlformats.org/officeDocument/2006/relationships/hyperlink" Target="http://www.cbo.gov/ftpdocs/98xx/doc9884/12-23-EffectiveTaxRates_Letter.pdf"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A Catholic Framework for Economic Life</a:t>
            </a:r>
            <a:endParaRPr lang="en-US" i="1" dirty="0"/>
          </a:p>
        </p:txBody>
      </p:sp>
      <p:sp>
        <p:nvSpPr>
          <p:cNvPr id="4" name="Slide Number Placeholder 3"/>
          <p:cNvSpPr>
            <a:spLocks noGrp="1"/>
          </p:cNvSpPr>
          <p:nvPr>
            <p:ph type="sldNum" sz="quarter" idx="10"/>
          </p:nvPr>
        </p:nvSpPr>
        <p:spPr/>
        <p:txBody>
          <a:bodyPr/>
          <a:lstStyle/>
          <a:p>
            <a:fld id="{5D1E9A50-BAAB-4AC3-9E80-402F54FB9723}" type="slidenum">
              <a:rPr lang="en-US" smtClean="0"/>
              <a:pPr/>
              <a:t>2</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89568504"/>
      </p:ext>
    </p:extLst>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9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149507" name="Notes Placeholder 2"/>
          <p:cNvSpPr>
            <a:spLocks noGrp="1"/>
          </p:cNvSpPr>
          <p:nvPr>
            <p:ph type="body" idx="1"/>
          </p:nvPr>
        </p:nvSpPr>
        <p:spPr bwMode="auto">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I like an honest man.  Mr. Buffett is speaking the truth.  There is a class war in America and working people and their allies are losing.  Their dreams of a brighter and more secure future with greater opportunity are being stolen from them by Corporate America in a one-sided class war.</a:t>
            </a:r>
          </a:p>
        </p:txBody>
      </p:sp>
      <p:sp>
        <p:nvSpPr>
          <p:cNvPr id="4" name="Slide Number Placeholder 3"/>
          <p:cNvSpPr>
            <a:spLocks noGrp="1"/>
          </p:cNvSpPr>
          <p:nvPr>
            <p:ph type="sldNum" sz="quarter" idx="5"/>
          </p:nvPr>
        </p:nvSpPr>
        <p:spPr/>
        <p:txBody>
          <a:bodyPr/>
          <a:lstStyle/>
          <a:p>
            <a:pPr>
              <a:defRPr/>
            </a:pPr>
            <a:fld id="{3CC95B71-EF45-4460-89A9-E626FE3B8539}" type="slidenum">
              <a:rPr lang="en-US" smtClean="0"/>
              <a:pPr>
                <a:defRPr/>
              </a:pPr>
              <a:t>17</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0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150531" name="Notes Placeholder 2"/>
          <p:cNvSpPr>
            <a:spLocks noGrp="1"/>
          </p:cNvSpPr>
          <p:nvPr>
            <p:ph type="body" idx="1"/>
          </p:nvPr>
        </p:nvSpPr>
        <p:spPr bwMode="auto">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By the early 1970’s, leading strategists for Corporate America were developing long-term plans to reassert corporate dominance of our country.  Throughout much of the 1960’s and early 1970’s, corporate power was being further restricted by the rising power of new movements.  Race, gender, disability  and age discrimination in the workplace was being restricted.  Water, air and ground pollution by corporations was subject to major increases in federal regulation.  The passage of the federal Occupational Safety and Health Act (OSHA) increased protections for workers and began to limit corporate abuses.  The passage of pension protection legislation restricted corporate abuses of pension plans.  This is only a partial list.</a:t>
            </a:r>
          </a:p>
          <a:p>
            <a:r>
              <a:rPr lang="en-US" dirty="0" smtClean="0"/>
              <a:t>Movements of people of color, women, gays, youth, seniors, and environmentalists posed strong challenges to corporate power.  Waves of strikes also put pressure on Corporate America.</a:t>
            </a:r>
          </a:p>
          <a:p>
            <a:r>
              <a:rPr lang="en-US" dirty="0" smtClean="0"/>
              <a:t>It was time to launch a major long-term counterattack.  One leading strategist was Lewis Powell, a corporate lawyer from Richmond, Virginia who served on many major corporate boards.  On August 23, 1971, he wrote a confidential memo to a close ally and senior official at the U.S. Chamber of Commerce.  In the memo, Powell outlined a brilliant long-term strategy for reasserting corporate dominance.  Fundamentally, he called for Corporate America to use their money, power and influence to win a “War of Big Ideas.”  In doing so, they would fundamentally reshape the thinking of the American people regarding the way our economic life should be shaped.</a:t>
            </a:r>
          </a:p>
          <a:p>
            <a:r>
              <a:rPr lang="en-US" dirty="0" smtClean="0"/>
              <a:t>He called for the creation of a powerful intellectual machine that would wage that war.</a:t>
            </a:r>
          </a:p>
          <a:p>
            <a:r>
              <a:rPr lang="en-US" dirty="0" smtClean="0"/>
              <a:t>Source:  Greenpeace. http://www.greenpeace.org/usa/en/campaigns/global-warming-and-energy/polluterwatch/The-Lewis-Powell-Memo/</a:t>
            </a:r>
          </a:p>
        </p:txBody>
      </p:sp>
      <p:sp>
        <p:nvSpPr>
          <p:cNvPr id="4" name="Slide Number Placeholder 3"/>
          <p:cNvSpPr>
            <a:spLocks noGrp="1"/>
          </p:cNvSpPr>
          <p:nvPr>
            <p:ph type="sldNum" sz="quarter" idx="5"/>
          </p:nvPr>
        </p:nvSpPr>
        <p:spPr/>
        <p:txBody>
          <a:bodyPr/>
          <a:lstStyle/>
          <a:p>
            <a:pPr>
              <a:defRPr/>
            </a:pPr>
            <a:fld id="{9984E9DE-8497-42BC-9D5C-60C0242D0E5D}" type="slidenum">
              <a:rPr lang="en-US" smtClean="0"/>
              <a:pPr>
                <a:defRPr/>
              </a:pPr>
              <a:t>18</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257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152579" name="Rectangle 3"/>
          <p:cNvSpPr>
            <a:spLocks noGrp="1"/>
          </p:cNvSpPr>
          <p:nvPr>
            <p:ph type="body" idx="1"/>
          </p:nvPr>
        </p:nvSpPr>
        <p:spPr bwMode="auto">
          <a:xfrm>
            <a:off x="701675" y="4416426"/>
            <a:ext cx="5607050" cy="4346575"/>
          </a:xfr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r>
              <a:rPr lang="en-US" dirty="0" smtClean="0"/>
              <a:t>The key elements and messages of the broad corporate strategy are listed above.  They are focused on the importance of winning the battle for the future vision of the country coupled with values, themes and messages that should provide the foundation for their hoped-for dominant view of our future.  This battle of ideas is supported by many think tanks, endowment of chairs in university economics departments and business schools, attacks on leftist and progressive intellectuals, strengthening lobbying efforts, dominating the media and building powerful and well-funded permanent political and election campaign organizations.  Crushing unions would be key.</a:t>
            </a:r>
          </a:p>
          <a:p>
            <a:pPr eaLnBrk="1" hangingPunct="1">
              <a:lnSpc>
                <a:spcPct val="90000"/>
              </a:lnSpc>
              <a:spcBef>
                <a:spcPct val="0"/>
              </a:spcBef>
            </a:pPr>
            <a:endParaRPr lang="en-US" dirty="0" smtClean="0"/>
          </a:p>
          <a:p>
            <a:pPr eaLnBrk="1" hangingPunct="1">
              <a:lnSpc>
                <a:spcPct val="90000"/>
              </a:lnSpc>
              <a:spcBef>
                <a:spcPct val="0"/>
              </a:spcBef>
            </a:pPr>
            <a:r>
              <a:rPr lang="en-US" dirty="0" smtClean="0"/>
              <a:t>What are the results?  We have already seen the dramatic shift to economic inequality.  Long gone were the days of a rising tide would lift all boats.</a:t>
            </a:r>
          </a:p>
          <a:p>
            <a:pPr eaLnBrk="1" hangingPunct="1">
              <a:lnSpc>
                <a:spcPct val="90000"/>
              </a:lnSpc>
              <a:spcBef>
                <a:spcPct val="0"/>
              </a:spcBef>
            </a:pPr>
            <a:endParaRPr lang="en-US" dirty="0"/>
          </a:p>
          <a:p>
            <a:pPr eaLnBrk="1" hangingPunct="1">
              <a:lnSpc>
                <a:spcPct val="90000"/>
              </a:lnSpc>
              <a:spcBef>
                <a:spcPct val="0"/>
              </a:spcBef>
            </a:pPr>
            <a:r>
              <a:rPr lang="en-US" dirty="0" smtClean="0"/>
              <a:t>In 2012, we see multi-billionaires and major corporations spending hundreds of millions of dollars to dominate the national and state elections.  This money is being spent for a reason:  Clear corporate dominance of our nation under the guise of promoting greater freedom and opportunity for all.</a:t>
            </a:r>
          </a:p>
          <a:p>
            <a:pPr eaLnBrk="1" hangingPunct="1">
              <a:spcBef>
                <a:spcPct val="0"/>
              </a:spcBef>
            </a:pPr>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1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141315" name="Notes Placeholder 2"/>
          <p:cNvSpPr>
            <a:spLocks noGrp="1"/>
          </p:cNvSpPr>
          <p:nvPr>
            <p:ph type="body" idx="1"/>
          </p:nvPr>
        </p:nvSpPr>
        <p:spPr bwMode="auto">
          <a:xfrm>
            <a:off x="685800" y="4495800"/>
            <a:ext cx="5607050" cy="4343400"/>
          </a:xfr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numCol="1" anchor="t" anchorCtr="0" compatLnSpc="1">
            <a:prstTxWarp prst="textNoShape">
              <a:avLst/>
            </a:prstTxWarp>
          </a:bodyPr>
          <a:lstStyle/>
          <a:p>
            <a:r>
              <a:rPr lang="en-US" dirty="0"/>
              <a:t>In 2 years, the percentage of unionized workers doubled to record highs.  It was the rising of native born and foreign born, white and people of color, male and female </a:t>
            </a:r>
            <a:r>
              <a:rPr lang="en-US" dirty="0" smtClean="0"/>
              <a:t>workers, people of all religions and atheists.   </a:t>
            </a:r>
            <a:r>
              <a:rPr lang="en-US" dirty="0"/>
              <a:t>At long last, it was the time of the working class and their allies.</a:t>
            </a:r>
          </a:p>
          <a:p>
            <a:r>
              <a:rPr lang="en-US" dirty="0"/>
              <a:t>T</a:t>
            </a:r>
            <a:r>
              <a:rPr lang="en-US" dirty="0" smtClean="0"/>
              <a:t>he percentage of unionized workers leaped from 14% to 28% between 1936 and 1938.  The Autoworkers Union saw its membership skyrocket from 20,000 to 400,000 in 24 months.  After decades of struggle from the 1880s to 1935, only 12 percent of workers were unionized.  By 1945, 35 percent were union members.</a:t>
            </a:r>
          </a:p>
          <a:p>
            <a:r>
              <a:rPr lang="en-US" dirty="0" smtClean="0"/>
              <a:t>The experts said it couldn’t be done.  They said that American working people could not defeat the entrenched power of Corporate America and their political allies and win a better way of life.  My grandparents’ and  parent’s generations proved the “so-called experts” wrong.  A united people could win and change their world.</a:t>
            </a:r>
          </a:p>
          <a:p>
            <a:endParaRPr lang="en-US" dirty="0"/>
          </a:p>
        </p:txBody>
      </p:sp>
      <p:sp>
        <p:nvSpPr>
          <p:cNvPr id="4" name="Slide Number Placeholder 3"/>
          <p:cNvSpPr>
            <a:spLocks noGrp="1"/>
          </p:cNvSpPr>
          <p:nvPr>
            <p:ph type="sldNum" sz="quarter" idx="5"/>
          </p:nvPr>
        </p:nvSpPr>
        <p:spPr/>
        <p:txBody>
          <a:bodyPr/>
          <a:lstStyle/>
          <a:p>
            <a:pPr>
              <a:defRPr/>
            </a:pPr>
            <a:fld id="{DBCD1A99-8850-47DC-98C4-CACF5ED7C2B5}" type="slidenum">
              <a:rPr lang="en-US" smtClean="0"/>
              <a:pPr>
                <a:defRPr/>
              </a:pPr>
              <a:t>20</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Source:  Schmitt and Warner, “The Changing Face of Labor, 1983-2008,” Center for Economic Policy and Research, page 11-12.  </a:t>
            </a:r>
            <a:r>
              <a:rPr lang="en-US" dirty="0">
                <a:hlinkClick r:id="rId3"/>
              </a:rPr>
              <a:t>http://www.cepr.net/documents/publications/changing-face-of-labor-2009-11.pdf</a:t>
            </a:r>
            <a:r>
              <a:rPr lang="en-US" dirty="0"/>
              <a:t> </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6F493597-8AB1-4898-9051-2535BA76FD97}" type="slidenum">
              <a:rPr lang="en-US" smtClean="0"/>
              <a:pPr>
                <a:defRPr/>
              </a:pPr>
              <a:t>21</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833381709"/>
      </p:ext>
    </p:extLst>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179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161795" name="Rectangle 3"/>
          <p:cNvSpPr>
            <a:spLocks noGrp="1"/>
          </p:cNvSpPr>
          <p:nvPr>
            <p:ph type="body" idx="1"/>
          </p:nvPr>
        </p:nvSpPr>
        <p:spPr bwMode="auto">
          <a:xfrm>
            <a:off x="685800" y="4419600"/>
            <a:ext cx="5607050" cy="4419600"/>
          </a:xfr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dirty="0" smtClean="0"/>
              <a:t>Since the early 1980’s, Corporate America’s economic agenda has dominated our country.  Years of financial deregulation, rapacious and abusive corporate behavior, rapidly rising housing prices, stagnant incomes for many Americans, rapidly growing inequality,  and tax cuts for the wealthy and corporations eventually led to a financial and economic crisis.  The financial crisis of 2007-08 and the resulting Great Recession has wreaked havoc in the lives of tens of millions of Americans and their families. </a:t>
            </a:r>
          </a:p>
          <a:p>
            <a:pPr eaLnBrk="1" hangingPunct="1"/>
            <a:r>
              <a:rPr lang="en-US" dirty="0" smtClean="0"/>
              <a:t>The number of Americans in poverty soared by 8.9 million between 2007 and 2010 with the poverty rates for blacks and Hispanics more than twice that of whites.  The poverty rate for Asians was slightly lower than the rate for whites. </a:t>
            </a:r>
          </a:p>
          <a:p>
            <a:pPr eaLnBrk="1" hangingPunct="1"/>
            <a:r>
              <a:rPr lang="en-US" dirty="0" smtClean="0"/>
              <a:t>The number of Americans reducing their food intake due to a lack of money rose from 11.9 million in 2007 to 17.7 million in 2009.</a:t>
            </a:r>
          </a:p>
          <a:p>
            <a:pPr eaLnBrk="1" hangingPunct="1"/>
            <a:r>
              <a:rPr lang="en-US" dirty="0" smtClean="0"/>
              <a:t>Personal bankruptcies skyrocketed from 598,000 in 2006 to 1.54 million in 2010.</a:t>
            </a:r>
          </a:p>
          <a:p>
            <a:pPr eaLnBrk="1" hangingPunct="1"/>
            <a:r>
              <a:rPr lang="en-US" dirty="0" smtClean="0"/>
              <a:t>The rate of homeowners with prime mortgages in foreclosure exploded 560 percent between 2006 and 2009.</a:t>
            </a:r>
          </a:p>
          <a:p>
            <a:pPr eaLnBrk="1" hangingPunct="1"/>
            <a:r>
              <a:rPr lang="en-US" sz="1000" dirty="0"/>
              <a:t>Sources:</a:t>
            </a:r>
          </a:p>
          <a:p>
            <a:pPr eaLnBrk="1" hangingPunct="1"/>
            <a:r>
              <a:rPr lang="en-US" sz="1000" dirty="0"/>
              <a:t>U.S. Census Bureau, “Historical  Poverty Tables, Table 2.” </a:t>
            </a:r>
            <a:r>
              <a:rPr lang="en-US" sz="1000" dirty="0">
                <a:hlinkClick r:id="rId3"/>
              </a:rPr>
              <a:t>http://www.census.gov/hhes/www/poverty/data/historical/people.html</a:t>
            </a:r>
            <a:endParaRPr lang="en-US" sz="1000" dirty="0"/>
          </a:p>
          <a:p>
            <a:pPr eaLnBrk="1" hangingPunct="1"/>
            <a:r>
              <a:rPr lang="en-US" sz="1000" dirty="0"/>
              <a:t>Nord, Mark, Coleman-Jensen, Alisha, Andrews, Margaret, and Carlson, Steven, “Household Food Security in the United States, 2009, U.S. Department of Agriculture, page 6. </a:t>
            </a:r>
            <a:r>
              <a:rPr lang="en-US" sz="1000" dirty="0">
                <a:hlinkClick r:id="rId4"/>
              </a:rPr>
              <a:t>http://www.ers.usda.gov/Publications/ERR108/ERR108.pdf</a:t>
            </a:r>
            <a:endParaRPr lang="en-US" sz="1000" dirty="0"/>
          </a:p>
          <a:p>
            <a:pPr eaLnBrk="1" hangingPunct="1"/>
            <a:r>
              <a:rPr lang="en-US" sz="1000" dirty="0"/>
              <a:t>American Bankruptcy Institute, “Annual Business and Non-Business Filings by Year (1980-2009). </a:t>
            </a:r>
            <a:r>
              <a:rPr lang="en-US" sz="1000" dirty="0">
                <a:hlinkClick r:id="rId5"/>
              </a:rPr>
              <a:t>www.abiworld.org/AM/AMTemplate.cfm?Section=Home&amp;CONTENTID=60229&amp;TEMPLATE=/CM/ContentDisplay.cfm</a:t>
            </a:r>
            <a:endParaRPr lang="en-US" sz="1000" dirty="0"/>
          </a:p>
          <a:p>
            <a:pPr eaLnBrk="1" hangingPunct="1"/>
            <a:r>
              <a:rPr lang="en-US" sz="1000" dirty="0"/>
              <a:t>U.S. Census Bureau, </a:t>
            </a:r>
            <a:r>
              <a:rPr lang="en-US" sz="1000" i="1" dirty="0"/>
              <a:t>Statistical Abstract of the U.S 2011</a:t>
            </a:r>
            <a:r>
              <a:rPr lang="en-US" sz="1000" dirty="0"/>
              <a:t>, “Mortgage Originations and Delinquency and Foreclosure Rates”, Table 1193. </a:t>
            </a:r>
            <a:r>
              <a:rPr lang="en-US" sz="1000" dirty="0">
                <a:hlinkClick r:id="rId6"/>
              </a:rPr>
              <a:t>http://www.census.gov/compendia/statab/2011/tables/11s1193.pdf</a:t>
            </a:r>
            <a:r>
              <a:rPr lang="en-US" sz="1000" dirty="0"/>
              <a:t> </a:t>
            </a:r>
          </a:p>
          <a:p>
            <a:pPr eaLnBrk="1" hangingPunct="1"/>
            <a:r>
              <a:rPr lang="en-US" sz="1000" dirty="0"/>
              <a:t>http://www.mlive.com/news/saginaw/index.ssf/2008/12/hundreds_line_up_for_huge_food.html</a:t>
            </a:r>
          </a:p>
          <a:p>
            <a:endParaRPr lang="en-US" sz="10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8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158723" name="Notes Placeholder 2"/>
          <p:cNvSpPr>
            <a:spLocks noGrp="1"/>
          </p:cNvSpPr>
          <p:nvPr>
            <p:ph type="body" idx="1"/>
          </p:nvPr>
        </p:nvSpPr>
        <p:spPr bwMode="auto">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America has long been plagued by deep income and wealth inequality based on race.  It is one of the darkest parts of the racist treatment of people of color.  Lack of wealth make it harder to go to college, buy a home, have a secure retirement. and pass on wealth to the next generation to help them get started.  Wealth inequality affects multiple generations at the same time.</a:t>
            </a:r>
          </a:p>
          <a:p>
            <a:r>
              <a:rPr lang="en-US" dirty="0" smtClean="0"/>
              <a:t>In this chart, wealth is defined as assets minus liabilities. To put this in simple terms, imagine selling all of your assets listed below and try to pay off all of your liabilities (debts).  What remains is your wealth.</a:t>
            </a:r>
          </a:p>
          <a:p>
            <a:r>
              <a:rPr lang="en-US" dirty="0" smtClean="0"/>
              <a:t>Assets include financial assets, income producing property, business or professional assets, motor vehicles, vacation homes IRAs, 401(k)s, and other financial resources.  It does not include defined benefit pensions, cash value of life insurance, household furnishings and jewelry and future claims on Social Security.</a:t>
            </a:r>
          </a:p>
          <a:p>
            <a:r>
              <a:rPr lang="en-US" dirty="0" smtClean="0"/>
              <a:t>Liabilities include secured and unsecured liabilities such as mortgages, vehicle loans, credit cards, student loans, medical bills, and other loans.</a:t>
            </a:r>
          </a:p>
          <a:p>
            <a:r>
              <a:rPr lang="en-US" dirty="0" smtClean="0"/>
              <a:t>In 2009, 50% of white families had a net worth greater than $113 thousand and 50% had less net worth.  This is called median net worth.  In sharp contrast, black and Latino families had median net worth of only $6 thousand.  One third of all black and Latino families had negative net worth.  This means that if they sold all their assets, they would not have enough money to pay all their debts.</a:t>
            </a:r>
          </a:p>
          <a:p>
            <a:r>
              <a:rPr lang="en-US" dirty="0" smtClean="0"/>
              <a:t>Our struggle for a more just and secure future must include this longstanding racial wealth gap.</a:t>
            </a:r>
            <a:endParaRPr lang="en-US" dirty="0"/>
          </a:p>
        </p:txBody>
      </p:sp>
      <p:sp>
        <p:nvSpPr>
          <p:cNvPr id="4" name="Slide Number Placeholder 3"/>
          <p:cNvSpPr>
            <a:spLocks noGrp="1"/>
          </p:cNvSpPr>
          <p:nvPr>
            <p:ph type="sldNum" sz="quarter" idx="5"/>
          </p:nvPr>
        </p:nvSpPr>
        <p:spPr/>
        <p:txBody>
          <a:bodyPr/>
          <a:lstStyle/>
          <a:p>
            <a:pPr>
              <a:defRPr/>
            </a:pPr>
            <a:fld id="{C3380CA7-034A-44CD-B92E-4E4D1E3523C1}" type="slidenum">
              <a:rPr lang="en-US" smtClean="0"/>
              <a:pPr>
                <a:defRPr/>
              </a:pPr>
              <a:t>23</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9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159747" name="Notes Placeholder 2"/>
          <p:cNvSpPr>
            <a:spLocks noGrp="1"/>
          </p:cNvSpPr>
          <p:nvPr>
            <p:ph type="body" idx="1"/>
          </p:nvPr>
        </p:nvSpPr>
        <p:spPr bwMode="auto">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Women have long earned less than men.  One way to measure this is to look at the hourly earnings of women versus men at various levels of pay.  In this graph, we see that women’s hourly earnings are lower than men at all pay levels.  Here is how to read this graph.</a:t>
            </a:r>
          </a:p>
          <a:p>
            <a:r>
              <a:rPr lang="en-US" dirty="0" smtClean="0"/>
              <a:t>The 20</a:t>
            </a:r>
            <a:r>
              <a:rPr lang="en-US" baseline="30000" dirty="0" smtClean="0"/>
              <a:t>th</a:t>
            </a:r>
            <a:r>
              <a:rPr lang="en-US" dirty="0" smtClean="0"/>
              <a:t> percentile means that 80% of workers make more per hour and 20% make less.  These are low wage workers and men make only $1.10 per hour than their female counterparts.  In sharp contrast, men at the 95 percentile make $14 per hour more than their female counterparts.  The higher the pay, the greater the hourly wage gap.  In addition, the percentage gap increases.  For example the 20</a:t>
            </a:r>
            <a:r>
              <a:rPr lang="en-US" baseline="30000" dirty="0" smtClean="0"/>
              <a:t>th</a:t>
            </a:r>
            <a:r>
              <a:rPr lang="en-US" dirty="0" smtClean="0"/>
              <a:t> percentile men earn 11% more per hour; the 95</a:t>
            </a:r>
            <a:r>
              <a:rPr lang="en-US" baseline="30000" dirty="0" smtClean="0"/>
              <a:t>th</a:t>
            </a:r>
            <a:r>
              <a:rPr lang="en-US" dirty="0" smtClean="0"/>
              <a:t> percentile men earn 34% more.</a:t>
            </a:r>
          </a:p>
          <a:p>
            <a:r>
              <a:rPr lang="en-US" dirty="0" smtClean="0"/>
              <a:t>The hourly earnings gap between men and women has been shrinking for many years.  This is a good news, bad news story.  Women’s wages have been rising regardless of their level of pay.  Over 60% of men earn less per hour than their counterparts of 30 years ago.  Much of the narrowing of the gender wage gap is due to declining wages for men.</a:t>
            </a:r>
            <a:endParaRPr lang="en-US" dirty="0"/>
          </a:p>
        </p:txBody>
      </p:sp>
      <p:sp>
        <p:nvSpPr>
          <p:cNvPr id="4" name="Slide Number Placeholder 3"/>
          <p:cNvSpPr>
            <a:spLocks noGrp="1"/>
          </p:cNvSpPr>
          <p:nvPr>
            <p:ph type="sldNum" sz="quarter" idx="5"/>
          </p:nvPr>
        </p:nvSpPr>
        <p:spPr/>
        <p:txBody>
          <a:bodyPr/>
          <a:lstStyle/>
          <a:p>
            <a:pPr>
              <a:defRPr/>
            </a:pPr>
            <a:fld id="{3F2BCBB8-32D3-4A66-B1A0-AA0558678CF7}" type="slidenum">
              <a:rPr lang="en-US" smtClean="0"/>
              <a:pPr>
                <a:defRPr/>
              </a:pPr>
              <a:t>24</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0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160771" name="Notes Placeholder 2"/>
          <p:cNvSpPr>
            <a:spLocks noGrp="1"/>
          </p:cNvSpPr>
          <p:nvPr>
            <p:ph type="body" idx="1"/>
          </p:nvPr>
        </p:nvSpPr>
        <p:spPr bwMode="auto">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The future for young people in our country looks very challenging at best.  They are experiencing very high levels of unemployment with black, Latino and Native American youth particularly hard hit.  Finding a full-time steady job with benefits and good pay seems like a distant dream for so many of our youth.</a:t>
            </a:r>
          </a:p>
          <a:p>
            <a:r>
              <a:rPr lang="en-US" dirty="0" smtClean="0"/>
              <a:t>Increasingly access to higher education is become more difficult as education cutbacks in the public higher education system makes the costs much higher.  Middle class, working class and poor families are struggling to help their children go to two- and four-year schools.  Student loan debts are an increasing problem for millions of Americans as they struggle to pay them back.</a:t>
            </a:r>
          </a:p>
          <a:p>
            <a:r>
              <a:rPr lang="en-US" dirty="0" smtClean="0"/>
              <a:t>Most troubling is that one of the key parts of the American Dream is that young  people from modest and poor backgrounds are having a much more difficult time moving up.  Today, many countries in Europe see greater inter-generational upward mobility opportunities for their young than in the United States.</a:t>
            </a:r>
          </a:p>
          <a:p>
            <a:r>
              <a:rPr lang="en-US" dirty="0" smtClean="0"/>
              <a:t>The American Dream is shrinking for millions despite their willingness to work hard and play by the rules.</a:t>
            </a:r>
          </a:p>
        </p:txBody>
      </p:sp>
      <p:sp>
        <p:nvSpPr>
          <p:cNvPr id="4" name="Slide Number Placeholder 3"/>
          <p:cNvSpPr>
            <a:spLocks noGrp="1"/>
          </p:cNvSpPr>
          <p:nvPr>
            <p:ph type="sldNum" sz="quarter" idx="5"/>
          </p:nvPr>
        </p:nvSpPr>
        <p:spPr/>
        <p:txBody>
          <a:bodyPr/>
          <a:lstStyle/>
          <a:p>
            <a:pPr>
              <a:defRPr/>
            </a:pPr>
            <a:fld id="{C7141547-A95F-481C-9F4A-54267AFB4C5A}" type="slidenum">
              <a:rPr lang="en-US" smtClean="0"/>
              <a:pPr>
                <a:defRPr/>
              </a:pPr>
              <a:t>25</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121 million households in the U.S.</a:t>
            </a:r>
            <a:r>
              <a:rPr lang="en-US" baseline="0" dirty="0" smtClean="0"/>
              <a:t> 2011 – Census Bureau</a:t>
            </a:r>
            <a:endParaRPr lang="en-US" dirty="0"/>
          </a:p>
        </p:txBody>
      </p:sp>
      <p:sp>
        <p:nvSpPr>
          <p:cNvPr id="4" name="Slide Number Placeholder 3"/>
          <p:cNvSpPr>
            <a:spLocks noGrp="1"/>
          </p:cNvSpPr>
          <p:nvPr>
            <p:ph type="sldNum" sz="quarter" idx="10"/>
          </p:nvPr>
        </p:nvSpPr>
        <p:spPr/>
        <p:txBody>
          <a:bodyPr/>
          <a:lstStyle/>
          <a:p>
            <a:fld id="{5D1E9A50-BAAB-4AC3-9E80-402F54FB9723}" type="slidenum">
              <a:rPr lang="en-US" smtClean="0"/>
              <a:pPr/>
              <a:t>26</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99118215"/>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08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120835" name="Notes Placeholder 2"/>
          <p:cNvSpPr>
            <a:spLocks noGrp="1"/>
          </p:cNvSpPr>
          <p:nvPr>
            <p:ph type="body" idx="1"/>
          </p:nvPr>
        </p:nvSpPr>
        <p:spPr bwMode="auto">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I would like to start by getting to know more about you as a group as well as letting all of you get a sense of the common ground that you share with each other. </a:t>
            </a:r>
          </a:p>
          <a:p>
            <a:r>
              <a:rPr lang="en-US" dirty="0" smtClean="0"/>
              <a:t>I want to ask each of you some very personal questions.  If you do not feel comfortable answering, please do not feel pressured to participate.  I am asking you questions about the people that you love and care about.  I am not talking about casual acquaintances but people in your inner circle.</a:t>
            </a:r>
          </a:p>
          <a:p>
            <a:r>
              <a:rPr lang="en-US" dirty="0" smtClean="0"/>
              <a:t>Please raise your hand, if the answer is yes.  Look around the room to see how many others are experiencing  similar economic hard times.  You and we are not alone.</a:t>
            </a:r>
          </a:p>
        </p:txBody>
      </p:sp>
      <p:sp>
        <p:nvSpPr>
          <p:cNvPr id="4" name="Slide Number Placeholder 3"/>
          <p:cNvSpPr>
            <a:spLocks noGrp="1"/>
          </p:cNvSpPr>
          <p:nvPr>
            <p:ph type="sldNum" sz="quarter" idx="5"/>
          </p:nvPr>
        </p:nvSpPr>
        <p:spPr/>
        <p:txBody>
          <a:bodyPr/>
          <a:lstStyle/>
          <a:p>
            <a:pPr>
              <a:defRPr/>
            </a:pPr>
            <a:fld id="{046A3646-2673-45AB-B446-E75FD3700E09}" type="slidenum">
              <a:rPr lang="en-US" smtClean="0"/>
              <a:pPr>
                <a:defRPr/>
              </a:pPr>
              <a:t>5</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23"/>
            <a:r>
              <a:rPr lang="en-US" dirty="0"/>
              <a:t>Source:  Bureau of Economic Analysis, “Table 1.12. National Income by Type of Income,” National Income and Product Accounts Tables. http://www.bea.gov/iTable/iTable.cfm?ReqID=9&amp;step=1</a:t>
            </a:r>
          </a:p>
          <a:p>
            <a:endParaRPr lang="en-US" dirty="0" smtClean="0"/>
          </a:p>
          <a:p>
            <a:endParaRPr lang="en-US" dirty="0" smtClean="0"/>
          </a:p>
          <a:p>
            <a:r>
              <a:rPr lang="en-US" dirty="0" smtClean="0"/>
              <a:t>Table calculated</a:t>
            </a:r>
            <a:r>
              <a:rPr lang="en-US" baseline="0" dirty="0" smtClean="0"/>
              <a:t> by dividing Line 15:  Corporate profits after tax with IVA and </a:t>
            </a:r>
            <a:r>
              <a:rPr lang="en-US" baseline="0" dirty="0" err="1" smtClean="0"/>
              <a:t>CCAdj</a:t>
            </a:r>
            <a:r>
              <a:rPr lang="en-US" baseline="0" dirty="0" smtClean="0"/>
              <a:t> by Line 1:  National Income </a:t>
            </a:r>
            <a:endParaRPr lang="en-US" dirty="0"/>
          </a:p>
        </p:txBody>
      </p:sp>
      <p:sp>
        <p:nvSpPr>
          <p:cNvPr id="4" name="Slide Number Placeholder 3"/>
          <p:cNvSpPr>
            <a:spLocks noGrp="1"/>
          </p:cNvSpPr>
          <p:nvPr>
            <p:ph type="sldNum" sz="quarter" idx="10"/>
          </p:nvPr>
        </p:nvSpPr>
        <p:spPr/>
        <p:txBody>
          <a:bodyPr/>
          <a:lstStyle/>
          <a:p>
            <a:fld id="{2A089F94-3283-46F8-964B-BED4FCCE3C09}" type="slidenum">
              <a:rPr lang="en-US" smtClean="0"/>
              <a:pPr/>
              <a:t>27</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52425107"/>
      </p:ext>
    </p:extLst>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7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167939" name="Notes Placeholder 2"/>
          <p:cNvSpPr>
            <a:spLocks noGrp="1"/>
          </p:cNvSpPr>
          <p:nvPr>
            <p:ph type="body" idx="1"/>
          </p:nvPr>
        </p:nvSpPr>
        <p:spPr bwMode="auto">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Corporate America’s mantra is that taxes are too high on them and the wealthy.  Raising taxes on them would be class warfare.  The wealthy need lower taxes in order to play their key role as job creators.  The data listed above came from a New York Times article written by one of President George H.W. Bush’s top economic advisors, hardly a left-wing extremist.</a:t>
            </a:r>
          </a:p>
          <a:p>
            <a:r>
              <a:rPr lang="en-US" dirty="0" smtClean="0"/>
              <a:t>Are we to believe that the 3,000 families earning more than $2 million can’t afford to pay any federal income taxes?  This is nonsense.  Millions are suffering while we are told we can’t raise taxes on corporations with record profits and super-wealthy people who pay no taxes.</a:t>
            </a:r>
          </a:p>
          <a:p>
            <a:r>
              <a:rPr lang="en-US" dirty="0" smtClean="0"/>
              <a:t>Where is the justice here?</a:t>
            </a:r>
          </a:p>
          <a:p>
            <a:r>
              <a:rPr lang="en-US" dirty="0" smtClean="0"/>
              <a:t>These two slides are just the tip of the iceberg of the lowered tax rates and legal and illegal tax evasion by corporations and the wealthy.  We could do an entire workshop on this subject.  Our country is not broke.  Corporate America and the wealthy are not paying their fair share while the people suffer and the American Dream slips away.</a:t>
            </a:r>
            <a:endParaRPr lang="en-US" sz="1000" dirty="0"/>
          </a:p>
          <a:p>
            <a:endParaRPr lang="en-US" sz="1000" dirty="0"/>
          </a:p>
          <a:p>
            <a:r>
              <a:rPr lang="en-US" sz="1000" dirty="0"/>
              <a:t>Source:  Bruce Bartlett, “Who Doesn’t Pay Federal Income Taxes (Legally),” </a:t>
            </a:r>
            <a:r>
              <a:rPr lang="en-US" sz="1000" i="1" dirty="0"/>
              <a:t> New York Times</a:t>
            </a:r>
            <a:r>
              <a:rPr lang="en-US" sz="1000" dirty="0"/>
              <a:t>, June 28, 2011. </a:t>
            </a:r>
            <a:r>
              <a:rPr lang="en-US" sz="1000" dirty="0">
                <a:hlinkClick r:id="rId3"/>
              </a:rPr>
              <a:t>http://economix.blogs.nytimes.com/2011/06/28/who-doesnt-pay-federal-income-taxes-legally/?scp=2&amp;sq=Bruce%20Bartlett&amp;st=Search</a:t>
            </a:r>
            <a:r>
              <a:rPr lang="en-US" sz="1000" dirty="0"/>
              <a:t> </a:t>
            </a:r>
          </a:p>
          <a:p>
            <a:r>
              <a:rPr lang="en-US" sz="1000" dirty="0"/>
              <a:t>Photograph:  Just Faith. </a:t>
            </a:r>
            <a:r>
              <a:rPr lang="en-US" sz="1000" dirty="0">
                <a:hlinkClick r:id="rId4"/>
              </a:rPr>
              <a:t>http://wp.patheos.com/community/mainlineportal/files/2011/10/315682_10100400881018057_3609313_54763859_1247143155_n-1.jpg</a:t>
            </a:r>
            <a:endParaRPr lang="en-US" sz="1000" dirty="0"/>
          </a:p>
        </p:txBody>
      </p:sp>
      <p:sp>
        <p:nvSpPr>
          <p:cNvPr id="4" name="Slide Number Placeholder 3"/>
          <p:cNvSpPr>
            <a:spLocks noGrp="1"/>
          </p:cNvSpPr>
          <p:nvPr>
            <p:ph type="sldNum" sz="quarter" idx="5"/>
          </p:nvPr>
        </p:nvSpPr>
        <p:spPr/>
        <p:txBody>
          <a:bodyPr/>
          <a:lstStyle/>
          <a:p>
            <a:pPr>
              <a:defRPr/>
            </a:pPr>
            <a:fld id="{272741D2-B400-41F8-BB81-BCE72B3C98FA}" type="slidenum">
              <a:rPr lang="en-US" smtClean="0"/>
              <a:pPr>
                <a:defRPr/>
              </a:pPr>
              <a:t>28</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young leaders are taking Margaret Mead’s famous quote to heart and taking action to build new movements.  We must join with them.  We need to remember that our ancestors faced great odds and obstacles to creating a better future.  They won after decades of defeats.  We face new yet similar challenges.  Yes, we can.</a:t>
            </a:r>
          </a:p>
          <a:p>
            <a:endParaRPr lang="en-US" sz="1000" dirty="0"/>
          </a:p>
          <a:p>
            <a:r>
              <a:rPr lang="en-US" sz="1000" dirty="0"/>
              <a:t>Source: Quote: http://www.goodreads.com/author/quotes/61107.Margaret_Mead </a:t>
            </a:r>
          </a:p>
          <a:p>
            <a:endParaRPr lang="en-US" dirty="0"/>
          </a:p>
        </p:txBody>
      </p:sp>
      <p:sp>
        <p:nvSpPr>
          <p:cNvPr id="4" name="Slide Number Placeholder 3"/>
          <p:cNvSpPr>
            <a:spLocks noGrp="1"/>
          </p:cNvSpPr>
          <p:nvPr>
            <p:ph type="sldNum" sz="quarter" idx="10"/>
          </p:nvPr>
        </p:nvSpPr>
        <p:spPr/>
        <p:txBody>
          <a:bodyPr/>
          <a:lstStyle/>
          <a:p>
            <a:pPr>
              <a:defRPr/>
            </a:pPr>
            <a:fld id="{6F493597-8AB1-4898-9051-2535BA76FD97}" type="slidenum">
              <a:rPr lang="en-US" smtClean="0"/>
              <a:pPr>
                <a:defRPr/>
              </a:pPr>
              <a:t>29</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86943972"/>
      </p:ext>
    </p:extLst>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174083" name="Notes Placeholder 2"/>
          <p:cNvSpPr>
            <a:spLocks noGrp="1"/>
          </p:cNvSpPr>
          <p:nvPr>
            <p:ph type="body" idx="1"/>
          </p:nvPr>
        </p:nvSpPr>
        <p:spPr bwMode="auto">
          <a:xfrm>
            <a:off x="685800" y="4419600"/>
            <a:ext cx="5607050" cy="4183063"/>
          </a:xfr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Sisters and brothers:  Our history tells us that people like us, our ancestors, have successfully stood up and demanded a better world.  We know that we can change history.  We must move forward.</a:t>
            </a:r>
          </a:p>
          <a:p>
            <a:r>
              <a:rPr lang="en-US" dirty="0" smtClean="0"/>
              <a:t>All of the great victories listed above were achieved despite people being told that it could not be done.  These great uprisings of the people did the impossible.  We can too.</a:t>
            </a:r>
            <a:endParaRPr lang="en-US" dirty="0"/>
          </a:p>
          <a:p>
            <a:r>
              <a:rPr lang="en-US" dirty="0" smtClean="0"/>
              <a:t>Let’s us dedicate ourselves to building a better world.  As the Reverend Dr. Martin Luther King Jr. once said:  “The moral arc of the universe is long and it bends toward justice.”  I humbly add:  “But only if the people make it bend.”  This is our historic task.</a:t>
            </a:r>
          </a:p>
          <a:p>
            <a:r>
              <a:rPr lang="en-US" dirty="0" smtClean="0"/>
              <a:t>Thank you!!</a:t>
            </a:r>
          </a:p>
        </p:txBody>
      </p:sp>
      <p:sp>
        <p:nvSpPr>
          <p:cNvPr id="4" name="Slide Number Placeholder 3"/>
          <p:cNvSpPr>
            <a:spLocks noGrp="1"/>
          </p:cNvSpPr>
          <p:nvPr>
            <p:ph type="sldNum" sz="quarter" idx="5"/>
          </p:nvPr>
        </p:nvSpPr>
        <p:spPr/>
        <p:txBody>
          <a:bodyPr/>
          <a:lstStyle/>
          <a:p>
            <a:pPr>
              <a:defRPr/>
            </a:pPr>
            <a:fld id="{99E4AA33-9A72-478F-9FA5-DDF2BBB8154B}" type="slidenum">
              <a:rPr lang="en-US" smtClean="0"/>
              <a:pPr>
                <a:defRPr/>
              </a:pPr>
              <a:t>30</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121859" name="Notes Placeholder 2"/>
          <p:cNvSpPr>
            <a:spLocks noGrp="1"/>
          </p:cNvSpPr>
          <p:nvPr>
            <p:ph type="body" idx="1"/>
          </p:nvPr>
        </p:nvSpPr>
        <p:spPr bwMode="auto">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The sharing of our common ground of economic hard times helps create a sense of social solidarity among us.  We have many differences that are obvious:  Race, gender and age.  Undoubtedly we have many other differences that are not immediately obvious:  Sexual orientation, religion or lack thereof, political beliefs, disabilities, immigration status and more.</a:t>
            </a:r>
          </a:p>
          <a:p>
            <a:r>
              <a:rPr lang="en-US" dirty="0" smtClean="0"/>
              <a:t>This “Common Ground” exercise has helped us find a common ground from which we can explore our common history and the struggles of our ancestors and us to create a better America.  I want to focus on our common ground while fully recognizing our differences and understanding that many of us experience hard times unequally and in different ways.</a:t>
            </a:r>
          </a:p>
          <a:p>
            <a:r>
              <a:rPr lang="en-US" dirty="0" smtClean="0"/>
              <a:t>I want to stress that we are not talking about them.  We are talking about us.</a:t>
            </a:r>
            <a:endParaRPr lang="en-US" dirty="0"/>
          </a:p>
        </p:txBody>
      </p:sp>
      <p:sp>
        <p:nvSpPr>
          <p:cNvPr id="4" name="Slide Number Placeholder 3"/>
          <p:cNvSpPr>
            <a:spLocks noGrp="1"/>
          </p:cNvSpPr>
          <p:nvPr>
            <p:ph type="sldNum" sz="quarter" idx="5"/>
          </p:nvPr>
        </p:nvSpPr>
        <p:spPr/>
        <p:txBody>
          <a:bodyPr/>
          <a:lstStyle/>
          <a:p>
            <a:pPr>
              <a:defRPr/>
            </a:pPr>
            <a:fld id="{F64F51C1-907F-4275-986C-9EE6F7A9C36B}" type="slidenum">
              <a:rPr lang="en-US" smtClean="0"/>
              <a:pPr>
                <a:defRPr/>
              </a:pPr>
              <a:t>6</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122883" name="Notes Placeholder 2"/>
          <p:cNvSpPr>
            <a:spLocks noGrp="1"/>
          </p:cNvSpPr>
          <p:nvPr>
            <p:ph type="body" idx="1"/>
          </p:nvPr>
        </p:nvSpPr>
        <p:spPr bwMode="auto">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Many of you have shared the hard times that you and those you love and care about have been having.  I would like you to share how feel about these hard times.  Again if you do not feel comfortable doing so, don’t feel pressured to do so.  At the same, I encourage everyone to participate.</a:t>
            </a:r>
          </a:p>
          <a:p>
            <a:r>
              <a:rPr lang="en-US" dirty="0" smtClean="0"/>
              <a:t>Please turn to the person next to you.  Each of you talk for one minute about how you feel about your hard times.</a:t>
            </a:r>
          </a:p>
          <a:p>
            <a:r>
              <a:rPr lang="en-US" dirty="0" smtClean="0"/>
              <a:t>Let’s have 10 or 12 of you report out to the group one or two words or a short phrase that captures a key feeling.  We don’t have time for long report outs.</a:t>
            </a:r>
          </a:p>
          <a:p>
            <a:r>
              <a:rPr lang="en-US" dirty="0" smtClean="0"/>
              <a:t>I will write them down on the easel pad.</a:t>
            </a:r>
          </a:p>
          <a:p>
            <a:r>
              <a:rPr lang="en-US" dirty="0" smtClean="0"/>
              <a:t>Last question:  How many of you feel hopeful that we, the people, can take control of our country again and move it back in the direction of a brighter present and future for all?  Please raise your hands.</a:t>
            </a:r>
          </a:p>
        </p:txBody>
      </p:sp>
      <p:sp>
        <p:nvSpPr>
          <p:cNvPr id="4" name="Slide Number Placeholder 3"/>
          <p:cNvSpPr>
            <a:spLocks noGrp="1"/>
          </p:cNvSpPr>
          <p:nvPr>
            <p:ph type="sldNum" sz="quarter" idx="5"/>
          </p:nvPr>
        </p:nvSpPr>
        <p:spPr/>
        <p:txBody>
          <a:bodyPr/>
          <a:lstStyle/>
          <a:p>
            <a:pPr>
              <a:defRPr/>
            </a:pPr>
            <a:fld id="{307D9B3C-64CF-4860-A352-952794F892D5}" type="slidenum">
              <a:rPr lang="en-US" smtClean="0"/>
              <a:pPr>
                <a:defRPr/>
              </a:pPr>
              <a:t>7</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23"/>
            <a:r>
              <a:rPr lang="en-US" dirty="0"/>
              <a:t>Source:  </a:t>
            </a:r>
            <a:r>
              <a:rPr lang="en-US" dirty="0" err="1"/>
              <a:t>Mishel</a:t>
            </a:r>
            <a:r>
              <a:rPr lang="en-US" dirty="0"/>
              <a:t> and Bernstein, </a:t>
            </a:r>
            <a:r>
              <a:rPr lang="en-US" i="1" dirty="0"/>
              <a:t>The State of Working America 1994-95</a:t>
            </a:r>
            <a:r>
              <a:rPr lang="en-US" dirty="0"/>
              <a:t>, M.E. Sharpe, 1994, page 37.</a:t>
            </a:r>
          </a:p>
          <a:p>
            <a:pPr defTabSz="931723"/>
            <a:endParaRPr lang="en-US" dirty="0"/>
          </a:p>
          <a:p>
            <a:pPr defTabSz="931723"/>
            <a:r>
              <a:rPr lang="en-US" dirty="0"/>
              <a:t>Income Ranges:  U.S. Census Bureau, “Table F-1.  Income Limits for Each Fifth and Top 5 Percent of Families.” http://www.census.gov/hhes/www/income/data/historical/families/ </a:t>
            </a:r>
          </a:p>
        </p:txBody>
      </p:sp>
      <p:sp>
        <p:nvSpPr>
          <p:cNvPr id="4" name="Slide Number Placeholder 3"/>
          <p:cNvSpPr>
            <a:spLocks noGrp="1"/>
          </p:cNvSpPr>
          <p:nvPr>
            <p:ph type="sldNum" sz="quarter" idx="10"/>
          </p:nvPr>
        </p:nvSpPr>
        <p:spPr/>
        <p:txBody>
          <a:bodyPr/>
          <a:lstStyle/>
          <a:p>
            <a:fld id="{4548ABB4-210E-460E-A441-548F426C3DCF}" type="slidenum">
              <a:rPr lang="en-US" smtClean="0"/>
              <a:pPr/>
              <a:t>8</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52518499"/>
      </p:ext>
    </p:extLst>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Source: U.S. Census Bureau, Historical Income Tables.  F-1 for income ranges in 2010 dollars and F-3 for income changes. http://www.census.gov/hhes/www/income/data/historical/families/index.html Top 0.01% 1979 to 2005.  Congressional Budget Office, “Historical Effective Tax Rates,” 2008., Table 3. </a:t>
            </a:r>
            <a:r>
              <a:rPr lang="en-US" dirty="0">
                <a:hlinkClick r:id="rId3"/>
              </a:rPr>
              <a:t>http://www.cbo.gov/ftpdocs/98xx/doc9884/12-23-EffectiveTaxRates_Letter.pdf</a:t>
            </a:r>
            <a:r>
              <a:rPr lang="en-US" dirty="0"/>
              <a:t> </a:t>
            </a:r>
          </a:p>
        </p:txBody>
      </p:sp>
      <p:sp>
        <p:nvSpPr>
          <p:cNvPr id="4" name="Slide Number Placeholder 3"/>
          <p:cNvSpPr>
            <a:spLocks noGrp="1"/>
          </p:cNvSpPr>
          <p:nvPr>
            <p:ph type="sldNum" sz="quarter" idx="10"/>
          </p:nvPr>
        </p:nvSpPr>
        <p:spPr/>
        <p:txBody>
          <a:bodyPr/>
          <a:lstStyle/>
          <a:p>
            <a:fld id="{4548ABB4-210E-460E-A441-548F426C3DCF}" type="slidenum">
              <a:rPr lang="en-US" smtClean="0"/>
              <a:pPr/>
              <a:t>10</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02678061"/>
      </p:ext>
    </p:extLst>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Economic Policy</a:t>
            </a:r>
            <a:r>
              <a:rPr lang="en-US" baseline="0" dirty="0" smtClean="0"/>
              <a:t> Institute, </a:t>
            </a:r>
            <a:r>
              <a:rPr lang="en-US" i="1" baseline="0" dirty="0" smtClean="0"/>
              <a:t>The State of Working America, </a:t>
            </a:r>
            <a:r>
              <a:rPr lang="en-US" i="0" baseline="0" dirty="0" smtClean="0"/>
              <a:t>12</a:t>
            </a:r>
            <a:r>
              <a:rPr lang="en-US" i="0" baseline="30000" dirty="0" smtClean="0"/>
              <a:t>th</a:t>
            </a:r>
            <a:r>
              <a:rPr lang="en-US" i="0" baseline="0" dirty="0" smtClean="0"/>
              <a:t> Edition, page 381, cites Edward N. Wolff (2012).</a:t>
            </a:r>
            <a:endParaRPr lang="en-US" dirty="0"/>
          </a:p>
        </p:txBody>
      </p:sp>
      <p:sp>
        <p:nvSpPr>
          <p:cNvPr id="4" name="Slide Number Placeholder 3"/>
          <p:cNvSpPr>
            <a:spLocks noGrp="1"/>
          </p:cNvSpPr>
          <p:nvPr>
            <p:ph type="sldNum" sz="quarter" idx="10"/>
          </p:nvPr>
        </p:nvSpPr>
        <p:spPr/>
        <p:txBody>
          <a:bodyPr/>
          <a:lstStyle/>
          <a:p>
            <a:fld id="{2A089F94-3283-46F8-964B-BED4FCCE3C09}" type="slidenum">
              <a:rPr lang="en-US" smtClean="0"/>
              <a:pPr/>
              <a:t>11</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999298"/>
      </p:ext>
    </p:extLst>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r>
              <a:rPr lang="en-US" dirty="0" smtClean="0"/>
              <a:t>Quote - </a:t>
            </a:r>
            <a:r>
              <a:rPr lang="en-US" i="1" dirty="0" smtClean="0"/>
              <a:t>Caritas in </a:t>
            </a:r>
            <a:r>
              <a:rPr lang="en-US" i="1" dirty="0" err="1" smtClean="0"/>
              <a:t>Veritate</a:t>
            </a:r>
            <a:endParaRPr lang="en-US" i="1" dirty="0" smtClean="0"/>
          </a:p>
          <a:p>
            <a:r>
              <a:rPr lang="en-US" dirty="0" smtClean="0"/>
              <a:t>http://romanempiretours.com/pope-benedict-xvi/</a:t>
            </a:r>
            <a:endParaRPr lang="en-US" dirty="0"/>
          </a:p>
        </p:txBody>
      </p:sp>
      <p:sp>
        <p:nvSpPr>
          <p:cNvPr id="4" name="Slide Number Placeholder 3"/>
          <p:cNvSpPr>
            <a:spLocks noGrp="1"/>
          </p:cNvSpPr>
          <p:nvPr>
            <p:ph type="sldNum" sz="quarter" idx="10"/>
          </p:nvPr>
        </p:nvSpPr>
        <p:spPr/>
        <p:txBody>
          <a:bodyPr/>
          <a:lstStyle/>
          <a:p>
            <a:fld id="{5D1E9A50-BAAB-4AC3-9E80-402F54FB9723}" type="slidenum">
              <a:rPr lang="en-US" smtClean="0"/>
              <a:pPr/>
              <a:t>14</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76252547"/>
      </p:ext>
    </p:extLst>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Photo:</a:t>
            </a:r>
            <a:r>
              <a:rPr lang="en-US" baseline="0" dirty="0" smtClean="0"/>
              <a:t>  http://zigorimedia.files.wordpress.com/2011/07/joseph-stiglitz-ii1.jpg </a:t>
            </a:r>
            <a:endParaRPr lang="en-US" dirty="0"/>
          </a:p>
        </p:txBody>
      </p:sp>
      <p:sp>
        <p:nvSpPr>
          <p:cNvPr id="4" name="Slide Number Placeholder 3"/>
          <p:cNvSpPr>
            <a:spLocks noGrp="1"/>
          </p:cNvSpPr>
          <p:nvPr>
            <p:ph type="sldNum" sz="quarter" idx="10"/>
          </p:nvPr>
        </p:nvSpPr>
        <p:spPr/>
        <p:txBody>
          <a:bodyPr/>
          <a:lstStyle/>
          <a:p>
            <a:fld id="{5D1E9A50-BAAB-4AC3-9E80-402F54FB9723}" type="slidenum">
              <a:rPr lang="en-US" smtClean="0"/>
              <a:pPr/>
              <a:t>15</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342586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5EDB5EF-4E69-4840-8878-704065C8A506}" type="datetimeFigureOut">
              <a:rPr lang="en-US" smtClean="0"/>
              <a:pPr/>
              <a:t>12/13/12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B1D781-E555-45B7-9BE4-2A8AB24FECA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80615652"/>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EDB5EF-4E69-4840-8878-704065C8A506}" type="datetimeFigureOut">
              <a:rPr lang="en-US" smtClean="0"/>
              <a:pPr/>
              <a:t>12/13/12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B1D781-E555-45B7-9BE4-2A8AB24FECA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62063813"/>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EDB5EF-4E69-4840-8878-704065C8A506}" type="datetimeFigureOut">
              <a:rPr lang="en-US" smtClean="0"/>
              <a:pPr/>
              <a:t>12/13/12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B1D781-E555-45B7-9BE4-2A8AB24FECA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61469538"/>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EDB5EF-4E69-4840-8878-704065C8A506}" type="datetimeFigureOut">
              <a:rPr lang="en-US" smtClean="0"/>
              <a:pPr/>
              <a:t>12/13/12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B1D781-E555-45B7-9BE4-2A8AB24FECA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86634276"/>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5EDB5EF-4E69-4840-8878-704065C8A506}" type="datetimeFigureOut">
              <a:rPr lang="en-US" smtClean="0"/>
              <a:pPr/>
              <a:t>12/13/12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B1D781-E555-45B7-9BE4-2A8AB24FECA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65450200"/>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5EDB5EF-4E69-4840-8878-704065C8A506}" type="datetimeFigureOut">
              <a:rPr lang="en-US" smtClean="0"/>
              <a:pPr/>
              <a:t>12/13/12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B1D781-E555-45B7-9BE4-2A8AB24FECA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74049723"/>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5EDB5EF-4E69-4840-8878-704065C8A506}" type="datetimeFigureOut">
              <a:rPr lang="en-US" smtClean="0"/>
              <a:pPr/>
              <a:t>12/13/12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B1D781-E555-45B7-9BE4-2A8AB24FECA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48100462"/>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5EDB5EF-4E69-4840-8878-704065C8A506}" type="datetimeFigureOut">
              <a:rPr lang="en-US" smtClean="0"/>
              <a:pPr/>
              <a:t>12/13/12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B1D781-E555-45B7-9BE4-2A8AB24FECA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54390031"/>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EDB5EF-4E69-4840-8878-704065C8A506}" type="datetimeFigureOut">
              <a:rPr lang="en-US" smtClean="0"/>
              <a:pPr/>
              <a:t>12/13/12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B1D781-E555-45B7-9BE4-2A8AB24FECA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77955106"/>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EDB5EF-4E69-4840-8878-704065C8A506}" type="datetimeFigureOut">
              <a:rPr lang="en-US" smtClean="0"/>
              <a:pPr/>
              <a:t>12/13/12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B1D781-E555-45B7-9BE4-2A8AB24FECA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45577427"/>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EDB5EF-4E69-4840-8878-704065C8A506}" type="datetimeFigureOut">
              <a:rPr lang="en-US" smtClean="0"/>
              <a:pPr/>
              <a:t>12/13/12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B1D781-E555-45B7-9BE4-2A8AB24FECA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4326486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EDB5EF-4E69-4840-8878-704065C8A506}" type="datetimeFigureOut">
              <a:rPr lang="en-US" smtClean="0"/>
              <a:pPr/>
              <a:t>12/13/12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B1D781-E555-45B7-9BE4-2A8AB24FECAE}"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48187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mailto:markmmcdermott1@msn.com" TargetMode="External"/><Relationship Id="rId3" Type="http://schemas.openxmlformats.org/officeDocument/2006/relationships/hyperlink" Target="http://www.markmcdermott.com/"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chart" Target="../charts/char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chart" Target="../charts/char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chart" Target="../charts/char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chart" Target="../charts/chart6.xml"/></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5" Type="http://schemas.openxmlformats.org/officeDocument/2006/relationships/image" Target="../media/image7.jpeg"/><Relationship Id="rId6" Type="http://schemas.openxmlformats.org/officeDocument/2006/relationships/image" Target="../media/image8.jpeg"/><Relationship Id="rId7" Type="http://schemas.openxmlformats.org/officeDocument/2006/relationships/image" Target="../media/image9.jpeg"/><Relationship Id="rId8" Type="http://schemas.openxmlformats.org/officeDocument/2006/relationships/image" Target="../media/image10.jpeg"/><Relationship Id="rId9"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6.xml"/><Relationship Id="rId4" Type="http://schemas.openxmlformats.org/officeDocument/2006/relationships/oleObject" Target="../embeddings/Microsoft_Excel_97_-_2004_Worksheet1.xls"/><Relationship Id="rId5" Type="http://schemas.openxmlformats.org/officeDocument/2006/relationships/hyperlink" Target="http://www.pewsocialtrends.org/files/2011/07/SDT-Wealth-Report_7-26-11_FINAL.pdf" TargetMode="External"/><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7.xml"/><Relationship Id="rId4" Type="http://schemas.openxmlformats.org/officeDocument/2006/relationships/oleObject" Target="../embeddings/Microsoft_Excel_97_-_2004_Worksheet2.xls"/><Relationship Id="rId5" Type="http://schemas.openxmlformats.org/officeDocument/2006/relationships/hyperlink" Target="http://www.stateofworkingamerica.org/charts/view/188" TargetMode="External"/><Relationship Id="rId6" Type="http://schemas.openxmlformats.org/officeDocument/2006/relationships/hyperlink" Target="http://www.stateofworkingamerica.org/charts/view/187" TargetMode="External"/><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6.xml.rels><?xml version="1.0" encoding="UTF-8" standalone="yes"?>
<Relationships xmlns="http://schemas.openxmlformats.org/package/2006/relationships"><Relationship Id="rId3" Type="http://schemas.openxmlformats.org/officeDocument/2006/relationships/chart" Target="../charts/chart7.xml"/><Relationship Id="rId4" Type="http://schemas.openxmlformats.org/officeDocument/2006/relationships/hyperlink" Target="http://www.bea.gov/iTable/iTable.cfm?ReqID=9&amp;step=1" TargetMode="External"/><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chart" Target="../charts/chart8.xml"/></Relationships>
</file>

<file path=ppt/slides/_rels/slide28.xml.rels><?xml version="1.0" encoding="UTF-8" standalone="yes"?>
<Relationships xmlns="http://schemas.openxmlformats.org/package/2006/relationships"><Relationship Id="rId3" Type="http://schemas.openxmlformats.org/officeDocument/2006/relationships/hyperlink" Target="http://wp.patheos.com/community/mainlineportal/files/2011/10/315682_10100400881018057_3609313_54763859_1247143155_n-1.jpg" TargetMode="External"/><Relationship Id="rId4" Type="http://schemas.openxmlformats.org/officeDocument/2006/relationships/image" Target="../media/image14.jpeg"/><Relationship Id="rId1" Type="http://schemas.openxmlformats.org/officeDocument/2006/relationships/slideLayout" Target="../slideLayouts/slideLayout4.xml"/><Relationship Id="rId2" Type="http://schemas.openxmlformats.org/officeDocument/2006/relationships/notesSlide" Target="../notesSlides/notesSlide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2.xml"/><Relationship Id="rId3" Type="http://schemas.openxmlformats.org/officeDocument/2006/relationships/notesSlide" Target="../notesSlides/notesSlide2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chart" Target="../charts/char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1"/>
            <a:ext cx="7772400" cy="2000250"/>
          </a:xfrm>
        </p:spPr>
        <p:txBody>
          <a:bodyPr/>
          <a:lstStyle/>
          <a:p>
            <a:r>
              <a:rPr lang="en-US" b="1" dirty="0" smtClean="0"/>
              <a:t>Charity, Justice and God’s Call for Economic Justice</a:t>
            </a:r>
            <a:endParaRPr lang="en-US" b="1" dirty="0"/>
          </a:p>
        </p:txBody>
      </p:sp>
      <p:sp>
        <p:nvSpPr>
          <p:cNvPr id="3" name="Subtitle 2"/>
          <p:cNvSpPr>
            <a:spLocks noGrp="1"/>
          </p:cNvSpPr>
          <p:nvPr>
            <p:ph type="subTitle" idx="1"/>
          </p:nvPr>
        </p:nvSpPr>
        <p:spPr/>
        <p:txBody>
          <a:bodyPr>
            <a:normAutofit fontScale="92500" lnSpcReduction="10000"/>
          </a:bodyPr>
          <a:lstStyle/>
          <a:p>
            <a:r>
              <a:rPr lang="en-US" sz="2400" b="1" dirty="0" smtClean="0"/>
              <a:t>Mark </a:t>
            </a:r>
            <a:r>
              <a:rPr lang="en-US" sz="2400" b="1" dirty="0" smtClean="0"/>
              <a:t>McDermott</a:t>
            </a:r>
          </a:p>
          <a:p>
            <a:r>
              <a:rPr lang="en-US" sz="2400" b="1" dirty="0" smtClean="0"/>
              <a:t>Seattle University – Teach-in on Economic Justice</a:t>
            </a:r>
          </a:p>
          <a:p>
            <a:r>
              <a:rPr lang="en-US" sz="2000" b="1" dirty="0" smtClean="0"/>
              <a:t>December 1, </a:t>
            </a:r>
            <a:r>
              <a:rPr lang="en-US" sz="2000" b="1" dirty="0" smtClean="0"/>
              <a:t>2012</a:t>
            </a:r>
          </a:p>
          <a:p>
            <a:r>
              <a:rPr lang="en-US" sz="2000" dirty="0" smtClean="0">
                <a:solidFill>
                  <a:srgbClr val="3366FF"/>
                </a:solidFill>
                <a:hlinkClick r:id="rId2"/>
              </a:rPr>
              <a:t>markmmcdermott1@msn.com</a:t>
            </a:r>
            <a:endParaRPr lang="en-US" sz="2000" dirty="0" smtClean="0">
              <a:solidFill>
                <a:srgbClr val="3366FF"/>
              </a:solidFill>
            </a:endParaRPr>
          </a:p>
          <a:p>
            <a:r>
              <a:rPr lang="en-US" sz="2000" dirty="0" smtClean="0">
                <a:solidFill>
                  <a:srgbClr val="3366FF"/>
                </a:solidFill>
                <a:hlinkClick r:id="rId3"/>
              </a:rPr>
              <a:t>www.markmmcdermott.com</a:t>
            </a:r>
            <a:r>
              <a:rPr lang="en-US" sz="2000" smtClean="0">
                <a:solidFill>
                  <a:srgbClr val="3366FF"/>
                </a:solidFill>
              </a:rPr>
              <a:t> </a:t>
            </a:r>
          </a:p>
          <a:p>
            <a:endParaRPr lang="en-US" sz="2000" b="1"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301653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The Super-Rich and the Rest of Us</a:t>
            </a:r>
            <a:r>
              <a:rPr lang="en-US" sz="4000" b="1" dirty="0" smtClean="0"/>
              <a:t/>
            </a:r>
            <a:br>
              <a:rPr lang="en-US" sz="4000" b="1" dirty="0" smtClean="0"/>
            </a:br>
            <a:r>
              <a:rPr lang="en-US" sz="3600" b="1" dirty="0" smtClean="0"/>
              <a:t>1979-2011 </a:t>
            </a:r>
            <a:endParaRPr lang="en-US" sz="36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1463629360"/>
              </p:ext>
            </p:extLst>
          </p:nvPr>
        </p:nvGraphicFramePr>
        <p:xfrm>
          <a:off x="5334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fld id="{F23C0DA5-120A-4FCD-B1ED-4D270D701A2E}" type="slidenum">
              <a:rPr lang="en-US" smtClean="0"/>
              <a:pPr/>
              <a:t>10</a:t>
            </a:fld>
            <a:endParaRPr lang="en-US" dirty="0"/>
          </a:p>
        </p:txBody>
      </p:sp>
      <p:sp>
        <p:nvSpPr>
          <p:cNvPr id="3" name="TextBox 2"/>
          <p:cNvSpPr txBox="1"/>
          <p:nvPr/>
        </p:nvSpPr>
        <p:spPr>
          <a:xfrm>
            <a:off x="533400" y="5943600"/>
            <a:ext cx="8077200" cy="646331"/>
          </a:xfrm>
          <a:prstGeom prst="rect">
            <a:avLst/>
          </a:prstGeom>
          <a:noFill/>
        </p:spPr>
        <p:txBody>
          <a:bodyPr wrap="square" rtlCol="0">
            <a:spAutoFit/>
          </a:bodyPr>
          <a:lstStyle/>
          <a:p>
            <a:r>
              <a:rPr lang="en-US" dirty="0" smtClean="0"/>
              <a:t>Richest 11,000 families’ average income rises 386%.  Their minimum income is $8.6 million and their average income is $35.5 million (2006 data.)</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079564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The Super-Rich and the Rich Celebrate While Working People and the Poor Struggle - 2010</a:t>
            </a:r>
            <a:endParaRPr lang="en-US" sz="3600" b="1"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2991310474"/>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fld id="{F23C0DA5-120A-4FCD-B1ED-4D270D701A2E}" type="slidenum">
              <a:rPr lang="en-US" smtClean="0"/>
              <a:pPr/>
              <a:t>11</a:t>
            </a:fld>
            <a:endParaRPr lang="en-US" dirty="0"/>
          </a:p>
        </p:txBody>
      </p:sp>
      <p:sp>
        <p:nvSpPr>
          <p:cNvPr id="6" name="TextBox 5"/>
          <p:cNvSpPr txBox="1"/>
          <p:nvPr/>
        </p:nvSpPr>
        <p:spPr>
          <a:xfrm>
            <a:off x="609600" y="6172200"/>
            <a:ext cx="7620000" cy="461665"/>
          </a:xfrm>
          <a:prstGeom prst="rect">
            <a:avLst/>
          </a:prstGeom>
          <a:noFill/>
        </p:spPr>
        <p:txBody>
          <a:bodyPr wrap="square" rtlCol="0">
            <a:spAutoFit/>
          </a:bodyPr>
          <a:lstStyle/>
          <a:p>
            <a:r>
              <a:rPr lang="en-US" sz="1200" dirty="0" smtClean="0"/>
              <a:t>The poorest 20% of households have an average wealth of minus $27.5 thousand while the richest 1%’s was $16.4 million.</a:t>
            </a:r>
            <a:endParaRPr lang="en-US" sz="12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266399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78562"/>
          </a:xfrm>
        </p:spPr>
        <p:txBody>
          <a:bodyPr>
            <a:normAutofit/>
          </a:bodyPr>
          <a:lstStyle/>
          <a:p>
            <a:r>
              <a:rPr lang="en-US" sz="3600" b="1" dirty="0" smtClean="0"/>
              <a:t>“The Lord enters into judgment with the elders and princes of his people:  It is you who have devoured the vineyards; the spoil of the poor is in your houses.  What do you mean by crushing my people, by grinding the face of the poor?”</a:t>
            </a:r>
            <a:r>
              <a:rPr lang="en-US" sz="2400" b="1" dirty="0" smtClean="0"/>
              <a:t> </a:t>
            </a:r>
            <a:br>
              <a:rPr lang="en-US" sz="2400" b="1" dirty="0" smtClean="0"/>
            </a:br>
            <a:r>
              <a:rPr lang="en-US" sz="2400" b="1" dirty="0" smtClean="0"/>
              <a:t>Isaiah 3:14</a:t>
            </a:r>
            <a:r>
              <a:rPr lang="en-US" sz="3600" b="1" dirty="0" smtClean="0"/>
              <a:t/>
            </a:r>
            <a:br>
              <a:rPr lang="en-US" sz="3600" b="1" dirty="0" smtClean="0"/>
            </a:br>
            <a:endParaRPr lang="en-US" sz="3600" b="1"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7751426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normAutofit/>
          </a:bodyPr>
          <a:lstStyle/>
          <a:p>
            <a:r>
              <a:rPr lang="en-US" sz="3600" b="1" dirty="0" smtClean="0"/>
              <a:t>“Truly, I tell you, just as you did it to one of the least of these who are members of my family, you did it to me.” </a:t>
            </a:r>
            <a:r>
              <a:rPr lang="en-US" sz="2400" b="1" dirty="0"/>
              <a:t/>
            </a:r>
            <a:br>
              <a:rPr lang="en-US" sz="2400" b="1" dirty="0"/>
            </a:br>
            <a:r>
              <a:rPr lang="en-US" sz="2400" b="1" dirty="0" smtClean="0"/>
              <a:t>Matthew 25:40</a:t>
            </a:r>
            <a:endParaRPr lang="en-US" sz="3600" b="1"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981851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Pope Benedict XVI - 2009</a:t>
            </a:r>
            <a:endParaRPr lang="en-US" sz="3600" b="1" dirty="0"/>
          </a:p>
        </p:txBody>
      </p:sp>
      <p:sp>
        <p:nvSpPr>
          <p:cNvPr id="3" name="Content Placeholder 2"/>
          <p:cNvSpPr>
            <a:spLocks noGrp="1"/>
          </p:cNvSpPr>
          <p:nvPr>
            <p:ph sz="half" idx="1"/>
          </p:nvPr>
        </p:nvSpPr>
        <p:spPr/>
        <p:txBody>
          <a:bodyPr/>
          <a:lstStyle/>
          <a:p>
            <a:pPr marL="0" indent="0">
              <a:buNone/>
            </a:pPr>
            <a:endParaRPr lang="en-US" dirty="0"/>
          </a:p>
        </p:txBody>
      </p:sp>
      <p:sp>
        <p:nvSpPr>
          <p:cNvPr id="4" name="Content Placeholder 3"/>
          <p:cNvSpPr>
            <a:spLocks noGrp="1"/>
          </p:cNvSpPr>
          <p:nvPr>
            <p:ph sz="half" idx="2"/>
          </p:nvPr>
        </p:nvSpPr>
        <p:spPr/>
        <p:txBody>
          <a:bodyPr/>
          <a:lstStyle/>
          <a:p>
            <a:pPr marL="0" indent="0">
              <a:buNone/>
            </a:pPr>
            <a:r>
              <a:rPr lang="en-US" b="1" dirty="0" smtClean="0"/>
              <a:t>“The dignity of the individual and the demands of justice require, particularly today, that economic choices do not cause disparities in wealth to increase in an excessive and morally unacceptable manner.”</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57200" y="1600200"/>
            <a:ext cx="4060538" cy="4495800"/>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811351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86800" cy="1143000"/>
          </a:xfrm>
        </p:spPr>
        <p:txBody>
          <a:bodyPr>
            <a:normAutofit/>
          </a:bodyPr>
          <a:lstStyle/>
          <a:p>
            <a:r>
              <a:rPr lang="en-US" sz="3600" b="1" dirty="0" smtClean="0"/>
              <a:t>Joseph </a:t>
            </a:r>
            <a:r>
              <a:rPr lang="en-US" sz="3600" b="1" dirty="0" err="1" smtClean="0"/>
              <a:t>Stiglitz</a:t>
            </a:r>
            <a:r>
              <a:rPr lang="en-US" sz="3600" b="1" dirty="0" smtClean="0"/>
              <a:t>, Nobel Laureate in Economics</a:t>
            </a:r>
            <a:endParaRPr lang="en-US" sz="3600" b="1" dirty="0"/>
          </a:p>
        </p:txBody>
      </p:sp>
      <p:sp>
        <p:nvSpPr>
          <p:cNvPr id="3" name="Content Placeholder 2"/>
          <p:cNvSpPr>
            <a:spLocks noGrp="1"/>
          </p:cNvSpPr>
          <p:nvPr>
            <p:ph sz="half" idx="1"/>
          </p:nvPr>
        </p:nvSpPr>
        <p:spPr/>
        <p:txBody>
          <a:bodyPr>
            <a:normAutofit fontScale="85000" lnSpcReduction="10000"/>
          </a:bodyPr>
          <a:lstStyle/>
          <a:p>
            <a:pPr marL="0" indent="0">
              <a:buNone/>
            </a:pPr>
            <a:endParaRPr lang="en-US" dirty="0"/>
          </a:p>
        </p:txBody>
      </p:sp>
      <p:sp>
        <p:nvSpPr>
          <p:cNvPr id="4" name="Content Placeholder 3"/>
          <p:cNvSpPr>
            <a:spLocks noGrp="1"/>
          </p:cNvSpPr>
          <p:nvPr>
            <p:ph sz="half" idx="2"/>
          </p:nvPr>
        </p:nvSpPr>
        <p:spPr>
          <a:xfrm>
            <a:off x="4724400" y="1600200"/>
            <a:ext cx="4038600" cy="4525963"/>
          </a:xfrm>
        </p:spPr>
        <p:txBody>
          <a:bodyPr>
            <a:normAutofit fontScale="85000" lnSpcReduction="10000"/>
          </a:bodyPr>
          <a:lstStyle/>
          <a:p>
            <a:pPr marL="0" indent="0">
              <a:buNone/>
            </a:pPr>
            <a:r>
              <a:rPr lang="en-US" b="1" dirty="0" smtClean="0"/>
              <a:t>“What is striking about the U.S. is that while the level of inequality generated by the market is higher than in other advanced industrialized countries, it does less to temper this inequality through tax and expenditure programs.  And as the market-generated inequality has increased, our government has done less and less.”</a:t>
            </a:r>
            <a:br>
              <a:rPr lang="en-US" b="1" dirty="0" smtClean="0"/>
            </a:br>
            <a:endParaRPr lang="en-US"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81000" y="1600200"/>
            <a:ext cx="4124325" cy="4572001"/>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623716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normAutofit/>
          </a:bodyPr>
          <a:lstStyle/>
          <a:p>
            <a:r>
              <a:rPr lang="en-US" sz="3600" b="1" dirty="0" smtClean="0"/>
              <a:t>Why is our inequality greater than other rich countries?</a:t>
            </a:r>
            <a:br>
              <a:rPr lang="en-US" sz="3600" b="1" dirty="0" smtClean="0"/>
            </a:br>
            <a:r>
              <a:rPr lang="en-US" sz="3600" b="1" dirty="0"/>
              <a:t/>
            </a:r>
            <a:br>
              <a:rPr lang="en-US" sz="3600" b="1" dirty="0"/>
            </a:br>
            <a:r>
              <a:rPr lang="en-US" sz="3600" b="1" dirty="0" smtClean="0"/>
              <a:t>Why does our country do less to ease the pain of inequality?</a:t>
            </a:r>
            <a:br>
              <a:rPr lang="en-US" sz="3600" b="1" dirty="0" smtClean="0"/>
            </a:br>
            <a:r>
              <a:rPr lang="en-US" sz="3600" b="1" dirty="0"/>
              <a:t/>
            </a:r>
            <a:br>
              <a:rPr lang="en-US" sz="3600" b="1" dirty="0"/>
            </a:br>
            <a:r>
              <a:rPr lang="en-US" sz="3600" b="1" dirty="0" smtClean="0"/>
              <a:t>Why is our government doing less as inequality explodes?</a:t>
            </a:r>
            <a:br>
              <a:rPr lang="en-US" sz="3600" b="1" dirty="0" smtClean="0"/>
            </a:br>
            <a:r>
              <a:rPr lang="en-US" sz="3600" b="1" dirty="0"/>
              <a:t/>
            </a:r>
            <a:br>
              <a:rPr lang="en-US" sz="3600" b="1" dirty="0"/>
            </a:br>
            <a:r>
              <a:rPr lang="en-US" sz="3600" b="1" dirty="0" smtClean="0"/>
              <a:t>How should people of faith promote justice?</a:t>
            </a:r>
            <a:endParaRPr lang="en-US" sz="3600" b="1"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34793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Content Placeholder 2"/>
          <p:cNvSpPr>
            <a:spLocks noGrp="1"/>
          </p:cNvSpPr>
          <p:nvPr>
            <p:ph sz="half" idx="1"/>
          </p:nvPr>
        </p:nvSpPr>
        <p:spPr>
          <a:xfrm>
            <a:off x="457200" y="1600200"/>
            <a:ext cx="4038600" cy="4525963"/>
          </a:xfrm>
        </p:spPr>
        <p:txBody>
          <a:bodyPr/>
          <a:lstStyle/>
          <a:p>
            <a:pPr marL="0" indent="0" eaLnBrk="1" hangingPunct="1">
              <a:buFont typeface="Arial" charset="0"/>
              <a:buNone/>
            </a:pPr>
            <a:endParaRPr lang="en-US" dirty="0" smtClean="0"/>
          </a:p>
        </p:txBody>
      </p:sp>
      <p:sp>
        <p:nvSpPr>
          <p:cNvPr id="35843" name="Content Placeholder 3"/>
          <p:cNvSpPr>
            <a:spLocks noGrp="1"/>
          </p:cNvSpPr>
          <p:nvPr>
            <p:ph sz="half" idx="2"/>
          </p:nvPr>
        </p:nvSpPr>
        <p:spPr>
          <a:xfrm>
            <a:off x="4648200" y="1600200"/>
            <a:ext cx="4038600" cy="4525963"/>
          </a:xfrm>
        </p:spPr>
        <p:txBody>
          <a:bodyPr/>
          <a:lstStyle/>
          <a:p>
            <a:pPr marL="0" indent="0" eaLnBrk="1" hangingPunct="1">
              <a:lnSpc>
                <a:spcPct val="90000"/>
              </a:lnSpc>
              <a:buFont typeface="Arial" charset="0"/>
              <a:buNone/>
            </a:pPr>
            <a:r>
              <a:rPr lang="en-US" sz="3200" b="1" dirty="0" smtClean="0"/>
              <a:t>“There’s Class Warfare, all right. But it’s my class, the rich class, that’s making war, and we’re winning.”</a:t>
            </a:r>
            <a:r>
              <a:rPr lang="en-US" b="1" dirty="0" smtClean="0"/>
              <a:t>  </a:t>
            </a:r>
          </a:p>
          <a:p>
            <a:pPr marL="0" indent="0" eaLnBrk="1" hangingPunct="1">
              <a:lnSpc>
                <a:spcPct val="90000"/>
              </a:lnSpc>
              <a:buFont typeface="Arial" charset="0"/>
              <a:buNone/>
            </a:pPr>
            <a:endParaRPr lang="en-US" b="1" dirty="0" smtClean="0"/>
          </a:p>
          <a:p>
            <a:pPr marL="0" indent="0" eaLnBrk="1" hangingPunct="1">
              <a:lnSpc>
                <a:spcPct val="90000"/>
              </a:lnSpc>
              <a:buFont typeface="Arial" charset="0"/>
              <a:buNone/>
            </a:pPr>
            <a:r>
              <a:rPr lang="en-US" b="1" dirty="0" smtClean="0"/>
              <a:t>Warren Buffett, World’s Third Richest Man</a:t>
            </a:r>
            <a:endParaRPr lang="en-US" dirty="0" smtClean="0"/>
          </a:p>
        </p:txBody>
      </p:sp>
      <p:sp>
        <p:nvSpPr>
          <p:cNvPr id="5" name="Slide Number Placeholder 4"/>
          <p:cNvSpPr>
            <a:spLocks noGrp="1"/>
          </p:cNvSpPr>
          <p:nvPr>
            <p:ph type="sldNum" sz="quarter" idx="12"/>
          </p:nvPr>
        </p:nvSpPr>
        <p:spPr/>
        <p:txBody>
          <a:bodyPr/>
          <a:lstStyle/>
          <a:p>
            <a:pPr>
              <a:defRPr/>
            </a:pPr>
            <a:fld id="{6A5712F0-A371-4F92-90BC-3ED693210C71}" type="slidenum">
              <a:rPr lang="en-US" smtClean="0"/>
              <a:pPr>
                <a:defRPr/>
              </a:pPr>
              <a:t>17</a:t>
            </a:fld>
            <a:endParaRPr lang="en-US" dirty="0"/>
          </a:p>
        </p:txBody>
      </p:sp>
      <p:sp>
        <p:nvSpPr>
          <p:cNvPr id="35845" name="Title 1"/>
          <p:cNvSpPr>
            <a:spLocks noGrp="1"/>
          </p:cNvSpPr>
          <p:nvPr>
            <p:ph type="title"/>
          </p:nvPr>
        </p:nvSpPr>
        <p:spPr/>
        <p:txBody>
          <a:bodyPr>
            <a:normAutofit fontScale="90000"/>
          </a:bodyPr>
          <a:lstStyle/>
          <a:p>
            <a:pPr eaLnBrk="1" hangingPunct="1"/>
            <a:r>
              <a:rPr lang="en-US" sz="3600" b="1" dirty="0" smtClean="0"/>
              <a:t>Corporate America Declares War On  America’s Workers: 1980 to Present</a:t>
            </a:r>
          </a:p>
        </p:txBody>
      </p:sp>
      <p:pic>
        <p:nvPicPr>
          <p:cNvPr id="35846" name="Picture 2" descr="Z:\Mark_Mcdermott\mark\Pictures\Labor History Photos\Reclaim the Dream\Warren Buffet.JPG"/>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57200" y="1590675"/>
            <a:ext cx="4114800" cy="4581525"/>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35847" name="TextBox 6"/>
          <p:cNvSpPr txBox="1">
            <a:spLocks noChangeArrowheads="1"/>
          </p:cNvSpPr>
          <p:nvPr/>
        </p:nvSpPr>
        <p:spPr bwMode="auto">
          <a:xfrm>
            <a:off x="457200" y="6324600"/>
            <a:ext cx="7696200" cy="230188"/>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900" dirty="0"/>
              <a:t>Source:  Wikipedia. http://en.wikipedia.org/wiki/File:Warren_Buffett_KU_Visit.jpg</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576637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sz="3600" b="1" dirty="0" smtClean="0"/>
              <a:t>Lewis Powell – August 23, 1971</a:t>
            </a:r>
          </a:p>
        </p:txBody>
      </p:sp>
      <p:sp>
        <p:nvSpPr>
          <p:cNvPr id="36867" name="Content Placeholder 2"/>
          <p:cNvSpPr>
            <a:spLocks noGrp="1"/>
          </p:cNvSpPr>
          <p:nvPr>
            <p:ph sz="half" idx="1"/>
          </p:nvPr>
        </p:nvSpPr>
        <p:spPr>
          <a:xfrm>
            <a:off x="457200" y="1576388"/>
            <a:ext cx="3352800" cy="4525962"/>
          </a:xfrm>
        </p:spPr>
        <p:txBody>
          <a:bodyPr>
            <a:normAutofit lnSpcReduction="10000"/>
          </a:bodyPr>
          <a:lstStyle/>
          <a:p>
            <a:pPr marL="0" indent="0">
              <a:buFont typeface="Arial" charset="0"/>
              <a:buNone/>
            </a:pPr>
            <a:endParaRPr lang="en-US" dirty="0" smtClean="0"/>
          </a:p>
        </p:txBody>
      </p:sp>
      <p:sp>
        <p:nvSpPr>
          <p:cNvPr id="36868" name="Content Placeholder 3"/>
          <p:cNvSpPr>
            <a:spLocks noGrp="1"/>
          </p:cNvSpPr>
          <p:nvPr>
            <p:ph sz="half" idx="2"/>
          </p:nvPr>
        </p:nvSpPr>
        <p:spPr>
          <a:xfrm>
            <a:off x="3962400" y="1620838"/>
            <a:ext cx="4648200" cy="4525962"/>
          </a:xfrm>
        </p:spPr>
        <p:txBody>
          <a:bodyPr>
            <a:normAutofit lnSpcReduction="10000"/>
          </a:bodyPr>
          <a:lstStyle/>
          <a:p>
            <a:pPr marL="0" indent="0">
              <a:buFont typeface="Arial" charset="0"/>
              <a:buNone/>
            </a:pPr>
            <a:r>
              <a:rPr lang="en-US" b="1" dirty="0" smtClean="0"/>
              <a:t>Confidential Memo</a:t>
            </a:r>
          </a:p>
          <a:p>
            <a:pPr marL="0" indent="0">
              <a:buFont typeface="Arial" charset="0"/>
              <a:buNone/>
            </a:pPr>
            <a:r>
              <a:rPr lang="en-US" b="1" dirty="0" smtClean="0"/>
              <a:t>To:  Eugene Sydnor, Chairman, Education Committee, U.S. Chamber of Commerce</a:t>
            </a:r>
          </a:p>
          <a:p>
            <a:pPr marL="0" indent="0">
              <a:buFont typeface="Arial" charset="0"/>
              <a:buNone/>
            </a:pPr>
            <a:r>
              <a:rPr lang="en-US" b="1" dirty="0" smtClean="0"/>
              <a:t>Subject:  Attack on Free Enterprise System</a:t>
            </a:r>
          </a:p>
          <a:p>
            <a:pPr marL="0" indent="0">
              <a:buFont typeface="Arial" charset="0"/>
              <a:buNone/>
            </a:pPr>
            <a:r>
              <a:rPr lang="en-US" b="1" dirty="0" smtClean="0"/>
              <a:t>2 months after this then secret memo, President Nixon appointed Powell to the U.S. Supreme Court.</a:t>
            </a:r>
          </a:p>
        </p:txBody>
      </p:sp>
      <p:sp>
        <p:nvSpPr>
          <p:cNvPr id="5" name="Slide Number Placeholder 4"/>
          <p:cNvSpPr>
            <a:spLocks noGrp="1"/>
          </p:cNvSpPr>
          <p:nvPr>
            <p:ph type="sldNum" sz="quarter" idx="12"/>
          </p:nvPr>
        </p:nvSpPr>
        <p:spPr/>
        <p:txBody>
          <a:bodyPr/>
          <a:lstStyle/>
          <a:p>
            <a:pPr>
              <a:defRPr/>
            </a:pPr>
            <a:fld id="{330B1554-F6A0-434C-A745-568B68D4C104}" type="slidenum">
              <a:rPr lang="en-US" smtClean="0"/>
              <a:pPr>
                <a:defRPr/>
              </a:pPr>
              <a:t>18</a:t>
            </a:fld>
            <a:endParaRPr lang="en-US" dirty="0"/>
          </a:p>
        </p:txBody>
      </p:sp>
      <p:pic>
        <p:nvPicPr>
          <p:cNvPr id="36870" name="Picture 2"/>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68161" y="1542764"/>
            <a:ext cx="3441837" cy="4584255"/>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8882639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Title 1"/>
          <p:cNvSpPr>
            <a:spLocks noGrp="1"/>
          </p:cNvSpPr>
          <p:nvPr>
            <p:ph type="title"/>
          </p:nvPr>
        </p:nvSpPr>
        <p:spPr>
          <a:xfrm>
            <a:off x="457200" y="304800"/>
            <a:ext cx="8153400" cy="1524000"/>
          </a:xfrm>
        </p:spPr>
        <p:txBody>
          <a:bodyPr>
            <a:noAutofit/>
          </a:bodyPr>
          <a:lstStyle/>
          <a:p>
            <a:pPr eaLnBrk="1" hangingPunct="1"/>
            <a:r>
              <a:rPr lang="en-US" sz="3600" b="1" dirty="0" smtClean="0"/>
              <a:t/>
            </a:r>
            <a:br>
              <a:rPr lang="en-US" sz="3600" b="1" dirty="0" smtClean="0"/>
            </a:br>
            <a:r>
              <a:rPr lang="en-US" sz="3600" b="1" dirty="0" smtClean="0"/>
              <a:t/>
            </a:r>
            <a:br>
              <a:rPr lang="en-US" sz="3600" b="1" dirty="0" smtClean="0"/>
            </a:br>
            <a:r>
              <a:rPr lang="en-US" sz="3600" b="1" dirty="0" smtClean="0"/>
              <a:t>America’s Class Warfare </a:t>
            </a:r>
            <a:br>
              <a:rPr lang="en-US" sz="3600" b="1" dirty="0" smtClean="0"/>
            </a:br>
            <a:r>
              <a:rPr lang="en-US" sz="3600" dirty="0" smtClean="0"/>
              <a:t/>
            </a:r>
            <a:br>
              <a:rPr lang="en-US" sz="3600" dirty="0" smtClean="0"/>
            </a:br>
            <a:endParaRPr lang="en-US" sz="3600" dirty="0" smtClean="0"/>
          </a:p>
        </p:txBody>
      </p:sp>
      <p:sp>
        <p:nvSpPr>
          <p:cNvPr id="3" name="Content Placeholder 2"/>
          <p:cNvSpPr>
            <a:spLocks noGrp="1"/>
          </p:cNvSpPr>
          <p:nvPr>
            <p:ph idx="1"/>
          </p:nvPr>
        </p:nvSpPr>
        <p:spPr>
          <a:xfrm>
            <a:off x="457200" y="1905000"/>
            <a:ext cx="8458200" cy="4343400"/>
          </a:xfrm>
        </p:spPr>
        <p:txBody>
          <a:bodyPr>
            <a:normAutofit lnSpcReduction="10000"/>
          </a:bodyPr>
          <a:lstStyle/>
          <a:p>
            <a:pPr eaLnBrk="1" hangingPunct="1">
              <a:lnSpc>
                <a:spcPct val="90000"/>
              </a:lnSpc>
              <a:defRPr/>
            </a:pPr>
            <a:r>
              <a:rPr lang="en-US" sz="2800" b="1" dirty="0" smtClean="0"/>
              <a:t>Weaken unions</a:t>
            </a:r>
          </a:p>
          <a:p>
            <a:pPr eaLnBrk="1" hangingPunct="1">
              <a:lnSpc>
                <a:spcPct val="90000"/>
              </a:lnSpc>
              <a:defRPr/>
            </a:pPr>
            <a:r>
              <a:rPr lang="en-US" sz="2800" b="1" dirty="0" smtClean="0"/>
              <a:t>Undermine democracy with massive campaign spending by corporations and wealthy</a:t>
            </a:r>
          </a:p>
          <a:p>
            <a:pPr eaLnBrk="1" hangingPunct="1">
              <a:lnSpc>
                <a:spcPct val="90000"/>
              </a:lnSpc>
              <a:defRPr/>
            </a:pPr>
            <a:r>
              <a:rPr lang="en-US" sz="2800" b="1" dirty="0" smtClean="0"/>
              <a:t>Voter suppression by denying millions the right to vote</a:t>
            </a:r>
          </a:p>
          <a:p>
            <a:pPr marL="0" indent="0" eaLnBrk="1" hangingPunct="1">
              <a:lnSpc>
                <a:spcPct val="90000"/>
              </a:lnSpc>
              <a:defRPr/>
            </a:pPr>
            <a:r>
              <a:rPr lang="en-US" sz="2800" b="1" dirty="0" smtClean="0"/>
              <a:t>  Deregulate financial industries and corporations</a:t>
            </a:r>
          </a:p>
          <a:p>
            <a:pPr marL="0" indent="0" eaLnBrk="1" hangingPunct="1">
              <a:lnSpc>
                <a:spcPct val="90000"/>
              </a:lnSpc>
              <a:defRPr/>
            </a:pPr>
            <a:r>
              <a:rPr lang="en-US" sz="2800" b="1" dirty="0"/>
              <a:t> </a:t>
            </a:r>
            <a:r>
              <a:rPr lang="en-US" sz="2800" b="1" dirty="0" smtClean="0"/>
              <a:t> Cut social programs for poor, unemployed and needy</a:t>
            </a:r>
          </a:p>
          <a:p>
            <a:pPr marL="0" indent="0" eaLnBrk="1" hangingPunct="1">
              <a:lnSpc>
                <a:spcPct val="90000"/>
              </a:lnSpc>
              <a:defRPr/>
            </a:pPr>
            <a:r>
              <a:rPr lang="en-US" sz="2800" b="1" dirty="0" smtClean="0"/>
              <a:t>  Sharply reduce taxes on corporations and the wealthy</a:t>
            </a:r>
          </a:p>
          <a:p>
            <a:pPr marL="0" indent="0" eaLnBrk="1" hangingPunct="1">
              <a:lnSpc>
                <a:spcPct val="90000"/>
              </a:lnSpc>
              <a:defRPr/>
            </a:pPr>
            <a:r>
              <a:rPr lang="en-US" sz="2800" b="1" dirty="0" smtClean="0"/>
              <a:t>  Privatize government</a:t>
            </a:r>
          </a:p>
          <a:p>
            <a:pPr marL="0" indent="0" eaLnBrk="1" hangingPunct="1">
              <a:lnSpc>
                <a:spcPct val="90000"/>
              </a:lnSpc>
              <a:defRPr/>
            </a:pPr>
            <a:r>
              <a:rPr lang="en-US" sz="2800" b="1" dirty="0" smtClean="0"/>
              <a:t>  Promote free trade and export manufacturing jobs</a:t>
            </a:r>
          </a:p>
          <a:p>
            <a:pPr marL="0" indent="0" eaLnBrk="1" hangingPunct="1">
              <a:lnSpc>
                <a:spcPct val="90000"/>
              </a:lnSpc>
              <a:defRPr/>
            </a:pPr>
            <a:endParaRPr lang="en-US" sz="2800" dirty="0" smtClean="0"/>
          </a:p>
          <a:p>
            <a:pPr marL="0" indent="0" eaLnBrk="1" hangingPunct="1">
              <a:lnSpc>
                <a:spcPct val="90000"/>
              </a:lnSpc>
              <a:defRPr/>
            </a:pPr>
            <a:endParaRPr lang="en-US" sz="2800" dirty="0" smtClean="0"/>
          </a:p>
          <a:p>
            <a:pPr marL="0" indent="0" eaLnBrk="1" hangingPunct="1">
              <a:lnSpc>
                <a:spcPct val="90000"/>
              </a:lnSpc>
              <a:buFont typeface="Arial" charset="0"/>
              <a:buNone/>
              <a:defRPr/>
            </a:pPr>
            <a:endParaRPr lang="en-US" sz="2000" dirty="0" smtClean="0"/>
          </a:p>
          <a:p>
            <a:pPr marL="0" indent="0" eaLnBrk="1" hangingPunct="1">
              <a:lnSpc>
                <a:spcPct val="90000"/>
              </a:lnSpc>
              <a:buFont typeface="Arial" charset="0"/>
              <a:buNone/>
              <a:defRPr/>
            </a:pPr>
            <a:endParaRPr lang="en-US" sz="2000" dirty="0" smtClean="0"/>
          </a:p>
        </p:txBody>
      </p:sp>
      <p:sp>
        <p:nvSpPr>
          <p:cNvPr id="4" name="Slide Number Placeholder 3"/>
          <p:cNvSpPr>
            <a:spLocks noGrp="1"/>
          </p:cNvSpPr>
          <p:nvPr>
            <p:ph type="sldNum" sz="quarter" idx="12"/>
          </p:nvPr>
        </p:nvSpPr>
        <p:spPr/>
        <p:txBody>
          <a:bodyPr/>
          <a:lstStyle/>
          <a:p>
            <a:pPr>
              <a:defRPr/>
            </a:pPr>
            <a:fld id="{7F5FBE9F-AA28-4AEC-9679-E15677768F0B}" type="slidenum">
              <a:rPr lang="en-US"/>
              <a:pPr>
                <a:defRPr/>
              </a:pPr>
              <a:t>19</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910884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10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229600" cy="6096000"/>
          </a:xfrm>
        </p:spPr>
        <p:txBody>
          <a:bodyPr>
            <a:normAutofit fontScale="90000"/>
          </a:bodyPr>
          <a:lstStyle/>
          <a:p>
            <a:r>
              <a:rPr lang="en-US" sz="3600" b="1" dirty="0" smtClean="0"/>
              <a:t/>
            </a:r>
            <a:br>
              <a:rPr lang="en-US" sz="3600" b="1" dirty="0" smtClean="0"/>
            </a:br>
            <a:r>
              <a:rPr lang="en-US" sz="3600" b="1" dirty="0" smtClean="0"/>
              <a:t>“As followers of Jesus Christ and participants in a powerful economy, Catholics in the United States are called to work for greater economic justice in the face of persistent poverty, growing income-gaps, and increasing discussion of economic issues in the United States and around the world.”</a:t>
            </a:r>
            <a:br>
              <a:rPr lang="en-US" sz="3600" b="1" dirty="0" smtClean="0"/>
            </a:br>
            <a:r>
              <a:rPr lang="en-US" sz="3600" b="1" dirty="0" smtClean="0"/>
              <a:t/>
            </a:r>
            <a:br>
              <a:rPr lang="en-US" sz="3600" b="1" dirty="0" smtClean="0"/>
            </a:br>
            <a:r>
              <a:rPr lang="en-US" sz="2400" b="1" dirty="0" smtClean="0"/>
              <a:t>U.S. Conference of Catholic Bishops </a:t>
            </a:r>
            <a:r>
              <a:rPr lang="en-US" sz="3200" b="1" dirty="0"/>
              <a:t/>
            </a:r>
            <a:br>
              <a:rPr lang="en-US" sz="3200" b="1" dirty="0"/>
            </a:br>
            <a:endParaRPr lang="en-US" sz="3200" b="1"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046456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noAutofit/>
          </a:bodyPr>
          <a:lstStyle/>
          <a:p>
            <a:pPr eaLnBrk="1" hangingPunct="1"/>
            <a:r>
              <a:rPr lang="en-US" sz="3600" b="1" dirty="0" smtClean="0"/>
              <a:t>The Growth and Decline of the American Labor Movement - 1890 to 2010</a:t>
            </a:r>
          </a:p>
        </p:txBody>
      </p:sp>
      <p:graphicFrame>
        <p:nvGraphicFramePr>
          <p:cNvPr id="2" name="Content Placeholder 4"/>
          <p:cNvGraphicFramePr>
            <a:graphicFrameLocks noGrp="1"/>
          </p:cNvGraphicFramePr>
          <p:nvPr>
            <p:ph idx="1"/>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3897388899"/>
              </p:ext>
            </p:extLst>
          </p:nvPr>
        </p:nvGraphicFramePr>
        <p:xfrm>
          <a:off x="736600" y="1346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pPr>
              <a:defRPr/>
            </a:pPr>
            <a:fld id="{B6676E6D-4B44-47B5-99E0-5EFEA338294F}" type="slidenum">
              <a:rPr lang="en-US" smtClean="0"/>
              <a:pPr>
                <a:defRPr/>
              </a:pPr>
              <a:t>20</a:t>
            </a:fld>
            <a:endParaRPr lang="en-US" dirty="0"/>
          </a:p>
        </p:txBody>
      </p:sp>
      <p:sp>
        <p:nvSpPr>
          <p:cNvPr id="26629" name="TextBox 5"/>
          <p:cNvSpPr txBox="1">
            <a:spLocks noChangeArrowheads="1"/>
          </p:cNvSpPr>
          <p:nvPr/>
        </p:nvSpPr>
        <p:spPr bwMode="auto">
          <a:xfrm>
            <a:off x="685800" y="5832475"/>
            <a:ext cx="7543800" cy="5080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900" dirty="0"/>
              <a:t>Source: Years 1890  - 1929, Vernon Briggs, </a:t>
            </a:r>
            <a:r>
              <a:rPr lang="en-US" sz="900" i="1" dirty="0"/>
              <a:t>Immigration and  American </a:t>
            </a:r>
            <a:r>
              <a:rPr lang="en-US" sz="900" dirty="0"/>
              <a:t>Unionism, pages 71 and 113.  Years 1930 -1970, U.S. Department of </a:t>
            </a:r>
            <a:r>
              <a:rPr lang="en-US" sz="800" dirty="0"/>
              <a:t>Commerce</a:t>
            </a:r>
            <a:r>
              <a:rPr lang="en-US" sz="900" dirty="0"/>
              <a:t>,  “Historical Statistics of the U. S. – Colonial Times to 1970, page 178.  Years 1971 to 2003, U.S. Department of Commerce, “Statistical Abstract of the U.S., several issues, tables typically labeled “Labor Union Membership by Sector.  Years 2003 to 2010 Bureau of Labor Statistics </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649116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01762"/>
          </a:xfrm>
        </p:spPr>
        <p:txBody>
          <a:bodyPr>
            <a:noAutofit/>
          </a:bodyPr>
          <a:lstStyle/>
          <a:p>
            <a:r>
              <a:rPr lang="en-US" sz="3600" b="1" dirty="0" smtClean="0"/>
              <a:t/>
            </a:r>
            <a:br>
              <a:rPr lang="en-US" sz="3600" b="1" dirty="0" smtClean="0"/>
            </a:br>
            <a:r>
              <a:rPr lang="en-US" sz="3600" b="1" dirty="0" smtClean="0"/>
              <a:t>Class Warfare Against Workers of Color</a:t>
            </a:r>
            <a:br>
              <a:rPr lang="en-US" sz="3600" b="1" dirty="0" smtClean="0"/>
            </a:br>
            <a:r>
              <a:rPr lang="en-US" sz="3600" b="1" dirty="0" smtClean="0"/>
              <a:t>1983 to 2008 </a:t>
            </a:r>
            <a:br>
              <a:rPr lang="en-US" sz="3600" b="1" dirty="0" smtClean="0"/>
            </a:br>
            <a:endParaRPr lang="en-US" sz="3600" b="1"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1549226775"/>
              </p:ext>
            </p:extLst>
          </p:nvPr>
        </p:nvGraphicFramePr>
        <p:xfrm>
          <a:off x="300323"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fld id="{F23C0DA5-120A-4FCD-B1ED-4D270D701A2E}" type="slidenum">
              <a:rPr lang="en-US" smtClean="0"/>
              <a:pPr/>
              <a:t>21</a:t>
            </a:fld>
            <a:endParaRPr lang="en-US" dirty="0"/>
          </a:p>
        </p:txBody>
      </p:sp>
      <p:sp>
        <p:nvSpPr>
          <p:cNvPr id="6" name="TextBox 5"/>
          <p:cNvSpPr txBox="1"/>
          <p:nvPr/>
        </p:nvSpPr>
        <p:spPr>
          <a:xfrm>
            <a:off x="681323" y="6220599"/>
            <a:ext cx="7467600" cy="276999"/>
          </a:xfrm>
          <a:prstGeom prst="rect">
            <a:avLst/>
          </a:prstGeom>
          <a:noFill/>
        </p:spPr>
        <p:txBody>
          <a:bodyPr wrap="square" rtlCol="0">
            <a:spAutoFit/>
          </a:bodyPr>
          <a:lstStyle/>
          <a:p>
            <a:r>
              <a:rPr lang="en-US" sz="1200" dirty="0" smtClean="0"/>
              <a:t>Note:  Percentage of each group ages 16 and over in a union.</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884328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9154" name="Picture 5" descr="9410010-large"/>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28600" y="1219200"/>
            <a:ext cx="3619500" cy="2409825"/>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49155" name="Picture 7" descr="foreclosure"/>
          <p:cNvPicPr>
            <a:picLocks noChangeAspect="1" noChangeArrowheads="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334000" y="381000"/>
            <a:ext cx="3276600" cy="2459038"/>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49156" name="Picture 9" descr="pg-6-child-poverty-_438738t"/>
          <p:cNvPicPr>
            <a:picLocks noChangeAspect="1" noChangeArrowheads="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371600" y="4724400"/>
            <a:ext cx="2857500" cy="19431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49157" name="Picture 13" descr="foodstamps-thumb-80x80-5517"/>
          <p:cNvPicPr>
            <a:picLocks noChangeAspect="1" noChangeArrowheads="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895600" y="381000"/>
            <a:ext cx="1524000" cy="15240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49159" name="Picture 18" descr="x281274411982915658"/>
          <p:cNvPicPr>
            <a:picLocks noChangeAspect="1" noChangeArrowheads="1"/>
          </p:cNvPicPr>
          <p:nvPr/>
        </p:nvPicPr>
        <p:blipFill>
          <a:blip r:embed="rId7">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914400" y="381000"/>
            <a:ext cx="1257300" cy="942975"/>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49160" name="Picture 20" descr="ANd9GcR7PFfo4Z3l_YhJOC4_qoI3OhvAJrUkdAuKSr4DeOZzbugvD5NdeA"/>
          <p:cNvPicPr>
            <a:picLocks noChangeAspect="1" noChangeArrowheads="1"/>
          </p:cNvPicPr>
          <p:nvPr/>
        </p:nvPicPr>
        <p:blipFill>
          <a:blip r:embed="rId8">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219200" y="2819400"/>
            <a:ext cx="2286000" cy="17145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A2BED3A8-BCEB-4ADF-9482-7D13BF94DF85}" type="slidenum">
              <a:rPr lang="en-US" smtClean="0"/>
              <a:pPr>
                <a:defRPr/>
              </a:pPr>
              <a:t>22</a:t>
            </a:fld>
            <a:endParaRPr lang="en-US" dirty="0"/>
          </a:p>
        </p:txBody>
      </p:sp>
      <p:pic>
        <p:nvPicPr>
          <p:cNvPr id="6146" name="Picture 2"/>
          <p:cNvPicPr>
            <a:picLocks noChangeAspect="1" noChangeArrowheads="1"/>
          </p:cNvPicPr>
          <p:nvPr/>
        </p:nvPicPr>
        <p:blipFill>
          <a:blip r:embed="rId9">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886200" y="3124200"/>
            <a:ext cx="5135335" cy="3714531"/>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6132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normAutofit/>
          </a:bodyPr>
          <a:lstStyle/>
          <a:p>
            <a:pPr eaLnBrk="1" hangingPunct="1"/>
            <a:r>
              <a:rPr lang="en-US" sz="4000" b="1" dirty="0" smtClean="0"/>
              <a:t>The</a:t>
            </a:r>
            <a:r>
              <a:rPr lang="en-US" sz="3600" b="1" dirty="0" smtClean="0"/>
              <a:t> Great Racial Wealth Divide - 2009</a:t>
            </a:r>
          </a:p>
        </p:txBody>
      </p:sp>
      <p:graphicFrame>
        <p:nvGraphicFramePr>
          <p:cNvPr id="46083" name="Content Placeholder 4"/>
          <p:cNvGraphicFramePr>
            <a:graphicFrameLocks noGrp="1"/>
          </p:cNvGraphicFramePr>
          <p:nvPr>
            <p:ph idx="1"/>
          </p:nvPr>
        </p:nvGraphicFramePr>
        <p:xfrm>
          <a:off x="406400" y="1549400"/>
          <a:ext cx="8331200" cy="4368800"/>
        </p:xfrm>
        <a:graphic>
          <a:graphicData uri="http://schemas.openxmlformats.org/presentationml/2006/ole">
            <p:oleObj spid="_x0000_s4113" name="Worksheet" r:id="rId4" imgW="8327858" imgH="4371211" progId="Excel.Sheet.8">
              <p:embed/>
            </p:oleObj>
          </a:graphicData>
        </a:graphic>
      </p:graphicFrame>
      <p:sp>
        <p:nvSpPr>
          <p:cNvPr id="4" name="Slide Number Placeholder 3"/>
          <p:cNvSpPr>
            <a:spLocks noGrp="1"/>
          </p:cNvSpPr>
          <p:nvPr>
            <p:ph type="sldNum" sz="quarter" idx="12"/>
          </p:nvPr>
        </p:nvSpPr>
        <p:spPr/>
        <p:txBody>
          <a:bodyPr/>
          <a:lstStyle/>
          <a:p>
            <a:pPr>
              <a:defRPr/>
            </a:pPr>
            <a:fld id="{E0856AB2-086E-4366-9A85-651737FB190C}" type="slidenum">
              <a:rPr lang="en-US" smtClean="0"/>
              <a:pPr>
                <a:defRPr/>
              </a:pPr>
              <a:t>23</a:t>
            </a:fld>
            <a:endParaRPr lang="en-US" dirty="0"/>
          </a:p>
        </p:txBody>
      </p:sp>
      <p:sp>
        <p:nvSpPr>
          <p:cNvPr id="46085" name="TextBox 5"/>
          <p:cNvSpPr txBox="1">
            <a:spLocks noChangeArrowheads="1"/>
          </p:cNvSpPr>
          <p:nvPr/>
        </p:nvSpPr>
        <p:spPr bwMode="auto">
          <a:xfrm>
            <a:off x="609600" y="6019800"/>
            <a:ext cx="7772400" cy="40005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000" dirty="0"/>
              <a:t>Source:  Pew Research  Center, “Twenty to One:  Wealth Gaps Rise to Record Highs Between Whites, Blacks and Hispanics, July 26, 2011., page 15.  </a:t>
            </a:r>
            <a:r>
              <a:rPr lang="en-US" sz="1000" dirty="0">
                <a:hlinkClick r:id="rId5"/>
              </a:rPr>
              <a:t>http://www.pewsocialtrends.org/files/2011/07/SDT-Wealth-Report_7-26-11_FINAL.pdf</a:t>
            </a:r>
            <a:r>
              <a:rPr lang="en-US" sz="1000" dirty="0"/>
              <a:t> </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135731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pPr eaLnBrk="1" hangingPunct="1"/>
            <a:r>
              <a:rPr lang="en-US" sz="3600" b="1" dirty="0" smtClean="0"/>
              <a:t>Gender Gap in Hourly Wages - 2009</a:t>
            </a:r>
          </a:p>
        </p:txBody>
      </p:sp>
      <p:graphicFrame>
        <p:nvGraphicFramePr>
          <p:cNvPr id="47107" name="Content Placeholder 4"/>
          <p:cNvGraphicFramePr>
            <a:graphicFrameLocks noGrp="1"/>
          </p:cNvGraphicFramePr>
          <p:nvPr>
            <p:ph idx="1"/>
          </p:nvPr>
        </p:nvGraphicFramePr>
        <p:xfrm>
          <a:off x="406400" y="1549400"/>
          <a:ext cx="8331200" cy="4627563"/>
        </p:xfrm>
        <a:graphic>
          <a:graphicData uri="http://schemas.openxmlformats.org/presentationml/2006/ole">
            <p:oleObj spid="_x0000_s5137" r:id="rId4" imgW="8327858" imgH="4627265" progId="Excel.Sheet.8">
              <p:embed/>
            </p:oleObj>
          </a:graphicData>
        </a:graphic>
      </p:graphicFrame>
      <p:sp>
        <p:nvSpPr>
          <p:cNvPr id="4" name="Slide Number Placeholder 3"/>
          <p:cNvSpPr>
            <a:spLocks noGrp="1"/>
          </p:cNvSpPr>
          <p:nvPr>
            <p:ph type="sldNum" sz="quarter" idx="12"/>
          </p:nvPr>
        </p:nvSpPr>
        <p:spPr/>
        <p:txBody>
          <a:bodyPr/>
          <a:lstStyle/>
          <a:p>
            <a:pPr>
              <a:defRPr/>
            </a:pPr>
            <a:fld id="{A9A84D47-686C-47B0-B52D-D7ECDB59CE49}" type="slidenum">
              <a:rPr lang="en-US" smtClean="0"/>
              <a:pPr>
                <a:defRPr/>
              </a:pPr>
              <a:t>24</a:t>
            </a:fld>
            <a:endParaRPr lang="en-US" dirty="0"/>
          </a:p>
        </p:txBody>
      </p:sp>
      <p:sp>
        <p:nvSpPr>
          <p:cNvPr id="47109" name="TextBox 5"/>
          <p:cNvSpPr txBox="1">
            <a:spLocks noChangeArrowheads="1"/>
          </p:cNvSpPr>
          <p:nvPr/>
        </p:nvSpPr>
        <p:spPr bwMode="auto">
          <a:xfrm>
            <a:off x="685800" y="6154738"/>
            <a:ext cx="7543800" cy="369887"/>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900" dirty="0"/>
              <a:t>Source:  Economic Policy Institute, “Change in real hourly wages for men and women by wage percentile, 1973-2009.” </a:t>
            </a:r>
            <a:r>
              <a:rPr lang="en-US" sz="900" dirty="0">
                <a:hlinkClick r:id="rId5"/>
              </a:rPr>
              <a:t>http://www.stateofworkingamerica.org/charts/view/188</a:t>
            </a:r>
            <a:r>
              <a:rPr lang="en-US" sz="900" dirty="0"/>
              <a:t>  </a:t>
            </a:r>
            <a:r>
              <a:rPr lang="en-US" sz="900" dirty="0">
                <a:hlinkClick r:id="rId6"/>
              </a:rPr>
              <a:t>http://www.stateofworkingamerica.org/charts/view/187</a:t>
            </a:r>
            <a:r>
              <a:rPr lang="en-US" sz="900" dirty="0"/>
              <a:t> </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93013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pPr eaLnBrk="1" hangingPunct="1"/>
            <a:r>
              <a:rPr lang="en-US" sz="3600" b="1" dirty="0" smtClean="0"/>
              <a:t>Our Youth Face a Difficult Future</a:t>
            </a:r>
          </a:p>
        </p:txBody>
      </p:sp>
      <p:sp>
        <p:nvSpPr>
          <p:cNvPr id="48131" name="Content Placeholder 2"/>
          <p:cNvSpPr>
            <a:spLocks noGrp="1"/>
          </p:cNvSpPr>
          <p:nvPr>
            <p:ph idx="1"/>
          </p:nvPr>
        </p:nvSpPr>
        <p:spPr/>
        <p:txBody>
          <a:bodyPr>
            <a:noAutofit/>
          </a:bodyPr>
          <a:lstStyle/>
          <a:p>
            <a:pPr eaLnBrk="1" hangingPunct="1"/>
            <a:r>
              <a:rPr lang="en-US" b="1" dirty="0" smtClean="0"/>
              <a:t>High levels of unemployment particularly for black, Latino and Native Americans</a:t>
            </a:r>
          </a:p>
          <a:p>
            <a:pPr eaLnBrk="1" hangingPunct="1"/>
            <a:r>
              <a:rPr lang="en-US" b="1" dirty="0" smtClean="0"/>
              <a:t>Skyrocketing tuition costs</a:t>
            </a:r>
          </a:p>
          <a:p>
            <a:pPr eaLnBrk="1" hangingPunct="1"/>
            <a:r>
              <a:rPr lang="en-US" b="1" dirty="0" smtClean="0"/>
              <a:t>Huge student loan debts</a:t>
            </a:r>
          </a:p>
          <a:p>
            <a:pPr eaLnBrk="1" hangingPunct="1"/>
            <a:r>
              <a:rPr lang="en-US" b="1" dirty="0" smtClean="0"/>
              <a:t>Education cutbacks</a:t>
            </a:r>
          </a:p>
          <a:p>
            <a:pPr eaLnBrk="1" hangingPunct="1"/>
            <a:r>
              <a:rPr lang="en-US" b="1" dirty="0" smtClean="0"/>
              <a:t>Upward mobility in the U.S. lower than many wealthy industrialized countries</a:t>
            </a:r>
          </a:p>
        </p:txBody>
      </p:sp>
      <p:sp>
        <p:nvSpPr>
          <p:cNvPr id="4" name="Slide Number Placeholder 3"/>
          <p:cNvSpPr>
            <a:spLocks noGrp="1"/>
          </p:cNvSpPr>
          <p:nvPr>
            <p:ph type="sldNum" sz="quarter" idx="12"/>
          </p:nvPr>
        </p:nvSpPr>
        <p:spPr/>
        <p:txBody>
          <a:bodyPr/>
          <a:lstStyle/>
          <a:p>
            <a:pPr>
              <a:defRPr/>
            </a:pPr>
            <a:fld id="{E6BB1E85-A682-4CD9-B492-C2886FE2AE49}" type="slidenum">
              <a:rPr lang="en-US" smtClean="0"/>
              <a:pPr>
                <a:defRPr/>
              </a:pPr>
              <a:t>25</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357517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Workers Wages Share of National Income Hits Record Low – 2010-11</a:t>
            </a:r>
            <a:endParaRPr lang="en-US" sz="3600" b="1"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1875241751"/>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fld id="{F23C0DA5-120A-4FCD-B1ED-4D270D701A2E}" type="slidenum">
              <a:rPr lang="en-US" smtClean="0"/>
              <a:pPr/>
              <a:t>26</a:t>
            </a:fld>
            <a:endParaRPr lang="en-US" dirty="0"/>
          </a:p>
        </p:txBody>
      </p:sp>
      <p:sp>
        <p:nvSpPr>
          <p:cNvPr id="6" name="TextBox 5"/>
          <p:cNvSpPr txBox="1"/>
          <p:nvPr/>
        </p:nvSpPr>
        <p:spPr>
          <a:xfrm>
            <a:off x="762000" y="6248399"/>
            <a:ext cx="7543800" cy="461665"/>
          </a:xfrm>
          <a:prstGeom prst="rect">
            <a:avLst/>
          </a:prstGeom>
          <a:noFill/>
        </p:spPr>
        <p:txBody>
          <a:bodyPr wrap="square" rtlCol="0">
            <a:spAutoFit/>
          </a:bodyPr>
          <a:lstStyle/>
          <a:p>
            <a:r>
              <a:rPr lang="en-US" sz="1200" dirty="0" smtClean="0"/>
              <a:t>Source:  Bureau of </a:t>
            </a:r>
            <a:r>
              <a:rPr lang="en-US" sz="1200" dirty="0"/>
              <a:t>Economic Analysis, “Table 1.12 National Income by Type of Income, Table 1.12 National Income by Type of </a:t>
            </a:r>
            <a:r>
              <a:rPr lang="en-US" sz="1200" dirty="0" smtClean="0"/>
              <a:t>Income. </a:t>
            </a:r>
            <a:r>
              <a:rPr lang="en-US" sz="1200" dirty="0">
                <a:hlinkClick r:id="rId4"/>
              </a:rPr>
              <a:t>http://</a:t>
            </a:r>
            <a:r>
              <a:rPr lang="en-US" sz="1200" dirty="0" smtClean="0">
                <a:hlinkClick r:id="rId4"/>
              </a:rPr>
              <a:t>www.bea.gov/iTable/iTable.cfm?ReqID=9&amp;step=1</a:t>
            </a:r>
            <a:r>
              <a:rPr lang="en-US" sz="1200" dirty="0" smtClean="0"/>
              <a:t> </a:t>
            </a:r>
            <a:endParaRPr lang="en-US" sz="1200" dirty="0"/>
          </a:p>
        </p:txBody>
      </p:sp>
      <p:sp>
        <p:nvSpPr>
          <p:cNvPr id="20" name="Freeform 19"/>
          <p:cNvSpPr/>
          <p:nvPr/>
        </p:nvSpPr>
        <p:spPr>
          <a:xfrm>
            <a:off x="8348133" y="2895600"/>
            <a:ext cx="25400" cy="1862667"/>
          </a:xfrm>
          <a:custGeom>
            <a:avLst/>
            <a:gdLst>
              <a:gd name="connsiteX0" fmla="*/ 0 w 25400"/>
              <a:gd name="connsiteY0" fmla="*/ 0 h 1862667"/>
              <a:gd name="connsiteX1" fmla="*/ 16934 w 25400"/>
              <a:gd name="connsiteY1" fmla="*/ 1862667 h 1862667"/>
              <a:gd name="connsiteX2" fmla="*/ 25400 w 25400"/>
              <a:gd name="connsiteY2" fmla="*/ 1845733 h 1862667"/>
              <a:gd name="connsiteX3" fmla="*/ 0 w 25400"/>
              <a:gd name="connsiteY3" fmla="*/ 0 h 1862667"/>
            </a:gdLst>
            <a:ahLst/>
            <a:cxnLst>
              <a:cxn ang="0">
                <a:pos x="connsiteX0" y="connsiteY0"/>
              </a:cxn>
              <a:cxn ang="0">
                <a:pos x="connsiteX1" y="connsiteY1"/>
              </a:cxn>
              <a:cxn ang="0">
                <a:pos x="connsiteX2" y="connsiteY2"/>
              </a:cxn>
              <a:cxn ang="0">
                <a:pos x="connsiteX3" y="connsiteY3"/>
              </a:cxn>
            </a:cxnLst>
            <a:rect l="l" t="t" r="r" b="b"/>
            <a:pathLst>
              <a:path w="25400" h="1862667">
                <a:moveTo>
                  <a:pt x="0" y="0"/>
                </a:moveTo>
                <a:lnTo>
                  <a:pt x="16934" y="1862667"/>
                </a:lnTo>
                <a:lnTo>
                  <a:pt x="25400" y="1845733"/>
                </a:lnTo>
                <a:lnTo>
                  <a:pt x="0" y="0"/>
                </a:lnTo>
                <a:close/>
              </a:path>
            </a:pathLst>
          </a:custGeom>
          <a:ln>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044710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229600" cy="1524000"/>
          </a:xfrm>
        </p:spPr>
        <p:txBody>
          <a:bodyPr>
            <a:noAutofit/>
          </a:bodyPr>
          <a:lstStyle/>
          <a:p>
            <a:r>
              <a:rPr lang="en-US" sz="3600" b="1" dirty="0" smtClean="0"/>
              <a:t>Corporate After-Tax Profits Hit All-Time Highs While the People Suffer – 2010-11</a:t>
            </a:r>
            <a:endParaRPr lang="en-US" sz="3600" b="1"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491322613"/>
              </p:ext>
            </p:extLst>
          </p:nvPr>
        </p:nvGraphicFramePr>
        <p:xfrm>
          <a:off x="419100" y="1600200"/>
          <a:ext cx="8229600" cy="4038600"/>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fld id="{F23C0DA5-120A-4FCD-B1ED-4D270D701A2E}" type="slidenum">
              <a:rPr lang="en-US" smtClean="0"/>
              <a:pPr/>
              <a:t>27</a:t>
            </a:fld>
            <a:endParaRPr lang="en-US" dirty="0"/>
          </a:p>
        </p:txBody>
      </p:sp>
      <p:sp>
        <p:nvSpPr>
          <p:cNvPr id="6" name="TextBox 5"/>
          <p:cNvSpPr txBox="1"/>
          <p:nvPr/>
        </p:nvSpPr>
        <p:spPr>
          <a:xfrm>
            <a:off x="762000" y="5791200"/>
            <a:ext cx="7543800" cy="646331"/>
          </a:xfrm>
          <a:prstGeom prst="rect">
            <a:avLst/>
          </a:prstGeom>
          <a:noFill/>
        </p:spPr>
        <p:txBody>
          <a:bodyPr wrap="square" rtlCol="0">
            <a:spAutoFit/>
          </a:bodyPr>
          <a:lstStyle/>
          <a:p>
            <a:r>
              <a:rPr lang="en-US" dirty="0" smtClean="0"/>
              <a:t>Corporate after-tax profits hit all-time record highs in 2010 and 2011 as a share of the national income while claiming the need for tax cuts and higher profits.</a:t>
            </a:r>
            <a:endParaRPr lang="en-US" dirty="0"/>
          </a:p>
        </p:txBody>
      </p:sp>
      <p:cxnSp>
        <p:nvCxnSpPr>
          <p:cNvPr id="9" name="Straight Connector 8"/>
          <p:cNvCxnSpPr/>
          <p:nvPr/>
        </p:nvCxnSpPr>
        <p:spPr>
          <a:xfrm>
            <a:off x="1219200" y="2514600"/>
            <a:ext cx="7239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522451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Title 1"/>
          <p:cNvSpPr>
            <a:spLocks noGrp="1"/>
          </p:cNvSpPr>
          <p:nvPr>
            <p:ph type="title"/>
          </p:nvPr>
        </p:nvSpPr>
        <p:spPr>
          <a:xfrm>
            <a:off x="457200" y="274638"/>
            <a:ext cx="8229600" cy="868362"/>
          </a:xfrm>
        </p:spPr>
        <p:txBody>
          <a:bodyPr/>
          <a:lstStyle/>
          <a:p>
            <a:pPr eaLnBrk="1" hangingPunct="1"/>
            <a:r>
              <a:rPr lang="en-US" sz="3600" b="1" dirty="0" smtClean="0"/>
              <a:t>We Pay Our Taxes – What about the Rich?</a:t>
            </a:r>
          </a:p>
        </p:txBody>
      </p:sp>
      <p:sp>
        <p:nvSpPr>
          <p:cNvPr id="56323" name="Content Placeholder 2"/>
          <p:cNvSpPr>
            <a:spLocks noGrp="1"/>
          </p:cNvSpPr>
          <p:nvPr>
            <p:ph sz="half" idx="1"/>
          </p:nvPr>
        </p:nvSpPr>
        <p:spPr>
          <a:xfrm>
            <a:off x="661988" y="1323975"/>
            <a:ext cx="3124200" cy="4525963"/>
          </a:xfrm>
        </p:spPr>
        <p:txBody>
          <a:bodyPr/>
          <a:lstStyle/>
          <a:p>
            <a:pPr marL="0" indent="0" eaLnBrk="1" hangingPunct="1">
              <a:buFont typeface="Arial" charset="0"/>
              <a:buNone/>
            </a:pPr>
            <a:endParaRPr lang="en-US" dirty="0" smtClean="0"/>
          </a:p>
        </p:txBody>
      </p:sp>
      <p:sp>
        <p:nvSpPr>
          <p:cNvPr id="4" name="Content Placeholder 3"/>
          <p:cNvSpPr>
            <a:spLocks noGrp="1"/>
          </p:cNvSpPr>
          <p:nvPr>
            <p:ph sz="half" idx="2"/>
          </p:nvPr>
        </p:nvSpPr>
        <p:spPr>
          <a:xfrm>
            <a:off x="4038600" y="1143000"/>
            <a:ext cx="4648200" cy="4525963"/>
          </a:xfrm>
        </p:spPr>
        <p:txBody>
          <a:bodyPr>
            <a:noAutofit/>
          </a:bodyPr>
          <a:lstStyle/>
          <a:p>
            <a:pPr marL="0" indent="0" eaLnBrk="1" hangingPunct="1">
              <a:buFont typeface="Arial" charset="0"/>
              <a:buNone/>
              <a:defRPr/>
            </a:pPr>
            <a:r>
              <a:rPr lang="en-US" sz="3200" b="1" dirty="0" smtClean="0"/>
              <a:t>In 2010:</a:t>
            </a:r>
          </a:p>
          <a:p>
            <a:pPr eaLnBrk="1" hangingPunct="1">
              <a:defRPr/>
            </a:pPr>
            <a:r>
              <a:rPr lang="en-US" sz="3200" b="1" dirty="0" smtClean="0"/>
              <a:t>3,000 </a:t>
            </a:r>
            <a:r>
              <a:rPr lang="en-US" sz="3200" b="1" dirty="0"/>
              <a:t>earning more than $2 Million </a:t>
            </a:r>
            <a:r>
              <a:rPr lang="en-US" sz="3200" b="1" dirty="0" smtClean="0"/>
              <a:t>paid $0</a:t>
            </a:r>
            <a:endParaRPr lang="en-US" sz="3200" b="1" dirty="0"/>
          </a:p>
          <a:p>
            <a:pPr eaLnBrk="1" hangingPunct="1">
              <a:defRPr/>
            </a:pPr>
            <a:r>
              <a:rPr lang="en-US" sz="3200" b="1" dirty="0"/>
              <a:t>24,000 earning more than </a:t>
            </a:r>
            <a:r>
              <a:rPr lang="en-US" sz="3200" b="1" dirty="0" smtClean="0"/>
              <a:t>$550,000 paid $0 </a:t>
            </a:r>
            <a:endParaRPr lang="en-US" sz="3200" b="1" dirty="0"/>
          </a:p>
          <a:p>
            <a:pPr eaLnBrk="1" hangingPunct="1">
              <a:defRPr/>
            </a:pPr>
            <a:r>
              <a:rPr lang="en-US" sz="3200" b="1" dirty="0" smtClean="0"/>
              <a:t>78,000 </a:t>
            </a:r>
            <a:r>
              <a:rPr lang="en-US" sz="3200" b="1" dirty="0"/>
              <a:t>earning $200,000 - $</a:t>
            </a:r>
            <a:r>
              <a:rPr lang="en-US" sz="3200" b="1" dirty="0" smtClean="0"/>
              <a:t>550,000 paid $0</a:t>
            </a:r>
            <a:endParaRPr lang="en-US" sz="3200" b="1" dirty="0"/>
          </a:p>
          <a:p>
            <a:pPr marL="0" indent="0" eaLnBrk="1" hangingPunct="1">
              <a:buFont typeface="Arial" charset="0"/>
              <a:buNone/>
              <a:defRPr/>
            </a:pPr>
            <a:endParaRPr lang="en-US" sz="3200" dirty="0"/>
          </a:p>
        </p:txBody>
      </p:sp>
      <p:sp>
        <p:nvSpPr>
          <p:cNvPr id="56325" name="TextBox 6"/>
          <p:cNvSpPr txBox="1">
            <a:spLocks noChangeArrowheads="1"/>
          </p:cNvSpPr>
          <p:nvPr/>
        </p:nvSpPr>
        <p:spPr bwMode="auto">
          <a:xfrm>
            <a:off x="647700" y="6096000"/>
            <a:ext cx="7643813" cy="5080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900" dirty="0"/>
              <a:t>Source:</a:t>
            </a:r>
            <a:r>
              <a:rPr lang="en-US" sz="900" dirty="0">
                <a:latin typeface="Calibri" pitchFamily="34" charset="0"/>
              </a:rPr>
              <a:t>  Bruce Bartlett, “Who Doesn’t Pay Federal Income Taxes (Legally),” </a:t>
            </a:r>
            <a:r>
              <a:rPr lang="en-US" sz="900" i="1" dirty="0">
                <a:latin typeface="Calibri" pitchFamily="34" charset="0"/>
              </a:rPr>
              <a:t> New York Times</a:t>
            </a:r>
            <a:r>
              <a:rPr lang="en-US" sz="900" dirty="0">
                <a:latin typeface="Calibri" pitchFamily="34" charset="0"/>
              </a:rPr>
              <a:t>, June 28, 2011.  Just Faith. </a:t>
            </a:r>
            <a:r>
              <a:rPr lang="en-US" sz="900" dirty="0">
                <a:hlinkClick r:id="rId3"/>
              </a:rPr>
              <a:t>http://wp.patheos.com/community/mainlineportal/files/2011/10/315682_10100400881018057_3609313_54763859_1247143155_n-1.jpg</a:t>
            </a:r>
            <a:endParaRPr lang="en-US" sz="900" dirty="0">
              <a:latin typeface="Calibri" pitchFamily="34" charset="0"/>
            </a:endParaRPr>
          </a:p>
          <a:p>
            <a:pPr eaLnBrk="1" hangingPunct="1"/>
            <a:endParaRPr lang="en-US" sz="900" dirty="0"/>
          </a:p>
        </p:txBody>
      </p:sp>
      <p:sp>
        <p:nvSpPr>
          <p:cNvPr id="8" name="Slide Number Placeholder 7"/>
          <p:cNvSpPr>
            <a:spLocks noGrp="1"/>
          </p:cNvSpPr>
          <p:nvPr>
            <p:ph type="sldNum" sz="quarter" idx="12"/>
          </p:nvPr>
        </p:nvSpPr>
        <p:spPr/>
        <p:txBody>
          <a:bodyPr/>
          <a:lstStyle/>
          <a:p>
            <a:pPr>
              <a:defRPr/>
            </a:pPr>
            <a:fld id="{B907D3CC-C085-4282-BC3B-80E507AC4F30}" type="slidenum">
              <a:rPr lang="en-US" smtClean="0"/>
              <a:pPr>
                <a:defRPr/>
              </a:pPr>
              <a:t>28</a:t>
            </a:fld>
            <a:endParaRPr lang="en-US" dirty="0"/>
          </a:p>
        </p:txBody>
      </p:sp>
      <p:pic>
        <p:nvPicPr>
          <p:cNvPr id="56327" name="Picture 4" descr="Z:\Mark_Mcdermott\mark\Pictures\Faith Presentations\Rich Kid Pay Taxes.JPG"/>
          <p:cNvPicPr>
            <a:picLocks noChangeAspect="1" noChangeArrowheads="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92150" y="1377950"/>
            <a:ext cx="3041650" cy="45339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174326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Margaret Mead and People’s Power </a:t>
            </a:r>
            <a:endParaRPr lang="en-US" sz="3600" b="1" dirty="0"/>
          </a:p>
        </p:txBody>
      </p:sp>
      <p:sp>
        <p:nvSpPr>
          <p:cNvPr id="3" name="Content Placeholder 2"/>
          <p:cNvSpPr>
            <a:spLocks noGrp="1"/>
          </p:cNvSpPr>
          <p:nvPr>
            <p:ph sz="half" idx="1"/>
          </p:nvPr>
        </p:nvSpPr>
        <p:spPr/>
        <p:txBody>
          <a:bodyPr/>
          <a:lstStyle/>
          <a:p>
            <a:pPr marL="0" indent="0">
              <a:buNone/>
            </a:pPr>
            <a:endParaRPr lang="en-US" dirty="0"/>
          </a:p>
        </p:txBody>
      </p:sp>
      <p:sp>
        <p:nvSpPr>
          <p:cNvPr id="4" name="Content Placeholder 3"/>
          <p:cNvSpPr>
            <a:spLocks noGrp="1"/>
          </p:cNvSpPr>
          <p:nvPr>
            <p:ph sz="half" idx="2"/>
          </p:nvPr>
        </p:nvSpPr>
        <p:spPr/>
        <p:txBody>
          <a:bodyPr/>
          <a:lstStyle/>
          <a:p>
            <a:pPr marL="0" indent="0">
              <a:buNone/>
            </a:pPr>
            <a:r>
              <a:rPr lang="en-US" b="1" dirty="0" smtClean="0"/>
              <a:t>“Never </a:t>
            </a:r>
            <a:r>
              <a:rPr lang="en-US" b="1" dirty="0"/>
              <a:t>doubt that a small group of thoughtful, </a:t>
            </a:r>
            <a:r>
              <a:rPr lang="en-US" b="1" dirty="0" smtClean="0"/>
              <a:t>committed </a:t>
            </a:r>
            <a:r>
              <a:rPr lang="en-US" b="1" dirty="0"/>
              <a:t>citizens can change the world. Indeed, it is the only thing that ever </a:t>
            </a:r>
            <a:r>
              <a:rPr lang="en-US" b="1" dirty="0" smtClean="0"/>
              <a:t>has…We </a:t>
            </a:r>
            <a:r>
              <a:rPr lang="en-US" b="1" dirty="0"/>
              <a:t>are continually faced with great opportunities which are brilliantly disguised as unsolvable problems.” </a:t>
            </a:r>
          </a:p>
        </p:txBody>
      </p:sp>
      <p:sp>
        <p:nvSpPr>
          <p:cNvPr id="5" name="Slide Number Placeholder 4"/>
          <p:cNvSpPr>
            <a:spLocks noGrp="1"/>
          </p:cNvSpPr>
          <p:nvPr>
            <p:ph type="sldNum" sz="quarter" idx="12"/>
          </p:nvPr>
        </p:nvSpPr>
        <p:spPr/>
        <p:txBody>
          <a:bodyPr/>
          <a:lstStyle/>
          <a:p>
            <a:pPr>
              <a:defRPr/>
            </a:pPr>
            <a:fld id="{AB7961C6-5133-4314-A61E-E7F1B0130E76}" type="slidenum">
              <a:rPr lang="en-US" smtClean="0"/>
              <a:pPr>
                <a:defRPr/>
              </a:pPr>
              <a:t>29</a:t>
            </a:fld>
            <a:endParaRPr lang="en-US" dirty="0"/>
          </a:p>
        </p:txBody>
      </p:sp>
      <p:pic>
        <p:nvPicPr>
          <p:cNvPr id="117762" name="Picture 2"/>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57200" y="1526923"/>
            <a:ext cx="4038600" cy="4797677"/>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297489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202362"/>
          </a:xfrm>
        </p:spPr>
        <p:txBody>
          <a:bodyPr>
            <a:normAutofit/>
          </a:bodyPr>
          <a:lstStyle/>
          <a:p>
            <a:r>
              <a:rPr lang="en-US" sz="3600" b="1" dirty="0" smtClean="0"/>
              <a:t>“What does the Lord require of us?  To love kindness, to do justice and walk humbly with our God.” </a:t>
            </a:r>
            <a:r>
              <a:rPr lang="en-US" sz="3200" b="1" dirty="0"/>
              <a:t/>
            </a:r>
            <a:br>
              <a:rPr lang="en-US" sz="3200" b="1" dirty="0"/>
            </a:br>
            <a:r>
              <a:rPr lang="en-US" sz="2400" b="1" dirty="0" smtClean="0"/>
              <a:t>Micah 6:8</a:t>
            </a:r>
            <a:r>
              <a:rPr lang="en-US" sz="3200" b="1" dirty="0"/>
              <a:t/>
            </a:r>
            <a:br>
              <a:rPr lang="en-US" sz="3200" b="1" dirty="0"/>
            </a:br>
            <a:endParaRPr lang="en-US" sz="3200" b="1"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4366597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Title 1"/>
          <p:cNvSpPr>
            <a:spLocks noGrp="1"/>
          </p:cNvSpPr>
          <p:nvPr>
            <p:ph type="title"/>
          </p:nvPr>
        </p:nvSpPr>
        <p:spPr>
          <a:xfrm>
            <a:off x="457200" y="457200"/>
            <a:ext cx="8229600" cy="1219200"/>
          </a:xfrm>
        </p:spPr>
        <p:txBody>
          <a:bodyPr/>
          <a:lstStyle/>
          <a:p>
            <a:pPr eaLnBrk="1" hangingPunct="1"/>
            <a:r>
              <a:rPr lang="en-US" sz="3600" b="1" dirty="0" smtClean="0"/>
              <a:t>People Like Us Have Come Together and Changed the World.  This is our Time.</a:t>
            </a:r>
          </a:p>
        </p:txBody>
      </p:sp>
      <p:sp>
        <p:nvSpPr>
          <p:cNvPr id="63491" name="Content Placeholder 2"/>
          <p:cNvSpPr>
            <a:spLocks noGrp="1"/>
          </p:cNvSpPr>
          <p:nvPr>
            <p:ph idx="1"/>
          </p:nvPr>
        </p:nvSpPr>
        <p:spPr>
          <a:xfrm>
            <a:off x="457200" y="2174875"/>
            <a:ext cx="8229600" cy="3951288"/>
          </a:xfrm>
        </p:spPr>
        <p:txBody>
          <a:bodyPr>
            <a:normAutofit fontScale="92500" lnSpcReduction="10000"/>
          </a:bodyPr>
          <a:lstStyle/>
          <a:p>
            <a:pPr eaLnBrk="1" hangingPunct="1"/>
            <a:r>
              <a:rPr lang="en-US" sz="2800" b="1" dirty="0" smtClean="0"/>
              <a:t>Ending slavery – 1865</a:t>
            </a:r>
          </a:p>
          <a:p>
            <a:pPr eaLnBrk="1" hangingPunct="1"/>
            <a:r>
              <a:rPr lang="en-US" sz="2800" b="1" dirty="0" smtClean="0"/>
              <a:t>Women’s right to vote - 1920</a:t>
            </a:r>
          </a:p>
          <a:p>
            <a:pPr eaLnBrk="1" hangingPunct="1"/>
            <a:r>
              <a:rPr lang="en-US" sz="2800" b="1" dirty="0" smtClean="0"/>
              <a:t>American labor movement and allies – 1930s</a:t>
            </a:r>
          </a:p>
          <a:p>
            <a:pPr eaLnBrk="1" hangingPunct="1"/>
            <a:r>
              <a:rPr lang="en-US" sz="2800" b="1" dirty="0" smtClean="0"/>
              <a:t>Creating a social safety net – 1930s and 1960s</a:t>
            </a:r>
          </a:p>
          <a:p>
            <a:pPr eaLnBrk="1" hangingPunct="1"/>
            <a:r>
              <a:rPr lang="en-US" sz="2800" b="1" dirty="0" smtClean="0"/>
              <a:t>Civil rights movement – 1950-60s </a:t>
            </a:r>
          </a:p>
          <a:p>
            <a:pPr eaLnBrk="1" hangingPunct="1"/>
            <a:r>
              <a:rPr lang="en-US" sz="2800" b="1" dirty="0" smtClean="0"/>
              <a:t>Viet Nam anti-war movement  – 1960-70s</a:t>
            </a:r>
          </a:p>
          <a:p>
            <a:pPr eaLnBrk="1" hangingPunct="1"/>
            <a:r>
              <a:rPr lang="en-US" sz="2800" b="1" dirty="0" smtClean="0"/>
              <a:t>Anti-apartheid movement in South Africa – 1940-90s </a:t>
            </a:r>
          </a:p>
          <a:p>
            <a:pPr eaLnBrk="1" hangingPunct="1"/>
            <a:r>
              <a:rPr lang="en-US" sz="2800" b="1" dirty="0" smtClean="0"/>
              <a:t>Toppling the Berlin Wall – 1980-90s</a:t>
            </a:r>
          </a:p>
          <a:p>
            <a:pPr eaLnBrk="1" hangingPunct="1"/>
            <a:r>
              <a:rPr lang="en-US" sz="2800" b="1" dirty="0" smtClean="0"/>
              <a:t>The United States – 2012 forward</a:t>
            </a:r>
          </a:p>
          <a:p>
            <a:pPr eaLnBrk="1" hangingPunct="1"/>
            <a:endParaRPr lang="en-US" sz="2800" dirty="0" smtClean="0"/>
          </a:p>
        </p:txBody>
      </p:sp>
      <p:sp>
        <p:nvSpPr>
          <p:cNvPr id="2" name="Slide Number Placeholder 1"/>
          <p:cNvSpPr>
            <a:spLocks noGrp="1"/>
          </p:cNvSpPr>
          <p:nvPr>
            <p:ph type="sldNum" sz="quarter" idx="12"/>
          </p:nvPr>
        </p:nvSpPr>
        <p:spPr/>
        <p:txBody>
          <a:bodyPr/>
          <a:lstStyle/>
          <a:p>
            <a:pPr>
              <a:defRPr/>
            </a:pPr>
            <a:fld id="{ACBDB16E-7C46-4254-9FDA-132DE1BDD43B}" type="slidenum">
              <a:rPr lang="en-US" smtClean="0"/>
              <a:pPr>
                <a:defRPr/>
              </a:pPr>
              <a:t>30</a:t>
            </a:fld>
            <a:endParaRPr lang="en-US" dirty="0"/>
          </a:p>
        </p:txBody>
      </p:sp>
    </p:spTree>
    <p:custDataLst>
      <p:tags r:id="rId1"/>
    </p:custDataLst>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0721428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10600" cy="1143000"/>
          </a:xfrm>
        </p:spPr>
        <p:txBody>
          <a:bodyPr>
            <a:noAutofit/>
          </a:bodyPr>
          <a:lstStyle/>
          <a:p>
            <a:r>
              <a:rPr lang="en-US" sz="3600" b="1" dirty="0" smtClean="0"/>
              <a:t>What Do We Need to Do to Reclaim Our Democracy?  Get Organized</a:t>
            </a:r>
            <a:endParaRPr lang="en-US" sz="3600" b="1" dirty="0"/>
          </a:p>
        </p:txBody>
      </p:sp>
      <p:sp>
        <p:nvSpPr>
          <p:cNvPr id="3" name="Content Placeholder 2"/>
          <p:cNvSpPr>
            <a:spLocks noGrp="1"/>
          </p:cNvSpPr>
          <p:nvPr>
            <p:ph idx="1"/>
          </p:nvPr>
        </p:nvSpPr>
        <p:spPr/>
        <p:txBody>
          <a:bodyPr>
            <a:normAutofit/>
          </a:bodyPr>
          <a:lstStyle/>
          <a:p>
            <a:r>
              <a:rPr lang="en-US" sz="2800" b="1" dirty="0" smtClean="0"/>
              <a:t>Stop voter suppression and expand voting rights</a:t>
            </a:r>
          </a:p>
          <a:p>
            <a:r>
              <a:rPr lang="en-US" sz="2800" b="1" dirty="0" smtClean="0"/>
              <a:t>Severely limit the power of big money in elections</a:t>
            </a:r>
          </a:p>
          <a:p>
            <a:r>
              <a:rPr lang="en-US" sz="2800" b="1" dirty="0" smtClean="0"/>
              <a:t>Restore democratic rights in the workplace - reclaim the right to organize and bargain collectively</a:t>
            </a:r>
          </a:p>
          <a:p>
            <a:r>
              <a:rPr lang="en-US" sz="2800" b="1" dirty="0" smtClean="0"/>
              <a:t>Sharply increase taxes on the wealthy and corporations</a:t>
            </a:r>
          </a:p>
          <a:p>
            <a:r>
              <a:rPr lang="en-US" sz="2800" b="1" dirty="0" smtClean="0"/>
              <a:t>Expand educational opportunities for working class and poor</a:t>
            </a:r>
          </a:p>
          <a:p>
            <a:r>
              <a:rPr lang="en-US" sz="2800" b="1" dirty="0" smtClean="0"/>
              <a:t>Strengthen social safety net for all</a:t>
            </a:r>
            <a:endParaRPr lang="en-US" sz="2800" b="1"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9751164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763000" cy="1143000"/>
          </a:xfrm>
        </p:spPr>
        <p:txBody>
          <a:bodyPr>
            <a:normAutofit fontScale="90000"/>
          </a:bodyPr>
          <a:lstStyle/>
          <a:p>
            <a:r>
              <a:rPr lang="en-US" sz="3600" b="1" dirty="0" smtClean="0"/>
              <a:t>What Can We Do Individually and Collectively</a:t>
            </a:r>
            <a:endParaRPr lang="en-US" sz="3600" b="1" dirty="0"/>
          </a:p>
        </p:txBody>
      </p:sp>
      <p:sp>
        <p:nvSpPr>
          <p:cNvPr id="3" name="Content Placeholder 2"/>
          <p:cNvSpPr>
            <a:spLocks noGrp="1"/>
          </p:cNvSpPr>
          <p:nvPr>
            <p:ph idx="1"/>
          </p:nvPr>
        </p:nvSpPr>
        <p:spPr/>
        <p:txBody>
          <a:bodyPr>
            <a:normAutofit/>
          </a:bodyPr>
          <a:lstStyle/>
          <a:p>
            <a:r>
              <a:rPr lang="en-US" sz="2800" b="1" dirty="0" smtClean="0"/>
              <a:t>Understand we must do charity </a:t>
            </a:r>
            <a:r>
              <a:rPr lang="en-US" sz="2800" b="1" u="sng" dirty="0" smtClean="0"/>
              <a:t>and justice</a:t>
            </a:r>
          </a:p>
          <a:p>
            <a:r>
              <a:rPr lang="en-US" sz="2800" b="1" dirty="0" smtClean="0"/>
              <a:t>Pick a justice issue and get involved</a:t>
            </a:r>
          </a:p>
          <a:p>
            <a:r>
              <a:rPr lang="en-US" sz="2800" b="1" dirty="0" smtClean="0"/>
              <a:t>Challenge our inactive family and friends to act</a:t>
            </a:r>
          </a:p>
          <a:p>
            <a:r>
              <a:rPr lang="en-US" sz="2800" b="1" dirty="0" smtClean="0"/>
              <a:t>Economic and political democracy is not a spectator sport</a:t>
            </a:r>
          </a:p>
          <a:p>
            <a:r>
              <a:rPr lang="en-US" sz="2800" b="1" dirty="0" smtClean="0"/>
              <a:t>Be a lifelong activist even when your time is limited</a:t>
            </a:r>
          </a:p>
          <a:p>
            <a:r>
              <a:rPr lang="en-US" sz="2800" b="1" dirty="0" smtClean="0"/>
              <a:t>Keep the faith that we can change the world</a:t>
            </a:r>
          </a:p>
          <a:p>
            <a:r>
              <a:rPr lang="en-US" sz="2800" b="1" dirty="0" smtClean="0"/>
              <a:t>Hold true to a personal and collective “I have a dream that we can change ______”</a:t>
            </a:r>
            <a:endParaRPr lang="en-US" sz="2800" b="1"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4271387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202362"/>
          </a:xfrm>
        </p:spPr>
        <p:txBody>
          <a:bodyPr>
            <a:normAutofit/>
          </a:bodyPr>
          <a:lstStyle/>
          <a:p>
            <a:r>
              <a:rPr lang="en-US" sz="3600" b="1" dirty="0" smtClean="0"/>
              <a:t>“What does the Lord require of us?  To love kindness, to do justice and walk humbly with our God.” </a:t>
            </a:r>
            <a:r>
              <a:rPr lang="en-US" sz="3200" b="1" dirty="0"/>
              <a:t/>
            </a:r>
            <a:br>
              <a:rPr lang="en-US" sz="3200" b="1" dirty="0"/>
            </a:br>
            <a:r>
              <a:rPr lang="en-US" sz="2400" b="1" dirty="0" smtClean="0"/>
              <a:t>Micah 6:8</a:t>
            </a:r>
            <a:r>
              <a:rPr lang="en-US" sz="3200" b="1" dirty="0"/>
              <a:t/>
            </a:r>
            <a:br>
              <a:rPr lang="en-US" sz="3200" b="1" dirty="0"/>
            </a:br>
            <a:endParaRPr lang="en-US" sz="3200" b="1"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5980001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Taking Action</a:t>
            </a:r>
            <a:endParaRPr lang="en-US" sz="3600" b="1" dirty="0"/>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r>
              <a:rPr lang="en-US" b="1" dirty="0" smtClean="0"/>
              <a:t>What were the “aha” moments for you in this speech and teach-in?</a:t>
            </a:r>
          </a:p>
          <a:p>
            <a:pPr marL="0" indent="0" algn="ctr">
              <a:buNone/>
            </a:pPr>
            <a:endParaRPr lang="en-US" b="1" dirty="0"/>
          </a:p>
          <a:p>
            <a:pPr marL="0" indent="0" algn="ctr">
              <a:buNone/>
            </a:pPr>
            <a:r>
              <a:rPr lang="en-US" b="1" dirty="0" smtClean="0"/>
              <a:t>What will you, individually and collectively, do in the coming days and weeks to advance economic justice?</a:t>
            </a:r>
            <a:endParaRPr lang="en-US" b="1"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776657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normAutofit/>
          </a:bodyPr>
          <a:lstStyle/>
          <a:p>
            <a:r>
              <a:rPr lang="en-US" sz="3600" b="1" dirty="0" smtClean="0"/>
              <a:t>To love kindness is to do acts of charity</a:t>
            </a:r>
            <a:br>
              <a:rPr lang="en-US" sz="3600" b="1" dirty="0" smtClean="0"/>
            </a:br>
            <a:r>
              <a:rPr lang="en-US" sz="3600" b="1" dirty="0"/>
              <a:t/>
            </a:r>
            <a:br>
              <a:rPr lang="en-US" sz="3600" b="1" dirty="0"/>
            </a:br>
            <a:r>
              <a:rPr lang="en-US" sz="3600" b="1" dirty="0" smtClean="0"/>
              <a:t>To  do justice is to confront exploitive and oppressive power relationships</a:t>
            </a:r>
            <a:endParaRPr lang="en-US" sz="3600" b="1"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334250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sz="3600" b="1" dirty="0" smtClean="0"/>
              <a:t>Finding Common Ground</a:t>
            </a:r>
          </a:p>
        </p:txBody>
      </p:sp>
      <p:sp>
        <p:nvSpPr>
          <p:cNvPr id="3" name="Content Placeholder 2"/>
          <p:cNvSpPr>
            <a:spLocks noGrp="1"/>
          </p:cNvSpPr>
          <p:nvPr>
            <p:ph idx="1"/>
          </p:nvPr>
        </p:nvSpPr>
        <p:spPr/>
        <p:txBody>
          <a:bodyPr/>
          <a:lstStyle/>
          <a:p>
            <a:pPr marL="0" indent="0" eaLnBrk="1" hangingPunct="1">
              <a:buFont typeface="Arial" charset="0"/>
              <a:buNone/>
              <a:defRPr/>
            </a:pPr>
            <a:r>
              <a:rPr lang="en-US" sz="2800" b="1" dirty="0" smtClean="0"/>
              <a:t>How many of you, your family members, your close friends or people you care about have experienced the following?</a:t>
            </a:r>
          </a:p>
          <a:p>
            <a:pPr eaLnBrk="1" hangingPunct="1">
              <a:defRPr/>
            </a:pPr>
            <a:r>
              <a:rPr lang="en-US" sz="2800" b="1" dirty="0" smtClean="0"/>
              <a:t>Lost a job in the past five years</a:t>
            </a:r>
          </a:p>
          <a:p>
            <a:pPr eaLnBrk="1" hangingPunct="1">
              <a:defRPr/>
            </a:pPr>
            <a:r>
              <a:rPr lang="en-US" sz="2800" b="1" dirty="0" smtClean="0"/>
              <a:t>Worried about losing job or can’t find full-time work</a:t>
            </a:r>
          </a:p>
          <a:p>
            <a:pPr eaLnBrk="1" hangingPunct="1">
              <a:defRPr/>
            </a:pPr>
            <a:r>
              <a:rPr lang="en-US" sz="2800" b="1" dirty="0" smtClean="0"/>
              <a:t>Couldn’t get or exhausted unemployment benefits</a:t>
            </a:r>
          </a:p>
          <a:p>
            <a:pPr eaLnBrk="1" hangingPunct="1">
              <a:defRPr/>
            </a:pPr>
            <a:r>
              <a:rPr lang="en-US" sz="2800" b="1" dirty="0" smtClean="0"/>
              <a:t>Lost or didn’t have health insurance</a:t>
            </a:r>
          </a:p>
          <a:p>
            <a:pPr eaLnBrk="1" hangingPunct="1">
              <a:defRPr/>
            </a:pPr>
            <a:r>
              <a:rPr lang="en-US" sz="2800" b="1" dirty="0" smtClean="0"/>
              <a:t>Were not paid wages that were legally owed</a:t>
            </a:r>
            <a:endParaRPr lang="en-US" sz="2800" b="1" dirty="0"/>
          </a:p>
        </p:txBody>
      </p:sp>
      <p:sp>
        <p:nvSpPr>
          <p:cNvPr id="4" name="Slide Number Placeholder 3"/>
          <p:cNvSpPr>
            <a:spLocks noGrp="1"/>
          </p:cNvSpPr>
          <p:nvPr>
            <p:ph type="sldNum" sz="quarter" idx="12"/>
          </p:nvPr>
        </p:nvSpPr>
        <p:spPr/>
        <p:txBody>
          <a:bodyPr/>
          <a:lstStyle/>
          <a:p>
            <a:pPr>
              <a:defRPr/>
            </a:pPr>
            <a:fld id="{4685A578-7C87-4679-999D-13EFBBFB3E25}" type="slidenum">
              <a:rPr lang="en-US" smtClean="0"/>
              <a:pPr>
                <a:defRPr/>
              </a:pPr>
              <a:t>5</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040477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sz="3600" b="1" dirty="0" smtClean="0"/>
              <a:t>Finding Common Ground</a:t>
            </a:r>
          </a:p>
        </p:txBody>
      </p:sp>
      <p:sp>
        <p:nvSpPr>
          <p:cNvPr id="4" name="Slide Number Placeholder 3"/>
          <p:cNvSpPr>
            <a:spLocks noGrp="1"/>
          </p:cNvSpPr>
          <p:nvPr>
            <p:ph type="sldNum" sz="quarter" idx="12"/>
          </p:nvPr>
        </p:nvSpPr>
        <p:spPr/>
        <p:txBody>
          <a:bodyPr/>
          <a:lstStyle/>
          <a:p>
            <a:pPr>
              <a:defRPr/>
            </a:pPr>
            <a:fld id="{34E840C3-0461-4A6F-8485-D6F0BB772FCE}" type="slidenum">
              <a:rPr lang="en-US" smtClean="0"/>
              <a:pPr>
                <a:defRPr/>
              </a:pPr>
              <a:t>6</a:t>
            </a:fld>
            <a:endParaRPr lang="en-US" dirty="0"/>
          </a:p>
        </p:txBody>
      </p:sp>
      <p:sp>
        <p:nvSpPr>
          <p:cNvPr id="5" name="Content Placeholder 4"/>
          <p:cNvSpPr>
            <a:spLocks noGrp="1"/>
          </p:cNvSpPr>
          <p:nvPr>
            <p:ph idx="1"/>
          </p:nvPr>
        </p:nvSpPr>
        <p:spPr/>
        <p:txBody>
          <a:bodyPr/>
          <a:lstStyle/>
          <a:p>
            <a:pPr marL="0" indent="0" eaLnBrk="1" hangingPunct="1">
              <a:buFont typeface="Arial" charset="0"/>
              <a:buNone/>
              <a:defRPr/>
            </a:pPr>
            <a:r>
              <a:rPr lang="en-US" sz="2800" b="1" dirty="0" smtClean="0"/>
              <a:t>How many of you, your family members, your close friends or people you care about have experienced the following?  </a:t>
            </a:r>
          </a:p>
          <a:p>
            <a:pPr eaLnBrk="1" hangingPunct="1">
              <a:defRPr/>
            </a:pPr>
            <a:r>
              <a:rPr lang="en-US" sz="2800" b="1" dirty="0" smtClean="0"/>
              <a:t>Difficulties in paying the bills or facing bankruptcy</a:t>
            </a:r>
          </a:p>
          <a:p>
            <a:pPr eaLnBrk="1" hangingPunct="1">
              <a:defRPr/>
            </a:pPr>
            <a:r>
              <a:rPr lang="en-US" sz="2800" b="1" dirty="0" smtClean="0"/>
              <a:t>Lost their home, facing foreclosures, underwater mortgage, or difficulties in paying the rent</a:t>
            </a:r>
          </a:p>
          <a:p>
            <a:pPr eaLnBrk="1" hangingPunct="1">
              <a:defRPr/>
            </a:pPr>
            <a:r>
              <a:rPr lang="en-US" sz="2800" b="1" dirty="0" smtClean="0"/>
              <a:t>Facing large student loans</a:t>
            </a:r>
          </a:p>
          <a:p>
            <a:pPr eaLnBrk="1" hangingPunct="1">
              <a:defRPr/>
            </a:pPr>
            <a:r>
              <a:rPr lang="en-US" sz="2800" b="1" dirty="0" smtClean="0"/>
              <a:t>Moved in relatives because they can’t pay the rent</a:t>
            </a:r>
          </a:p>
          <a:p>
            <a:pPr eaLnBrk="1" hangingPunct="1">
              <a:defRPr/>
            </a:pPr>
            <a:r>
              <a:rPr lang="en-US" sz="2800" b="1" dirty="0" smtClean="0"/>
              <a:t>Worried about adequate income in retirement</a:t>
            </a:r>
            <a:endParaRPr lang="en-US" sz="2800" b="1"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614010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Content Placeholder 2"/>
          <p:cNvSpPr>
            <a:spLocks noGrp="1"/>
          </p:cNvSpPr>
          <p:nvPr>
            <p:ph idx="1"/>
          </p:nvPr>
        </p:nvSpPr>
        <p:spPr>
          <a:xfrm>
            <a:off x="457200" y="685800"/>
            <a:ext cx="8229600" cy="5440363"/>
          </a:xfrm>
        </p:spPr>
        <p:txBody>
          <a:bodyPr/>
          <a:lstStyle/>
          <a:p>
            <a:pPr marL="0" indent="0" eaLnBrk="1" hangingPunct="1">
              <a:buFont typeface="Arial" charset="0"/>
              <a:buNone/>
            </a:pPr>
            <a:endParaRPr lang="en-US" sz="3600" b="1" dirty="0" smtClean="0"/>
          </a:p>
          <a:p>
            <a:pPr marL="0" indent="0" algn="ctr" eaLnBrk="1" hangingPunct="1">
              <a:buFont typeface="Arial" charset="0"/>
              <a:buNone/>
            </a:pPr>
            <a:endParaRPr lang="en-US" sz="3600" b="1" dirty="0" smtClean="0"/>
          </a:p>
          <a:p>
            <a:pPr marL="0" indent="0" algn="ctr" eaLnBrk="1" hangingPunct="1">
              <a:buFont typeface="Arial" charset="0"/>
              <a:buNone/>
            </a:pPr>
            <a:r>
              <a:rPr lang="en-US" sz="3600" b="1" dirty="0" smtClean="0"/>
              <a:t>How do you feel about these economic hard times facing you, your family, your friends and the people you care about?</a:t>
            </a:r>
          </a:p>
          <a:p>
            <a:pPr marL="0" indent="0" eaLnBrk="1" hangingPunct="1">
              <a:buFont typeface="Arial" charset="0"/>
              <a:buNone/>
            </a:pPr>
            <a:endParaRPr lang="en-US" sz="3600" b="1" dirty="0" smtClean="0"/>
          </a:p>
        </p:txBody>
      </p:sp>
      <p:sp>
        <p:nvSpPr>
          <p:cNvPr id="4" name="Slide Number Placeholder 3"/>
          <p:cNvSpPr>
            <a:spLocks noGrp="1"/>
          </p:cNvSpPr>
          <p:nvPr>
            <p:ph type="sldNum" sz="quarter" idx="12"/>
          </p:nvPr>
        </p:nvSpPr>
        <p:spPr/>
        <p:txBody>
          <a:bodyPr/>
          <a:lstStyle/>
          <a:p>
            <a:pPr>
              <a:defRPr/>
            </a:pPr>
            <a:fld id="{506DF5E2-C01A-4387-89F2-2BB5D754D5C4}" type="slidenum">
              <a:rPr lang="en-US" smtClean="0"/>
              <a:pPr>
                <a:defRPr/>
              </a:pPr>
              <a:t>7</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269513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96962"/>
          </a:xfrm>
        </p:spPr>
        <p:txBody>
          <a:bodyPr>
            <a:noAutofit/>
          </a:bodyPr>
          <a:lstStyle/>
          <a:p>
            <a:r>
              <a:rPr lang="en-US" sz="3600" b="1" dirty="0" smtClean="0"/>
              <a:t>America’s Working People Building an Era of Shared Prosperity – 1947-79</a:t>
            </a:r>
            <a:endParaRPr lang="en-US" sz="36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3591541744"/>
              </p:ext>
            </p:extLst>
          </p:nvPr>
        </p:nvGraphicFramePr>
        <p:xfrm>
          <a:off x="457200" y="1524000"/>
          <a:ext cx="82296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5" name="Slide Number Placeholder 4"/>
          <p:cNvSpPr>
            <a:spLocks noGrp="1"/>
          </p:cNvSpPr>
          <p:nvPr>
            <p:ph type="sldNum" sz="quarter" idx="12"/>
          </p:nvPr>
        </p:nvSpPr>
        <p:spPr/>
        <p:txBody>
          <a:bodyPr/>
          <a:lstStyle/>
          <a:p>
            <a:fld id="{F23C0DA5-120A-4FCD-B1ED-4D270D701A2E}" type="slidenum">
              <a:rPr lang="en-US" smtClean="0"/>
              <a:pPr/>
              <a:t>8</a:t>
            </a:fld>
            <a:endParaRPr lang="en-US" dirty="0"/>
          </a:p>
        </p:txBody>
      </p:sp>
      <p:sp>
        <p:nvSpPr>
          <p:cNvPr id="3" name="TextBox 2"/>
          <p:cNvSpPr txBox="1"/>
          <p:nvPr/>
        </p:nvSpPr>
        <p:spPr>
          <a:xfrm>
            <a:off x="457200" y="5867400"/>
            <a:ext cx="7848600" cy="646331"/>
          </a:xfrm>
          <a:prstGeom prst="rect">
            <a:avLst/>
          </a:prstGeom>
          <a:noFill/>
        </p:spPr>
        <p:txBody>
          <a:bodyPr wrap="square" rtlCol="0">
            <a:spAutoFit/>
          </a:bodyPr>
          <a:lstStyle/>
          <a:p>
            <a:r>
              <a:rPr lang="en-US" dirty="0" smtClean="0"/>
              <a:t>Average incomes for all groups of families doubled after inflation except for the richest 5% of families.  A rising tide lifts all boats.</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61824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Our Shared Prosperity Has Been Taken From Us – 1979-2011</a:t>
            </a:r>
            <a:endParaRPr lang="en-US" sz="36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3552103031"/>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762000" y="5867400"/>
            <a:ext cx="7772400" cy="646331"/>
          </a:xfrm>
          <a:prstGeom prst="rect">
            <a:avLst/>
          </a:prstGeom>
          <a:noFill/>
        </p:spPr>
        <p:txBody>
          <a:bodyPr wrap="square" rtlCol="0">
            <a:spAutoFit/>
          </a:bodyPr>
          <a:lstStyle/>
          <a:p>
            <a:r>
              <a:rPr lang="en-US" dirty="0" smtClean="0"/>
              <a:t>Poorest 20% of families’ average income drops while the richest 5%’s grows 75%.  Lower middle class, middle class and upper middle class see very slow growth.</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8585598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OPREFERENCE" val="Fals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8649</TotalTime>
  <Words>4936</Words>
  <Application>Microsoft Macintosh PowerPoint</Application>
  <PresentationFormat>On-screen Show (4:3)</PresentationFormat>
  <Paragraphs>239</Paragraphs>
  <Slides>34</Slides>
  <Notes>23</Notes>
  <HiddenSlides>0</HiddenSlides>
  <MMClips>0</MMClips>
  <ScaleCrop>false</ScaleCrop>
  <HeadingPairs>
    <vt:vector size="6" baseType="variant">
      <vt:variant>
        <vt:lpstr>Design Template</vt:lpstr>
      </vt:variant>
      <vt:variant>
        <vt:i4>1</vt:i4>
      </vt:variant>
      <vt:variant>
        <vt:lpstr>Embedded OLE Servers</vt:lpstr>
      </vt:variant>
      <vt:variant>
        <vt:i4>2</vt:i4>
      </vt:variant>
      <vt:variant>
        <vt:lpstr>Slide Titles</vt:lpstr>
      </vt:variant>
      <vt:variant>
        <vt:i4>34</vt:i4>
      </vt:variant>
    </vt:vector>
  </HeadingPairs>
  <TitlesOfParts>
    <vt:vector size="37" baseType="lpstr">
      <vt:lpstr>Office Theme</vt:lpstr>
      <vt:lpstr>Worksheet</vt:lpstr>
      <vt:lpstr>Excel.Sheet.8</vt:lpstr>
      <vt:lpstr>Charity, Justice and God’s Call for Economic Justice</vt:lpstr>
      <vt:lpstr> “As followers of Jesus Christ and participants in a powerful economy, Catholics in the United States are called to work for greater economic justice in the face of persistent poverty, growing income-gaps, and increasing discussion of economic issues in the United States and around the world.”  U.S. Conference of Catholic Bishops  </vt:lpstr>
      <vt:lpstr>“What does the Lord require of us?  To love kindness, to do justice and walk humbly with our God.”  Micah 6:8 </vt:lpstr>
      <vt:lpstr>To love kindness is to do acts of charity  To  do justice is to confront exploitive and oppressive power relationships</vt:lpstr>
      <vt:lpstr>Finding Common Ground</vt:lpstr>
      <vt:lpstr>Finding Common Ground</vt:lpstr>
      <vt:lpstr>Slide 7</vt:lpstr>
      <vt:lpstr>America’s Working People Building an Era of Shared Prosperity – 1947-79</vt:lpstr>
      <vt:lpstr>Our Shared Prosperity Has Been Taken From Us – 1979-2011</vt:lpstr>
      <vt:lpstr>The Super-Rich and the Rest of Us 1979-2011 </vt:lpstr>
      <vt:lpstr>The Super-Rich and the Rich Celebrate While Working People and the Poor Struggle - 2010</vt:lpstr>
      <vt:lpstr>“The Lord enters into judgment with the elders and princes of his people:  It is you who have devoured the vineyards; the spoil of the poor is in your houses.  What do you mean by crushing my people, by grinding the face of the poor?”  Isaiah 3:14 </vt:lpstr>
      <vt:lpstr>“Truly, I tell you, just as you did it to one of the least of these who are members of my family, you did it to me.”  Matthew 25:40</vt:lpstr>
      <vt:lpstr>Pope Benedict XVI - 2009</vt:lpstr>
      <vt:lpstr>Joseph Stiglitz, Nobel Laureate in Economics</vt:lpstr>
      <vt:lpstr>Why is our inequality greater than other rich countries?  Why does our country do less to ease the pain of inequality?  Why is our government doing less as inequality explodes?  How should people of faith promote justice?</vt:lpstr>
      <vt:lpstr>Corporate America Declares War On  America’s Workers: 1980 to Present</vt:lpstr>
      <vt:lpstr>Lewis Powell – August 23, 1971</vt:lpstr>
      <vt:lpstr>  America’s Class Warfare   </vt:lpstr>
      <vt:lpstr>The Growth and Decline of the American Labor Movement - 1890 to 2010</vt:lpstr>
      <vt:lpstr> Class Warfare Against Workers of Color 1983 to 2008  </vt:lpstr>
      <vt:lpstr>Slide 22</vt:lpstr>
      <vt:lpstr>The Great Racial Wealth Divide - 2009</vt:lpstr>
      <vt:lpstr>Gender Gap in Hourly Wages - 2009</vt:lpstr>
      <vt:lpstr>Our Youth Face a Difficult Future</vt:lpstr>
      <vt:lpstr>Workers Wages Share of National Income Hits Record Low – 2010-11</vt:lpstr>
      <vt:lpstr>Corporate After-Tax Profits Hit All-Time Highs While the People Suffer – 2010-11</vt:lpstr>
      <vt:lpstr>We Pay Our Taxes – What about the Rich?</vt:lpstr>
      <vt:lpstr>Margaret Mead and People’s Power </vt:lpstr>
      <vt:lpstr>People Like Us Have Come Together and Changed the World.  This is our Time.</vt:lpstr>
      <vt:lpstr>What Do We Need to Do to Reclaim Our Democracy?  Get Organized</vt:lpstr>
      <vt:lpstr>What Can We Do Individually and Collectively</vt:lpstr>
      <vt:lpstr>“What does the Lord require of us?  To love kindness, to do justice and walk humbly with our God.”  Micah 6:8 </vt:lpstr>
      <vt:lpstr>Taking Action</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dc:creator>
  <cp:lastModifiedBy>Reed Wacker</cp:lastModifiedBy>
  <cp:revision>37</cp:revision>
  <cp:lastPrinted>2012-11-27T22:40:07Z</cp:lastPrinted>
  <dcterms:created xsi:type="dcterms:W3CDTF">2012-12-14T03:23:18Z</dcterms:created>
  <dcterms:modified xsi:type="dcterms:W3CDTF">2012-12-14T03:24:14Z</dcterms:modified>
</cp:coreProperties>
</file>