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xls" ContentType="application/vnd.ms-excel"/>
  <Default Extension="rels" ContentType="application/vnd.openxmlformats-package.relationships+xml"/>
  <Default Extension="xml" ContentType="application/xml"/>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tags/tag2.xml" ContentType="application/vnd.openxmlformats-officedocument.presentationml.tags+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tags/tag3.xml" ContentType="application/vnd.openxmlformats-officedocument.presentationml.tags+xml"/>
  <Override PartName="/ppt/notesSlides/notesSlide58.xml" ContentType="application/vnd.openxmlformats-officedocument.presentationml.notesSlide+xml"/>
  <Override PartName="/ppt/notesSlides/notesSlide5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61"/>
  </p:notesMasterIdLst>
  <p:handoutMasterIdLst>
    <p:handoutMasterId r:id="rId62"/>
  </p:handoutMasterIdLst>
  <p:sldIdLst>
    <p:sldId id="273" r:id="rId2"/>
    <p:sldId id="426" r:id="rId3"/>
    <p:sldId id="359" r:id="rId4"/>
    <p:sldId id="360" r:id="rId5"/>
    <p:sldId id="361" r:id="rId6"/>
    <p:sldId id="380" r:id="rId7"/>
    <p:sldId id="258" r:id="rId8"/>
    <p:sldId id="450" r:id="rId9"/>
    <p:sldId id="456" r:id="rId10"/>
    <p:sldId id="452" r:id="rId11"/>
    <p:sldId id="453" r:id="rId12"/>
    <p:sldId id="358" r:id="rId13"/>
    <p:sldId id="355" r:id="rId14"/>
    <p:sldId id="394" r:id="rId15"/>
    <p:sldId id="395" r:id="rId16"/>
    <p:sldId id="354" r:id="rId17"/>
    <p:sldId id="457" r:id="rId18"/>
    <p:sldId id="356" r:id="rId19"/>
    <p:sldId id="396" r:id="rId20"/>
    <p:sldId id="397" r:id="rId21"/>
    <p:sldId id="398" r:id="rId22"/>
    <p:sldId id="357" r:id="rId23"/>
    <p:sldId id="400" r:id="rId24"/>
    <p:sldId id="399" r:id="rId25"/>
    <p:sldId id="430" r:id="rId26"/>
    <p:sldId id="351" r:id="rId27"/>
    <p:sldId id="451" r:id="rId28"/>
    <p:sldId id="370" r:id="rId29"/>
    <p:sldId id="459" r:id="rId30"/>
    <p:sldId id="458" r:id="rId31"/>
    <p:sldId id="331" r:id="rId32"/>
    <p:sldId id="367" r:id="rId33"/>
    <p:sldId id="385" r:id="rId34"/>
    <p:sldId id="401" r:id="rId35"/>
    <p:sldId id="406" r:id="rId36"/>
    <p:sldId id="441" r:id="rId37"/>
    <p:sldId id="442" r:id="rId38"/>
    <p:sldId id="267" r:id="rId39"/>
    <p:sldId id="427" r:id="rId40"/>
    <p:sldId id="446" r:id="rId41"/>
    <p:sldId id="455" r:id="rId42"/>
    <p:sldId id="346" r:id="rId43"/>
    <p:sldId id="411" r:id="rId44"/>
    <p:sldId id="377" r:id="rId45"/>
    <p:sldId id="291" r:id="rId46"/>
    <p:sldId id="403" r:id="rId47"/>
    <p:sldId id="294" r:id="rId48"/>
    <p:sldId id="297" r:id="rId49"/>
    <p:sldId id="373" r:id="rId50"/>
    <p:sldId id="409" r:id="rId51"/>
    <p:sldId id="404" r:id="rId52"/>
    <p:sldId id="447" r:id="rId53"/>
    <p:sldId id="443" r:id="rId54"/>
    <p:sldId id="449" r:id="rId55"/>
    <p:sldId id="301" r:id="rId56"/>
    <p:sldId id="444" r:id="rId57"/>
    <p:sldId id="454" r:id="rId58"/>
    <p:sldId id="320" r:id="rId59"/>
    <p:sldId id="448" r:id="rId60"/>
  </p:sldIdLst>
  <p:sldSz cx="9144000" cy="6858000" type="screen4x3"/>
  <p:notesSz cx="7010400" cy="9296400"/>
  <p:custDataLst>
    <p:tags r:id="rId63"/>
  </p:custDataLst>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4156" autoAdjust="0"/>
    <p:restoredTop sz="87029" autoAdjust="0"/>
  </p:normalViewPr>
  <p:slideViewPr>
    <p:cSldViewPr>
      <p:cViewPr>
        <p:scale>
          <a:sx n="60" d="100"/>
          <a:sy n="60" d="100"/>
        </p:scale>
        <p:origin x="-1512" y="-72"/>
      </p:cViewPr>
      <p:guideLst>
        <p:guide orient="horz" pos="2160"/>
        <p:guide pos="2880"/>
      </p:guideLst>
    </p:cSldViewPr>
  </p:slideViewPr>
  <p:outlineViewPr>
    <p:cViewPr>
      <p:scale>
        <a:sx n="33" d="100"/>
        <a:sy n="33" d="100"/>
      </p:scale>
      <p:origin x="53" y="17770"/>
    </p:cViewPr>
  </p:outlineViewPr>
  <p:notesTextViewPr>
    <p:cViewPr>
      <p:scale>
        <a:sx n="1" d="1"/>
        <a:sy n="1" d="1"/>
      </p:scale>
      <p:origin x="0" y="0"/>
    </p:cViewPr>
  </p:notesTextViewPr>
  <p:sorterViewPr>
    <p:cViewPr>
      <p:scale>
        <a:sx n="110" d="100"/>
        <a:sy n="110" d="100"/>
      </p:scale>
      <p:origin x="0" y="0"/>
    </p:cViewPr>
  </p:sorterViewPr>
  <p:notesViewPr>
    <p:cSldViewPr>
      <p:cViewPr>
        <p:scale>
          <a:sx n="100" d="100"/>
          <a:sy n="100" d="100"/>
        </p:scale>
        <p:origin x="-1580" y="1016"/>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ags" Target="tags/tag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6.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49.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8.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9.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0.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1.png"/></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6.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7.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8.png"/></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9.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pPr>
              <a:defRPr/>
            </a:pPr>
            <a:endParaRPr lang="en-US" dirty="0"/>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pPr>
              <a:defRPr/>
            </a:pPr>
            <a:fld id="{C22933EE-4CFA-4D66-9B22-89D56AD992DE}" type="datetimeFigureOut">
              <a:rPr lang="en-US"/>
              <a:pPr>
                <a:defRPr/>
              </a:pPr>
              <a:t>10/11/2012</a:t>
            </a:fld>
            <a:endParaRPr lang="en-US" dirty="0"/>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pPr>
              <a:defRPr/>
            </a:pPr>
            <a:endParaRPr lang="en-US" dirty="0"/>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pPr>
              <a:defRPr/>
            </a:pPr>
            <a:fld id="{6470FC69-9A73-4367-9098-3261199413DD}" type="slidenum">
              <a:rPr lang="en-US"/>
              <a:pPr>
                <a:defRPr/>
              </a:pPr>
              <a:t>‹#›</a:t>
            </a:fld>
            <a:endParaRPr lang="en-US" dirty="0"/>
          </a:p>
        </p:txBody>
      </p:sp>
    </p:spTree>
    <p:extLst>
      <p:ext uri="{BB962C8B-B14F-4D97-AF65-F5344CB8AC3E}">
        <p14:creationId xmlns:p14="http://schemas.microsoft.com/office/powerpoint/2010/main" val="37613849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3177" tIns="46589" rIns="93177" bIns="46589" rtlCol="0"/>
          <a:lstStyle>
            <a:lvl1pPr algn="l" fontAlgn="auto">
              <a:spcBef>
                <a:spcPts val="0"/>
              </a:spcBef>
              <a:spcAft>
                <a:spcPts val="0"/>
              </a:spcAft>
              <a:defRPr sz="1200">
                <a:latin typeface="+mn-lt"/>
                <a:cs typeface="+mn-cs"/>
              </a:defRPr>
            </a:lvl1pPr>
          </a:lstStyle>
          <a:p>
            <a:pPr>
              <a:defRPr/>
            </a:pPr>
            <a:endParaRPr lang="en-US" dirty="0"/>
          </a:p>
        </p:txBody>
      </p:sp>
      <p:sp>
        <p:nvSpPr>
          <p:cNvPr id="3" name="Date Placeholder 2"/>
          <p:cNvSpPr>
            <a:spLocks noGrp="1"/>
          </p:cNvSpPr>
          <p:nvPr>
            <p:ph type="dt" idx="1"/>
          </p:nvPr>
        </p:nvSpPr>
        <p:spPr>
          <a:xfrm>
            <a:off x="3970338" y="0"/>
            <a:ext cx="3038475" cy="465138"/>
          </a:xfrm>
          <a:prstGeom prst="rect">
            <a:avLst/>
          </a:prstGeom>
        </p:spPr>
        <p:txBody>
          <a:bodyPr vert="horz" lIns="93177" tIns="46589" rIns="93177" bIns="46589" rtlCol="0"/>
          <a:lstStyle>
            <a:lvl1pPr algn="r" fontAlgn="auto">
              <a:spcBef>
                <a:spcPts val="0"/>
              </a:spcBef>
              <a:spcAft>
                <a:spcPts val="0"/>
              </a:spcAft>
              <a:defRPr sz="1200">
                <a:latin typeface="+mn-lt"/>
                <a:cs typeface="+mn-cs"/>
              </a:defRPr>
            </a:lvl1pPr>
          </a:lstStyle>
          <a:p>
            <a:pPr>
              <a:defRPr/>
            </a:pPr>
            <a:fld id="{48844C58-112C-4690-984E-C4A631D4C042}" type="datetimeFigureOut">
              <a:rPr lang="en-US"/>
              <a:pPr>
                <a:defRPr/>
              </a:pPr>
              <a:t>10/11/2012</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dirty="0"/>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3177" tIns="46589" rIns="93177" bIns="46589"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829675"/>
            <a:ext cx="3038475" cy="465138"/>
          </a:xfrm>
          <a:prstGeom prst="rect">
            <a:avLst/>
          </a:prstGeom>
        </p:spPr>
        <p:txBody>
          <a:bodyPr vert="horz" lIns="93177" tIns="46589" rIns="93177" bIns="46589" rtlCol="0" anchor="b"/>
          <a:lstStyle>
            <a:lvl1pPr algn="l" fontAlgn="auto">
              <a:spcBef>
                <a:spcPts val="0"/>
              </a:spcBef>
              <a:spcAft>
                <a:spcPts val="0"/>
              </a:spcAft>
              <a:defRPr sz="1200">
                <a:latin typeface="+mn-lt"/>
                <a:cs typeface="+mn-cs"/>
              </a:defRPr>
            </a:lvl1pPr>
          </a:lstStyle>
          <a:p>
            <a:pPr>
              <a:defRPr/>
            </a:pPr>
            <a:endParaRPr lang="en-US" dirty="0"/>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lIns="93177" tIns="46589" rIns="93177" bIns="46589" rtlCol="0" anchor="b"/>
          <a:lstStyle>
            <a:lvl1pPr algn="r" fontAlgn="auto">
              <a:spcBef>
                <a:spcPts val="0"/>
              </a:spcBef>
              <a:spcAft>
                <a:spcPts val="0"/>
              </a:spcAft>
              <a:defRPr sz="1200">
                <a:latin typeface="+mn-lt"/>
                <a:cs typeface="+mn-cs"/>
              </a:defRPr>
            </a:lvl1pPr>
          </a:lstStyle>
          <a:p>
            <a:pPr>
              <a:defRPr/>
            </a:pPr>
            <a:fld id="{6F493597-8AB1-4898-9051-2535BA76FD97}" type="slidenum">
              <a:rPr lang="en-US"/>
              <a:pPr>
                <a:defRPr/>
              </a:pPr>
              <a:t>‹#›</a:t>
            </a:fld>
            <a:endParaRPr lang="en-US" dirty="0"/>
          </a:p>
        </p:txBody>
      </p:sp>
    </p:spTree>
    <p:extLst>
      <p:ext uri="{BB962C8B-B14F-4D97-AF65-F5344CB8AC3E}">
        <p14:creationId xmlns:p14="http://schemas.microsoft.com/office/powerpoint/2010/main" val="110774949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hyperlink" Target="http://www.census.gov/hhes/www/poverty/data/historical/people.html" TargetMode="External"/><Relationship Id="rId2" Type="http://schemas.openxmlformats.org/officeDocument/2006/relationships/slide" Target="../slides/slide45.xml"/><Relationship Id="rId1" Type="http://schemas.openxmlformats.org/officeDocument/2006/relationships/notesMaster" Target="../notesMasters/notesMaster1.xml"/><Relationship Id="rId6" Type="http://schemas.openxmlformats.org/officeDocument/2006/relationships/hyperlink" Target="http://www.census.gov/compendia/statab/2011/tables/11s1193.pdf" TargetMode="External"/><Relationship Id="rId5" Type="http://schemas.openxmlformats.org/officeDocument/2006/relationships/hyperlink" Target="http://www.abiworld.org/AM/AMTemplate.cfm?Section=Home&amp;CONTENTID=60229&amp;TEMPLATE=/CM/ContentDisplay.cfm" TargetMode="External"/><Relationship Id="rId4" Type="http://schemas.openxmlformats.org/officeDocument/2006/relationships/hyperlink" Target="http://www.ers.usda.gov/Publications/ERR108/ERR108.pdf" TargetMode="Externa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3" Type="http://schemas.openxmlformats.org/officeDocument/2006/relationships/hyperlink" Target="http://economix.blogs.nytimes.com/2011/06/28/who-doesnt-pay-federal-income-taxes-legally/?scp=2&amp;sq=Bruce%20Bartlett&amp;st=Search" TargetMode="External"/><Relationship Id="rId2" Type="http://schemas.openxmlformats.org/officeDocument/2006/relationships/slide" Target="../slides/slide50.xml"/><Relationship Id="rId1" Type="http://schemas.openxmlformats.org/officeDocument/2006/relationships/notesMaster" Target="../notesMasters/notesMaster1.xml"/><Relationship Id="rId4" Type="http://schemas.openxmlformats.org/officeDocument/2006/relationships/hyperlink" Target="http://wp.patheos.com/community/mainlineportal/files/2011/10/315682_10100400881018057_3609313_54763859_1247143155_n-1.jpg" TargetMode="Externa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87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I know that most, if not all, of you, are deeply concerned about economic hard times facing the people that you love and care about.  We are also troubled by a growing feeling that the American Dream is being taken away from us.  There is a growing sense that working hard and playing by the rules no longer guarantees a rising standard of living, greater opportunity for the people we love, and a secure retirement.  </a:t>
            </a:r>
          </a:p>
          <a:p>
            <a:r>
              <a:rPr lang="en-US" dirty="0" smtClean="0"/>
              <a:t>I want to tell you a three generation story of how working people like us struggled to create a better future for their descendants, broadened political and economic opportunity for more people, and created a better way of life.</a:t>
            </a:r>
          </a:p>
          <a:p>
            <a:r>
              <a:rPr lang="en-US" dirty="0" smtClean="0"/>
              <a:t>It is a story of great victories and great defeats.  It is a story of working together for the common good and being deeply divided by racism, sexism, anti-immigrant hostility and other forms of bigotry periods.  It is a hopeful story as great defeats have been followed by great victories.</a:t>
            </a:r>
          </a:p>
          <a:p>
            <a:r>
              <a:rPr lang="en-US" dirty="0" smtClean="0"/>
              <a:t>One of the fundamental truths of this story is that when we are united as a people we can create a better future.  Unity alone does not guarantee progress, but deep disunity almost always guarantees defeat.  People like us have changed the course of American history before and we can do it again.  The question is how?</a:t>
            </a:r>
          </a:p>
          <a:p>
            <a:r>
              <a:rPr lang="en-US" dirty="0" smtClean="0"/>
              <a:t>As I tell this story, many of you may feel that I did not give enough attention to specific issues.  I acknowledge your concerns but trying to tell a 100+ year history in one presentation requires recognizing yet touching lightly on many important issues.</a:t>
            </a:r>
          </a:p>
          <a:p>
            <a:endParaRPr lang="en-US" dirty="0" smtClean="0"/>
          </a:p>
          <a:p>
            <a:endParaRPr lang="en-US" dirty="0"/>
          </a:p>
          <a:p>
            <a:endParaRPr lang="en-US" b="1" dirty="0" smtClean="0"/>
          </a:p>
          <a:p>
            <a:endParaRPr lang="en-US" dirty="0" smtClean="0"/>
          </a:p>
          <a:p>
            <a:endParaRPr lang="en-US" dirty="0" smtClean="0"/>
          </a:p>
        </p:txBody>
      </p:sp>
      <p:sp>
        <p:nvSpPr>
          <p:cNvPr id="4" name="Slide Number Placeholder 3"/>
          <p:cNvSpPr>
            <a:spLocks noGrp="1"/>
          </p:cNvSpPr>
          <p:nvPr>
            <p:ph type="sldNum" sz="quarter" idx="5"/>
          </p:nvPr>
        </p:nvSpPr>
        <p:spPr>
          <a:xfrm>
            <a:off x="3733800" y="8610600"/>
            <a:ext cx="3038475" cy="465138"/>
          </a:xfrm>
        </p:spPr>
        <p:txBody>
          <a:bodyPr/>
          <a:lstStyle/>
          <a:p>
            <a:pPr>
              <a:defRPr/>
            </a:pPr>
            <a:fld id="{27693DCE-9846-4C0B-91BC-96952D629ED9}" type="slidenum">
              <a:rPr lang="en-US" smtClean="0"/>
              <a:pPr>
                <a:defRPr/>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By the end of the 1920s, Corporate America and President Hoover were supremely confident of their long-term economic and political dominance.  They preached the virtues of free markets, opposed government regulations and social welfare programs and were very anti-union.  Trust us, we know best was their mantra.   President Hoover made this quote six months before the October 1929 stock market crash which ushered in the Great Depression.  It would become the worst depression in our history.</a:t>
            </a:r>
            <a:endParaRPr lang="en-US" dirty="0"/>
          </a:p>
        </p:txBody>
      </p:sp>
      <p:sp>
        <p:nvSpPr>
          <p:cNvPr id="4" name="Slide Number Placeholder 3"/>
          <p:cNvSpPr>
            <a:spLocks noGrp="1"/>
          </p:cNvSpPr>
          <p:nvPr>
            <p:ph type="sldNum" sz="quarter" idx="10"/>
          </p:nvPr>
        </p:nvSpPr>
        <p:spPr/>
        <p:txBody>
          <a:bodyPr/>
          <a:lstStyle/>
          <a:p>
            <a:pPr>
              <a:defRPr/>
            </a:pPr>
            <a:fld id="{6F493597-8AB1-4898-9051-2535BA76FD97}" type="slidenum">
              <a:rPr lang="en-US" smtClean="0"/>
              <a:pPr>
                <a:defRPr/>
              </a:pPr>
              <a:t>10</a:t>
            </a:fld>
            <a:endParaRPr lang="en-US" dirty="0"/>
          </a:p>
        </p:txBody>
      </p:sp>
    </p:spTree>
    <p:extLst>
      <p:ext uri="{BB962C8B-B14F-4D97-AF65-F5344CB8AC3E}">
        <p14:creationId xmlns:p14="http://schemas.microsoft.com/office/powerpoint/2010/main" val="12856669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the 1920’s Henry Ford was considered an American hero by many pro-corporate elites.  He was paying $5 per day which was very big money for the times.  He promised to never lay anyone off.  Who needed a union when Ford paid well and guaranteed no layoffs?  The work was hard but rewarding.</a:t>
            </a:r>
          </a:p>
          <a:p>
            <a:r>
              <a:rPr lang="en-US" dirty="0" smtClean="0"/>
              <a:t>My German grandfather lived in Detroit and worked at a union railroad job.  My grandparents debated whether he should quit the railroad and go to Fords.  They wanted the money and security and he went to Fords.  Three years later, he was laid off along with 91 thousand out of a Ford workforce of 128 thousand.</a:t>
            </a:r>
          </a:p>
          <a:p>
            <a:r>
              <a:rPr lang="en-US" dirty="0" smtClean="0"/>
              <a:t>Henry Ford made the quote noted above, just before he finished the layoffs.</a:t>
            </a:r>
          </a:p>
          <a:p>
            <a:r>
              <a:rPr lang="en-US" dirty="0" smtClean="0"/>
              <a:t>So much for guaranteed work.  With no unemployed insurance and the City of Detroit paying $4.50 per person per month for relief (welfare), the family was in crisis.  One day as my granddad looked for work, he was hit by a car.  He suffered internal injuries, could not get adequate health care due to a lack of money and health insurance, and began to decline.</a:t>
            </a:r>
          </a:p>
          <a:p>
            <a:r>
              <a:rPr lang="en-US" dirty="0" smtClean="0"/>
              <a:t>He </a:t>
            </a:r>
            <a:r>
              <a:rPr lang="en-US" dirty="0"/>
              <a:t>died an untimely death at age 53 as an unemployed autoworker after being seriously injured.  He died in poverty without unemployment insurance or health insurance that might have allowed him to get better medical care that might have saved his life.  We don’t know if better care would have saved his life but we know that no money and insurance made his chances much slimmer</a:t>
            </a:r>
            <a:r>
              <a:rPr lang="en-US" dirty="0" smtClean="0"/>
              <a:t>.</a:t>
            </a:r>
          </a:p>
          <a:p>
            <a:r>
              <a:rPr lang="en-US" dirty="0" smtClean="0"/>
              <a:t>My grandfather died one of the wretched of the earth.  The world said he was a nobody.  But he was somebody.  He was my grandfather and beloved by his family.  He deserved a better fate.  Our family suffered without government programs to help out those in need.</a:t>
            </a:r>
            <a:endParaRPr lang="en-US" dirty="0"/>
          </a:p>
          <a:p>
            <a:r>
              <a:rPr lang="en-US" dirty="0" smtClean="0"/>
              <a:t>Source:  Wisconsin Historical</a:t>
            </a:r>
            <a:r>
              <a:rPr lang="en-US" baseline="0" dirty="0" smtClean="0"/>
              <a:t> Society – 1997.  Copyright.  Quote:  Howard Zinn, </a:t>
            </a:r>
            <a:r>
              <a:rPr lang="en-US" i="1" baseline="0" dirty="0" smtClean="0"/>
              <a:t>People’s History of the United States</a:t>
            </a:r>
            <a:r>
              <a:rPr lang="en-US" i="0" baseline="0" dirty="0" smtClean="0"/>
              <a:t>, page 378.</a:t>
            </a:r>
            <a:endParaRPr lang="en-US" dirty="0"/>
          </a:p>
        </p:txBody>
      </p:sp>
      <p:sp>
        <p:nvSpPr>
          <p:cNvPr id="4" name="Slide Number Placeholder 3"/>
          <p:cNvSpPr>
            <a:spLocks noGrp="1"/>
          </p:cNvSpPr>
          <p:nvPr>
            <p:ph type="sldNum" sz="quarter" idx="10"/>
          </p:nvPr>
        </p:nvSpPr>
        <p:spPr/>
        <p:txBody>
          <a:bodyPr/>
          <a:lstStyle/>
          <a:p>
            <a:pPr>
              <a:defRPr/>
            </a:pPr>
            <a:fld id="{6F493597-8AB1-4898-9051-2535BA76FD97}" type="slidenum">
              <a:rPr lang="en-US" smtClean="0"/>
              <a:pPr>
                <a:defRPr/>
              </a:pPr>
              <a:t>11</a:t>
            </a:fld>
            <a:endParaRPr lang="en-US" dirty="0"/>
          </a:p>
        </p:txBody>
      </p:sp>
    </p:spTree>
    <p:extLst>
      <p:ext uri="{BB962C8B-B14F-4D97-AF65-F5344CB8AC3E}">
        <p14:creationId xmlns:p14="http://schemas.microsoft.com/office/powerpoint/2010/main" val="26118010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80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dirty="0" smtClean="0"/>
              <a:t>My grandparents were not alone in their suffering.  In Detroit, the white unemployment was estimated at 35%.  The black rate was 60%.  Misery created company as people of all colors stood in the same bread and soup lines desperate for help.</a:t>
            </a:r>
          </a:p>
          <a:p>
            <a:pPr eaLnBrk="1" hangingPunct="1"/>
            <a:r>
              <a:rPr lang="en-US" dirty="0" smtClean="0"/>
              <a:t>By 1932, the Great Depression had reached its depths.  The official national unemployment rate was 25 percent and the unofficial rate of working involuntarily working part-time was 35 percent.  People of color were particularly hard hit.</a:t>
            </a:r>
          </a:p>
          <a:p>
            <a:pPr eaLnBrk="1" hangingPunct="1"/>
            <a:r>
              <a:rPr lang="en-US" dirty="0" smtClean="0"/>
              <a:t>For decades, Corporate America and their political allies had prevented legislation that would have provided unemployment insurance, adequate public assistance to the needy, affordable housing, badly needed food, social security for the elderly and the disabled, and an end of home and farm foreclosures.  Working people, both employed and unemployed, were living in misery and desperation.</a:t>
            </a:r>
          </a:p>
          <a:p>
            <a:pPr eaLnBrk="1" hangingPunct="1"/>
            <a:r>
              <a:rPr lang="en-US" dirty="0" smtClean="0"/>
              <a:t>In midst of this untold and unjustified suffering, people began to organize particularly around issues of unemployment insurance, public assistance, affordable housing, social security, loss of homes and farms.  Massive demonstrations became a permanent part of the American story.  Workers, whether employed or unemployed, the poor and the oppressed would not remain silent.</a:t>
            </a:r>
          </a:p>
        </p:txBody>
      </p:sp>
      <p:sp>
        <p:nvSpPr>
          <p:cNvPr id="4" name="Slide Number Placeholder 3"/>
          <p:cNvSpPr>
            <a:spLocks noGrp="1"/>
          </p:cNvSpPr>
          <p:nvPr>
            <p:ph type="sldNum" sz="quarter" idx="5"/>
          </p:nvPr>
        </p:nvSpPr>
        <p:spPr/>
        <p:txBody>
          <a:bodyPr/>
          <a:lstStyle/>
          <a:p>
            <a:pPr>
              <a:defRPr/>
            </a:pPr>
            <a:fld id="{38BAA4DC-00DB-4DAE-985C-0C758E2C7FC0}" type="slidenum">
              <a:rPr lang="en-US" smtClean="0"/>
              <a:pPr>
                <a:defRPr/>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90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dirty="0" smtClean="0"/>
              <a:t>The desperate conditions of the Great Depression created a tremendous opportunity to break down barriers of racism, sexism, religious intolerance  and anti-immigrant hatred.  Extreme poverty and record unemployment deepened an awareness that the suffering and the restoration of prosperity and hope required unity never seen before in our nation.</a:t>
            </a:r>
          </a:p>
          <a:p>
            <a:pPr eaLnBrk="1" hangingPunct="1"/>
            <a:r>
              <a:rPr lang="en-US" dirty="0"/>
              <a:t>T</a:t>
            </a:r>
            <a:r>
              <a:rPr lang="en-US" dirty="0" smtClean="0"/>
              <a:t>here was growing awareness among political radicals, progressive trade unionists, working class people and many others that the struggle against racism and for genuine multi-racial unity was critical to creating a better life for all Americans.  This awareness was being translated into movements of the unemployed and their families as well as organizing unions in the great mass production industries of auto, steel, meatpacking, rubber and others.  A new more tolerant and inclusive consciousness was emerging out of a long history of racism and divisions among working people.</a:t>
            </a:r>
          </a:p>
          <a:p>
            <a:pPr eaLnBrk="1" hangingPunct="1"/>
            <a:endParaRPr lang="en-US" dirty="0" smtClean="0"/>
          </a:p>
          <a:p>
            <a:endParaRPr lang="en-US" dirty="0" smtClean="0"/>
          </a:p>
        </p:txBody>
      </p:sp>
      <p:sp>
        <p:nvSpPr>
          <p:cNvPr id="4" name="Slide Number Placeholder 3"/>
          <p:cNvSpPr>
            <a:spLocks noGrp="1"/>
          </p:cNvSpPr>
          <p:nvPr>
            <p:ph type="sldNum" sz="quarter" idx="5"/>
          </p:nvPr>
        </p:nvSpPr>
        <p:spPr/>
        <p:txBody>
          <a:bodyPr/>
          <a:lstStyle/>
          <a:p>
            <a:pPr>
              <a:defRPr/>
            </a:pPr>
            <a:fld id="{CACA7290-5DDF-4725-918E-D080250AD5AA}" type="slidenum">
              <a:rPr lang="en-US" smtClean="0"/>
              <a:pPr>
                <a:defRPr/>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00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By early 1932, my unemployed grandfather was near death.  He had no hope but the people of Detroit saw a way forward.  </a:t>
            </a:r>
          </a:p>
          <a:p>
            <a:r>
              <a:rPr lang="en-US" dirty="0" smtClean="0"/>
              <a:t>On a bitter cold day, March 7, 1932, </a:t>
            </a:r>
            <a:r>
              <a:rPr lang="en-US" dirty="0"/>
              <a:t>thousands of </a:t>
            </a:r>
            <a:r>
              <a:rPr lang="en-US" dirty="0" smtClean="0"/>
              <a:t>laid off white </a:t>
            </a:r>
            <a:r>
              <a:rPr lang="en-US" dirty="0"/>
              <a:t>and </a:t>
            </a:r>
            <a:r>
              <a:rPr lang="en-US" dirty="0" smtClean="0"/>
              <a:t>black autoworkers and their families and allies </a:t>
            </a:r>
            <a:r>
              <a:rPr lang="en-US" dirty="0"/>
              <a:t>marched </a:t>
            </a:r>
            <a:r>
              <a:rPr lang="en-US" dirty="0" smtClean="0"/>
              <a:t>through my grandparents’ neighborhood to the main gate of the Ford’s River Rouge plant in Dearborn, Michigan.  The “Rouge” was the largest industrial complex in the world and a symbol of American industrial might.</a:t>
            </a:r>
          </a:p>
          <a:p>
            <a:r>
              <a:rPr lang="en-US" dirty="0" smtClean="0"/>
              <a:t>The marchers were demanding </a:t>
            </a:r>
            <a:r>
              <a:rPr lang="en-US" dirty="0"/>
              <a:t>justice and a meeting with Henry Ford.  They demanded:</a:t>
            </a:r>
          </a:p>
          <a:p>
            <a:pPr marL="171450" indent="-171450" eaLnBrk="1" hangingPunct="1">
              <a:buFont typeface="Arial" pitchFamily="34" charset="0"/>
              <a:buChar char="•"/>
              <a:defRPr/>
            </a:pPr>
            <a:r>
              <a:rPr lang="en-US" dirty="0"/>
              <a:t>Jobs for all laid-off Ford workers</a:t>
            </a:r>
          </a:p>
          <a:p>
            <a:pPr marL="171450" indent="-171450" eaLnBrk="1" hangingPunct="1">
              <a:buFont typeface="Arial" pitchFamily="34" charset="0"/>
              <a:buChar char="•"/>
              <a:defRPr/>
            </a:pPr>
            <a:r>
              <a:rPr lang="en-US" dirty="0"/>
              <a:t>No discrimination against </a:t>
            </a:r>
            <a:r>
              <a:rPr lang="en-US" dirty="0" smtClean="0"/>
              <a:t>blacks </a:t>
            </a:r>
            <a:r>
              <a:rPr lang="en-US" dirty="0"/>
              <a:t>in jobs, relief, and medical services</a:t>
            </a:r>
          </a:p>
          <a:p>
            <a:pPr marL="171450" indent="-171450" eaLnBrk="1" hangingPunct="1">
              <a:buFont typeface="Arial" pitchFamily="34" charset="0"/>
              <a:buChar char="•"/>
              <a:defRPr/>
            </a:pPr>
            <a:r>
              <a:rPr lang="en-US" dirty="0"/>
              <a:t>Free medical aid at Ford Hospital for all employees and unemployed Ford workers and their families</a:t>
            </a:r>
          </a:p>
          <a:p>
            <a:pPr marL="171450" indent="-171450" eaLnBrk="1" hangingPunct="1">
              <a:buFont typeface="Arial" pitchFamily="34" charset="0"/>
              <a:buChar char="•"/>
              <a:defRPr/>
            </a:pPr>
            <a:r>
              <a:rPr lang="en-US" dirty="0"/>
              <a:t>Five tons of coal for the winter</a:t>
            </a:r>
          </a:p>
          <a:p>
            <a:pPr marL="171450" indent="-171450" eaLnBrk="1" hangingPunct="1">
              <a:buFont typeface="Arial" pitchFamily="34" charset="0"/>
              <a:buChar char="•"/>
              <a:defRPr/>
            </a:pPr>
            <a:r>
              <a:rPr lang="en-US" dirty="0"/>
              <a:t>No foreclosures</a:t>
            </a:r>
          </a:p>
          <a:p>
            <a:pPr marL="171450" indent="-171450" eaLnBrk="1" hangingPunct="1">
              <a:buFont typeface="Arial" pitchFamily="34" charset="0"/>
              <a:buChar char="•"/>
              <a:defRPr/>
            </a:pPr>
            <a:r>
              <a:rPr lang="en-US" dirty="0"/>
              <a:t>Abolition of forced bribery to get jobs</a:t>
            </a:r>
          </a:p>
          <a:p>
            <a:pPr marL="171450" indent="-171450" eaLnBrk="1" hangingPunct="1">
              <a:buFont typeface="Arial" pitchFamily="34" charset="0"/>
              <a:buChar char="•"/>
              <a:defRPr/>
            </a:pPr>
            <a:r>
              <a:rPr lang="en-US" dirty="0"/>
              <a:t>The right to </a:t>
            </a:r>
            <a:r>
              <a:rPr lang="en-US" dirty="0" smtClean="0"/>
              <a:t>organize a union.</a:t>
            </a:r>
          </a:p>
          <a:p>
            <a:pPr eaLnBrk="1" hangingPunct="1">
              <a:defRPr/>
            </a:pPr>
            <a:r>
              <a:rPr lang="en-US" dirty="0" smtClean="0"/>
              <a:t>When the march reached the main gate, Dearborn </a:t>
            </a:r>
            <a:r>
              <a:rPr lang="en-US" dirty="0"/>
              <a:t>and Detroit police and company gunmen opened fire killing 5 dead including 1 black and wounded 75.  The </a:t>
            </a:r>
            <a:r>
              <a:rPr lang="en-US" dirty="0" smtClean="0"/>
              <a:t>unarmed and nonviolent marchers </a:t>
            </a:r>
            <a:r>
              <a:rPr lang="en-US" dirty="0"/>
              <a:t>were </a:t>
            </a:r>
            <a:r>
              <a:rPr lang="en-US" dirty="0" smtClean="0"/>
              <a:t>doused with water cannons.  It was a bitter lesson as they picked up their dead and wounded and carried them back into Detroit.  </a:t>
            </a:r>
            <a:r>
              <a:rPr lang="en-US" b="1" dirty="0" smtClean="0"/>
              <a:t>This </a:t>
            </a:r>
            <a:r>
              <a:rPr lang="en-US" b="1" dirty="0"/>
              <a:t>day is known as the Dearborn Massacre</a:t>
            </a:r>
            <a:r>
              <a:rPr lang="en-US" b="1" dirty="0" smtClean="0"/>
              <a:t>.</a:t>
            </a:r>
            <a:r>
              <a:rPr lang="en-US" dirty="0" smtClean="0"/>
              <a:t> </a:t>
            </a:r>
          </a:p>
          <a:p>
            <a:pPr eaLnBrk="1" hangingPunct="1">
              <a:defRPr/>
            </a:pPr>
            <a:r>
              <a:rPr lang="en-US" dirty="0" smtClean="0"/>
              <a:t>Sources:  Foner</a:t>
            </a:r>
            <a:r>
              <a:rPr lang="en-US" dirty="0"/>
              <a:t>, </a:t>
            </a:r>
            <a:r>
              <a:rPr lang="en-US" i="1" dirty="0"/>
              <a:t>Organized Labor and the Black Worker, </a:t>
            </a:r>
            <a:r>
              <a:rPr lang="en-US" dirty="0"/>
              <a:t>page 196.  Sugar, </a:t>
            </a:r>
            <a:r>
              <a:rPr lang="en-US" i="1" dirty="0"/>
              <a:t>The Ford Hunger March. </a:t>
            </a:r>
          </a:p>
          <a:p>
            <a:pPr>
              <a:defRPr/>
            </a:pPr>
            <a:endParaRPr lang="en-US" dirty="0"/>
          </a:p>
          <a:p>
            <a:pPr>
              <a:defRPr/>
            </a:pPr>
            <a:endParaRPr lang="en-US" dirty="0"/>
          </a:p>
          <a:p>
            <a:endParaRPr lang="en-US" dirty="0"/>
          </a:p>
        </p:txBody>
      </p:sp>
      <p:sp>
        <p:nvSpPr>
          <p:cNvPr id="4" name="Slide Number Placeholder 3"/>
          <p:cNvSpPr>
            <a:spLocks noGrp="1"/>
          </p:cNvSpPr>
          <p:nvPr>
            <p:ph type="sldNum" sz="quarter" idx="5"/>
          </p:nvPr>
        </p:nvSpPr>
        <p:spPr/>
        <p:txBody>
          <a:bodyPr/>
          <a:lstStyle/>
          <a:p>
            <a:pPr>
              <a:defRPr/>
            </a:pPr>
            <a:fld id="{549D4D26-1CD0-4BE3-B734-EC6D3158FC6D}" type="slidenum">
              <a:rPr lang="en-US" smtClean="0"/>
              <a:pPr>
                <a:defRPr/>
              </a:pPr>
              <a:t>14</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10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March 7, 1932 is a day which should live in infamy.  Several days later, an estimated 100,000 people came to the funeral march for the 5 martyrs.  It was an integrated massacre as 4 whites and 1 black died.  The memory of that day would live on in the memories of the people of Detroit, Michigan and across the nation.</a:t>
            </a:r>
          </a:p>
          <a:p>
            <a:r>
              <a:rPr lang="en-US" dirty="0" smtClean="0"/>
              <a:t>Let me stop to ask you a question:  How many of you know this story?  If not, why not?  Did you take American history in high school?  Were you asleep the day, they covered this historic event?  Or was it left out of the curriculum?  If so, why was it left out?  I leave the answers to you.</a:t>
            </a:r>
          </a:p>
        </p:txBody>
      </p:sp>
      <p:sp>
        <p:nvSpPr>
          <p:cNvPr id="4" name="Slide Number Placeholder 3"/>
          <p:cNvSpPr>
            <a:spLocks noGrp="1"/>
          </p:cNvSpPr>
          <p:nvPr>
            <p:ph type="sldNum" sz="quarter" idx="5"/>
          </p:nvPr>
        </p:nvSpPr>
        <p:spPr/>
        <p:txBody>
          <a:bodyPr/>
          <a:lstStyle/>
          <a:p>
            <a:pPr>
              <a:defRPr/>
            </a:pPr>
            <a:fld id="{375F4E0E-C9C1-4E8B-AC8E-6BA70D16AD23}" type="slidenum">
              <a:rPr lang="en-US" smtClean="0"/>
              <a:pPr>
                <a:defRPr/>
              </a:pPr>
              <a:t>15</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a:xfrm>
            <a:off x="685800" y="4343400"/>
            <a:ext cx="5607050" cy="4495800"/>
          </a:xfrm>
        </p:spPr>
        <p:txBody>
          <a:bodyPr/>
          <a:lstStyle/>
          <a:p>
            <a:pPr>
              <a:defRPr/>
            </a:pPr>
            <a:r>
              <a:rPr lang="en-US" dirty="0" smtClean="0"/>
              <a:t>Meanwhile the hungry, homeless and desperate unemployed were literally on the march in Washington D.C.  In 1932, thousands of World War 1 veterans marched on Washington D.C. demanding early payments of their war bonuses that were scheduled to be paid in 1943.  They could not wait 11 more years while their families suffered from hunger, homelessness and unemployment.  They camped in Anacostia Flats.  Their “Occupy D.C.” movement of its day was burned to the ground by the U.S. Army led by General Douglas MacArthur and his chief of staff, future President Dwight Eisenhower.  2 were killed and 18 wounded.</a:t>
            </a:r>
          </a:p>
          <a:p>
            <a:pPr>
              <a:defRPr/>
            </a:pPr>
            <a:r>
              <a:rPr lang="en-US" dirty="0" smtClean="0"/>
              <a:t>These men had served their country in the war that was called “The War to End all Wars.”  Their sacrifices and demands for justice were met with bullets and repression.  This was not the democracy that they had been told they had fought to defend.</a:t>
            </a:r>
          </a:p>
        </p:txBody>
      </p:sp>
      <p:sp>
        <p:nvSpPr>
          <p:cNvPr id="4" name="Slide Number Placeholder 3"/>
          <p:cNvSpPr>
            <a:spLocks noGrp="1"/>
          </p:cNvSpPr>
          <p:nvPr>
            <p:ph type="sldNum" sz="quarter" idx="5"/>
          </p:nvPr>
        </p:nvSpPr>
        <p:spPr/>
        <p:txBody>
          <a:bodyPr/>
          <a:lstStyle/>
          <a:p>
            <a:pPr>
              <a:defRPr/>
            </a:pPr>
            <a:fld id="{04077D47-348C-4DA1-951F-F5772919A31A}" type="slidenum">
              <a:rPr lang="en-US" smtClean="0"/>
              <a:pPr>
                <a:defRPr/>
              </a:pPr>
              <a:t>16</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Poor pay, no benefits, abusive bosses, chronic unemployment had become a way of life.  On the West Coast, longshore workers rose up like never before to demand justice and dignity on the job and a living wage.  Their historic 83-day strike coupled with a general strike in San Francisco and widespread support from the Teamsters and other unions led to a resounding victory.</a:t>
            </a:r>
          </a:p>
          <a:p>
            <a:r>
              <a:rPr lang="en-US" dirty="0" smtClean="0"/>
              <a:t>It was proof that workers could win despite desperate economic times.</a:t>
            </a:r>
            <a:endParaRPr lang="en-US" dirty="0"/>
          </a:p>
        </p:txBody>
      </p:sp>
      <p:sp>
        <p:nvSpPr>
          <p:cNvPr id="4" name="Slide Number Placeholder 3"/>
          <p:cNvSpPr>
            <a:spLocks noGrp="1"/>
          </p:cNvSpPr>
          <p:nvPr>
            <p:ph type="sldNum" sz="quarter" idx="10"/>
          </p:nvPr>
        </p:nvSpPr>
        <p:spPr/>
        <p:txBody>
          <a:bodyPr/>
          <a:lstStyle/>
          <a:p>
            <a:pPr>
              <a:defRPr/>
            </a:pPr>
            <a:fld id="{6F493597-8AB1-4898-9051-2535BA76FD97}" type="slidenum">
              <a:rPr lang="en-US" smtClean="0"/>
              <a:pPr>
                <a:defRPr/>
              </a:pPr>
              <a:t>17</a:t>
            </a:fld>
            <a:endParaRPr lang="en-US" dirty="0"/>
          </a:p>
        </p:txBody>
      </p:sp>
    </p:spTree>
    <p:extLst>
      <p:ext uri="{BB962C8B-B14F-4D97-AF65-F5344CB8AC3E}">
        <p14:creationId xmlns:p14="http://schemas.microsoft.com/office/powerpoint/2010/main" val="23937958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bwMode="auto">
          <a:xfrm>
            <a:off x="1219200" y="533400"/>
            <a:ext cx="4648200" cy="34861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23" name="Notes Placeholder 2"/>
          <p:cNvSpPr>
            <a:spLocks noGrp="1"/>
          </p:cNvSpPr>
          <p:nvPr>
            <p:ph type="body" idx="1"/>
          </p:nvPr>
        </p:nvSpPr>
        <p:spPr bwMode="auto">
          <a:xfrm>
            <a:off x="685800" y="4419600"/>
            <a:ext cx="5607050" cy="41830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By the mid 1930s, militant workers and their allies were on the march.  They began to use sit-down strikes in which they occupied their factories and workplaces rather than walking out and the employers replacing them with desperate hungry unemployed workers.  Strong organizing in the working class communities and growing racial unity provided critical support for strikers demanding justice on the job and in their communities.</a:t>
            </a:r>
          </a:p>
          <a:p>
            <a:r>
              <a:rPr lang="en-US" dirty="0" smtClean="0"/>
              <a:t>Organized  labor and the community were increasingly one.</a:t>
            </a:r>
          </a:p>
          <a:p>
            <a:r>
              <a:rPr lang="en-US" dirty="0" smtClean="0"/>
              <a:t>The employers and their allies in the courts repeatedly brought out the National Guard, police, company gunmen, and private security companies to attack, kill and wound many strikers and their supporters.  Repeatedly unarmed strikers and their supporters were killed by the government and private agents working to break their strikes.</a:t>
            </a:r>
          </a:p>
          <a:p>
            <a:r>
              <a:rPr lang="en-US" dirty="0" smtClean="0"/>
              <a:t>General strikes in San Francisco, Minneapolis and other cities signified the growing militancy and class solidarity for justice.  A new day was coming to America and its working people.</a:t>
            </a:r>
          </a:p>
          <a:p>
            <a:r>
              <a:rPr lang="en-US" dirty="0" smtClean="0"/>
              <a:t>In 1935, after 140 years of efforts, the National Labor Relations Act (Wagner Act) was passed by Congress.  It gave most private sector workers the legal right to organize and bargain collectively for the first time in our nation’s history.  Armed with new rights, the struggle accelerated and broadened.  Racism continued to play an important role as the Wagner Act specifically excluded farmworkers and domestic workers from the right to organize.  Why?  Racism.  The number one occupation of black men was farm work and domestic work for black women.  They would be denied justice again.</a:t>
            </a:r>
          </a:p>
        </p:txBody>
      </p:sp>
      <p:sp>
        <p:nvSpPr>
          <p:cNvPr id="4" name="Slide Number Placeholder 3"/>
          <p:cNvSpPr>
            <a:spLocks noGrp="1"/>
          </p:cNvSpPr>
          <p:nvPr>
            <p:ph type="sldNum" sz="quarter" idx="5"/>
          </p:nvPr>
        </p:nvSpPr>
        <p:spPr/>
        <p:txBody>
          <a:bodyPr/>
          <a:lstStyle/>
          <a:p>
            <a:pPr>
              <a:defRPr/>
            </a:pPr>
            <a:fld id="{4E73F820-2544-4F33-BB90-707577389DA8}" type="slidenum">
              <a:rPr lang="en-US" smtClean="0"/>
              <a:pPr>
                <a:defRPr/>
              </a:pPr>
              <a:t>18</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4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Rising worker militancy and community organizing would reach a decisive turning point in our nation’s history in January 1937.  Having won the right to organize and President Roosevelt in the White House, the young Auto Workers Union launched major sit-down strikes in Flint Michigan.  Why Flint?  It was the core of the General Motors empire, the largest corporation in the history of the planet.  As GM went, the country would go too.</a:t>
            </a:r>
          </a:p>
          <a:p>
            <a:r>
              <a:rPr lang="en-US" dirty="0" smtClean="0"/>
              <a:t>Within a few days, at </a:t>
            </a:r>
            <a:r>
              <a:rPr lang="en-US" dirty="0"/>
              <a:t>GM’s urging, Flint police attacked the sit-down strikers but were driven out of the plants by determined strikers and their supporters.  At this point, the Union called for supporters to come for all over the Midwest to defend the sit-down strikers.  Thousands came to Flint to defend the strikers and to hopefully prevent another massacre.  </a:t>
            </a:r>
            <a:r>
              <a:rPr lang="en-US" b="1" dirty="0"/>
              <a:t>This was the Occupy Flint movement of its time.  They occupied the factories where </a:t>
            </a:r>
            <a:r>
              <a:rPr lang="en-US" b="1" dirty="0" smtClean="0"/>
              <a:t>they created the wealth for the auto barons.  </a:t>
            </a:r>
            <a:r>
              <a:rPr lang="en-US" b="1" dirty="0"/>
              <a:t>It was the Arab Spring of its time.</a:t>
            </a:r>
          </a:p>
          <a:p>
            <a:endParaRPr lang="en-US" dirty="0" smtClean="0"/>
          </a:p>
        </p:txBody>
      </p:sp>
      <p:sp>
        <p:nvSpPr>
          <p:cNvPr id="4" name="Slide Number Placeholder 3"/>
          <p:cNvSpPr>
            <a:spLocks noGrp="1"/>
          </p:cNvSpPr>
          <p:nvPr>
            <p:ph type="sldNum" sz="quarter" idx="5"/>
          </p:nvPr>
        </p:nvSpPr>
        <p:spPr/>
        <p:txBody>
          <a:bodyPr/>
          <a:lstStyle/>
          <a:p>
            <a:pPr>
              <a:defRPr/>
            </a:pPr>
            <a:fld id="{CB950966-477F-41C9-9120-80D62221FCB6}" type="slidenum">
              <a:rPr lang="en-US" smtClean="0"/>
              <a:pPr>
                <a:defRPr/>
              </a:pPr>
              <a:t>19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98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smtClean="0"/>
          </a:p>
        </p:txBody>
      </p:sp>
      <p:sp>
        <p:nvSpPr>
          <p:cNvPr id="4" name="Slide Number Placeholder 3"/>
          <p:cNvSpPr>
            <a:spLocks noGrp="1"/>
          </p:cNvSpPr>
          <p:nvPr>
            <p:ph type="sldNum" sz="quarter" idx="5"/>
          </p:nvPr>
        </p:nvSpPr>
        <p:spPr/>
        <p:txBody>
          <a:bodyPr/>
          <a:lstStyle/>
          <a:p>
            <a:pPr>
              <a:defRPr/>
            </a:pPr>
            <a:fld id="{596F33B1-3BE3-408F-9814-9C5D9CC81B79}" type="slidenum">
              <a:rPr lang="en-US" smtClean="0"/>
              <a:pPr>
                <a:defRPr/>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51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a:t>Armed with a court injunction, GM called on Governor </a:t>
            </a:r>
            <a:r>
              <a:rPr lang="en-US" dirty="0" smtClean="0"/>
              <a:t>Frank Murphy </a:t>
            </a:r>
            <a:r>
              <a:rPr lang="en-US" dirty="0"/>
              <a:t>to use the National Guard to drive the strikers out.  </a:t>
            </a:r>
            <a:r>
              <a:rPr lang="en-US" dirty="0" smtClean="0"/>
              <a:t>Frank Murphy is one of the unsung heroes of the time.  He brought in the National Guard but made it very clear that he would not authorize its use to drive the sit down strikers out of the plants.  The National Guard was there to preserve order; not to massacre workers like the Dearborn Massacre.</a:t>
            </a:r>
          </a:p>
          <a:p>
            <a:r>
              <a:rPr lang="en-US" dirty="0" smtClean="0"/>
              <a:t>GM </a:t>
            </a:r>
            <a:r>
              <a:rPr lang="en-US" dirty="0"/>
              <a:t>called on President Roosevelt to use the U.S. Army to drive them out.  The President refused</a:t>
            </a:r>
            <a:r>
              <a:rPr lang="en-US" dirty="0" smtClean="0"/>
              <a:t>.  Roosevelt and his administration pressured GM to negotiate and sign a contract.  But GM dug in.</a:t>
            </a:r>
            <a:endParaRPr lang="en-US" dirty="0"/>
          </a:p>
          <a:p>
            <a:endParaRPr lang="en-US" dirty="0" smtClean="0"/>
          </a:p>
        </p:txBody>
      </p:sp>
      <p:sp>
        <p:nvSpPr>
          <p:cNvPr id="4" name="Slide Number Placeholder 3"/>
          <p:cNvSpPr>
            <a:spLocks noGrp="1"/>
          </p:cNvSpPr>
          <p:nvPr>
            <p:ph type="sldNum" sz="quarter" idx="5"/>
          </p:nvPr>
        </p:nvSpPr>
        <p:spPr/>
        <p:txBody>
          <a:bodyPr/>
          <a:lstStyle/>
          <a:p>
            <a:pPr>
              <a:defRPr/>
            </a:pPr>
            <a:fld id="{A164A295-8B53-49B8-9328-073363383DF2}" type="slidenum">
              <a:rPr lang="en-US" smtClean="0"/>
              <a:pPr>
                <a:defRPr/>
              </a:pPr>
              <a:t>20</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61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The community rallied behind the strikers.  Small business people understood that workers who earned good money could and would buy things in their stores.  Impoverished workers would not.  A victory for the union would be a victory for the entire community.</a:t>
            </a:r>
          </a:p>
          <a:p>
            <a:r>
              <a:rPr lang="en-US" dirty="0" smtClean="0"/>
              <a:t>The Union was fighting for a better way of life for the entire community as well as the narrower issues of wages, benefits and dignity on the job.</a:t>
            </a:r>
          </a:p>
          <a:p>
            <a:r>
              <a:rPr lang="en-US" dirty="0" smtClean="0"/>
              <a:t>The siege continued through the bitterly cold winter.</a:t>
            </a:r>
          </a:p>
        </p:txBody>
      </p:sp>
      <p:sp>
        <p:nvSpPr>
          <p:cNvPr id="4" name="Slide Number Placeholder 3"/>
          <p:cNvSpPr>
            <a:spLocks noGrp="1"/>
          </p:cNvSpPr>
          <p:nvPr>
            <p:ph type="sldNum" sz="quarter" idx="5"/>
          </p:nvPr>
        </p:nvSpPr>
        <p:spPr/>
        <p:txBody>
          <a:bodyPr/>
          <a:lstStyle/>
          <a:p>
            <a:pPr>
              <a:defRPr/>
            </a:pPr>
            <a:fld id="{8D335783-EAD7-4304-87B2-131B8090CF14}" type="slidenum">
              <a:rPr lang="en-US" smtClean="0"/>
              <a:pPr>
                <a:defRPr/>
              </a:pPr>
              <a:t>21</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7219" name="Notes Placeholder 2"/>
          <p:cNvSpPr>
            <a:spLocks noGrp="1"/>
          </p:cNvSpPr>
          <p:nvPr>
            <p:ph type="body" idx="1"/>
          </p:nvPr>
        </p:nvSpPr>
        <p:spPr bwMode="auto">
          <a:xfrm>
            <a:off x="685800" y="4419600"/>
            <a:ext cx="5607050" cy="42672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dirty="0" smtClean="0"/>
              <a:t>This historic fight was not just waged by men.  Their wives, mothers, grandmothers, sisters, aunts, nieces, children and grandchildren and neighbors were on the picket lines.  They were standing strong defending their loved ones in a fight for a better future.  Thousands came out to mass picket to defend the struck plants but also to move the food trucks to the plants to feed the strikers.</a:t>
            </a:r>
          </a:p>
          <a:p>
            <a:pPr eaLnBrk="1" hangingPunct="1"/>
            <a:r>
              <a:rPr lang="en-US" dirty="0" smtClean="0"/>
              <a:t>The active role of women was also raising their consciousness about the roles they should play outside of the home.</a:t>
            </a:r>
          </a:p>
        </p:txBody>
      </p:sp>
      <p:sp>
        <p:nvSpPr>
          <p:cNvPr id="4" name="Slide Number Placeholder 3"/>
          <p:cNvSpPr>
            <a:spLocks noGrp="1"/>
          </p:cNvSpPr>
          <p:nvPr>
            <p:ph type="sldNum" sz="quarter" idx="5"/>
          </p:nvPr>
        </p:nvSpPr>
        <p:spPr/>
        <p:txBody>
          <a:bodyPr/>
          <a:lstStyle/>
          <a:p>
            <a:pPr>
              <a:defRPr/>
            </a:pPr>
            <a:fld id="{F8C0383F-2AE2-47FF-99EF-411863193FE0}" type="slidenum">
              <a:rPr lang="en-US" smtClean="0"/>
              <a:pPr>
                <a:defRPr/>
              </a:pPr>
              <a:t>22</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82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Let us not forget the children.</a:t>
            </a:r>
          </a:p>
          <a:p>
            <a:r>
              <a:rPr lang="en-US" dirty="0" smtClean="0"/>
              <a:t>Part of my family’ story is the memory of my relatives who threw in support from Detroit in the neighborhoods and in other auto worker organizing.  As Flint went, so would go the nation.</a:t>
            </a:r>
          </a:p>
        </p:txBody>
      </p:sp>
      <p:sp>
        <p:nvSpPr>
          <p:cNvPr id="4" name="Slide Number Placeholder 3"/>
          <p:cNvSpPr>
            <a:spLocks noGrp="1"/>
          </p:cNvSpPr>
          <p:nvPr>
            <p:ph type="sldNum" sz="quarter" idx="5"/>
          </p:nvPr>
        </p:nvSpPr>
        <p:spPr/>
        <p:txBody>
          <a:bodyPr/>
          <a:lstStyle/>
          <a:p>
            <a:pPr>
              <a:defRPr/>
            </a:pPr>
            <a:fld id="{7D335FC6-48D5-4597-8968-963F14323D35}" type="slidenum">
              <a:rPr lang="en-US" smtClean="0"/>
              <a:pPr>
                <a:defRPr/>
              </a:pPr>
              <a:t>23</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92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dirty="0" smtClean="0"/>
              <a:t>After 44 days, General Motors surrendered and signed a six month contract with the Auto Workers Union (UAW).  They said it could not be done.  The strikers, the upstart union and their allies had defeated the mightiest corporation in the world. </a:t>
            </a:r>
          </a:p>
          <a:p>
            <a:pPr eaLnBrk="1" hangingPunct="1"/>
            <a:r>
              <a:rPr lang="en-US" dirty="0" smtClean="0"/>
              <a:t>Faced with rising worker and community power, a </a:t>
            </a:r>
            <a:r>
              <a:rPr lang="en-US" dirty="0"/>
              <a:t>few months later, U.S. Steel, the world’s largest steel maker, surrendered and signed a  contract with the new United Steel Workers Union without a strike.  18 years earlier, when 365 thousand steel workers struck for recognition, U.S. Steel had the support of the police and National Guard in </a:t>
            </a:r>
            <a:r>
              <a:rPr lang="en-US" dirty="0" smtClean="0"/>
              <a:t>Gary, </a:t>
            </a:r>
            <a:r>
              <a:rPr lang="en-US" dirty="0"/>
              <a:t>Indiana where 18 strikers were killed</a:t>
            </a:r>
            <a:r>
              <a:rPr lang="en-US" dirty="0" smtClean="0"/>
              <a:t>.</a:t>
            </a:r>
          </a:p>
          <a:p>
            <a:pPr eaLnBrk="1" hangingPunct="1"/>
            <a:r>
              <a:rPr lang="en-US" dirty="0" smtClean="0"/>
              <a:t>A brighter future was being won.</a:t>
            </a:r>
            <a:endParaRPr lang="en-US" dirty="0"/>
          </a:p>
          <a:p>
            <a:endParaRPr lang="en-US" dirty="0" smtClean="0"/>
          </a:p>
        </p:txBody>
      </p:sp>
      <p:sp>
        <p:nvSpPr>
          <p:cNvPr id="4" name="Slide Number Placeholder 3"/>
          <p:cNvSpPr>
            <a:spLocks noGrp="1"/>
          </p:cNvSpPr>
          <p:nvPr>
            <p:ph type="sldNum" sz="quarter" idx="5"/>
          </p:nvPr>
        </p:nvSpPr>
        <p:spPr/>
        <p:txBody>
          <a:bodyPr/>
          <a:lstStyle/>
          <a:p>
            <a:pPr>
              <a:defRPr/>
            </a:pPr>
            <a:fld id="{A646AA4C-51F0-4822-99C3-9E1E6341764F}" type="slidenum">
              <a:rPr lang="en-US" smtClean="0"/>
              <a:pPr>
                <a:defRPr/>
              </a:pPr>
              <a:t>24</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02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The militancy of sit-down strikers was not limited to men.  Women were also demanding their own justice in the workplace.  This a famous photo of Detroit women sit-down strikers at Woolworths.  They won too.</a:t>
            </a:r>
          </a:p>
        </p:txBody>
      </p:sp>
      <p:sp>
        <p:nvSpPr>
          <p:cNvPr id="4" name="Slide Number Placeholder 3"/>
          <p:cNvSpPr>
            <a:spLocks noGrp="1"/>
          </p:cNvSpPr>
          <p:nvPr>
            <p:ph type="sldNum" sz="quarter" idx="5"/>
          </p:nvPr>
        </p:nvSpPr>
        <p:spPr/>
        <p:txBody>
          <a:bodyPr/>
          <a:lstStyle/>
          <a:p>
            <a:pPr>
              <a:defRPr/>
            </a:pPr>
            <a:fld id="{EAC726EE-BB96-4EC2-BEA1-44DC6CA169E4}" type="slidenum">
              <a:rPr lang="en-US" smtClean="0"/>
              <a:pPr>
                <a:defRPr/>
              </a:pPr>
              <a:t>25</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1315" name="Notes Placeholder 2"/>
          <p:cNvSpPr>
            <a:spLocks noGrp="1"/>
          </p:cNvSpPr>
          <p:nvPr>
            <p:ph type="body" idx="1"/>
          </p:nvPr>
        </p:nvSpPr>
        <p:spPr bwMode="auto">
          <a:xfrm>
            <a:off x="685800" y="4495800"/>
            <a:ext cx="5607050" cy="4343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a:t>In 2 years, the percentage of unionized workers doubled to record highs.  It was the rising of native born and foreign born, white and people of color, male and female </a:t>
            </a:r>
            <a:r>
              <a:rPr lang="en-US" dirty="0" smtClean="0"/>
              <a:t>workers, people of all religions and atheists.   </a:t>
            </a:r>
            <a:r>
              <a:rPr lang="en-US" dirty="0"/>
              <a:t>At long last, it was the time of the working class and their allies.</a:t>
            </a:r>
          </a:p>
          <a:p>
            <a:r>
              <a:rPr lang="en-US" dirty="0"/>
              <a:t>T</a:t>
            </a:r>
            <a:r>
              <a:rPr lang="en-US" dirty="0" smtClean="0"/>
              <a:t>he percentage of unionized workers leaped from 14% to 28% between 1936 and 1938.  The Autoworkers Union saw its membership skyrocket from 20,000 to 400,000 in 24 months.  After decades of struggle from the 1880s to 1935, only 12 percent of workers were unionized.  By 1945, 35 percent were union members.</a:t>
            </a:r>
          </a:p>
          <a:p>
            <a:r>
              <a:rPr lang="en-US" dirty="0" smtClean="0"/>
              <a:t>The experts said it couldn’t be done.  They said that American working people could not defeat the entrenched power of Corporate America and their political allies and win a better way of life.  My grandparents’ and  parent’s generations proved the “so-called experts” wrong.  A united people could win and change their world.</a:t>
            </a:r>
          </a:p>
          <a:p>
            <a:endParaRPr lang="en-US" dirty="0"/>
          </a:p>
        </p:txBody>
      </p:sp>
      <p:sp>
        <p:nvSpPr>
          <p:cNvPr id="4" name="Slide Number Placeholder 3"/>
          <p:cNvSpPr>
            <a:spLocks noGrp="1"/>
          </p:cNvSpPr>
          <p:nvPr>
            <p:ph type="sldNum" sz="quarter" idx="5"/>
          </p:nvPr>
        </p:nvSpPr>
        <p:spPr/>
        <p:txBody>
          <a:bodyPr/>
          <a:lstStyle/>
          <a:p>
            <a:pPr>
              <a:defRPr/>
            </a:pPr>
            <a:fld id="{DBCD1A99-8850-47DC-98C4-CACF5ED7C2B5}" type="slidenum">
              <a:rPr lang="en-US" smtClean="0"/>
              <a:pPr>
                <a:defRPr/>
              </a:pPr>
              <a:t>26</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W.E.B. DuBois was one of the founders of the National Association for the Advancement of Colored Peoples (NAACP) in 1909.  He was correct earlier in the 20</a:t>
            </a:r>
            <a:r>
              <a:rPr lang="en-US" baseline="30000" dirty="0" smtClean="0"/>
              <a:t>th</a:t>
            </a:r>
            <a:r>
              <a:rPr lang="en-US" dirty="0" smtClean="0"/>
              <a:t> century when he said that union racism was one of the evils of the time and drove deep distrust between black and white working people and their unions.  In the late 1940’s he reflected on the critical importance of overcoming racism and building greater solidarity in the achieving the many victories of the 1930s.</a:t>
            </a:r>
          </a:p>
          <a:p>
            <a:r>
              <a:rPr lang="en-US" dirty="0" smtClean="0"/>
              <a:t>Once many of the racial barriers were removed from many unions, blacks poured into the labor movement.  Black union membership rose from 100 to 500 thousand between 1935 and 1940.  For too long, blacks and other people of color had been denied their rightful place in the house of labor.</a:t>
            </a:r>
          </a:p>
          <a:p>
            <a:r>
              <a:rPr lang="en-US" dirty="0" smtClean="0"/>
              <a:t>This struggle was not over, but great progress was being made.</a:t>
            </a:r>
          </a:p>
          <a:p>
            <a:endParaRPr lang="en-US" dirty="0"/>
          </a:p>
          <a:p>
            <a:r>
              <a:rPr lang="en-US" sz="1050" dirty="0" smtClean="0"/>
              <a:t>Sources:  DuBois </a:t>
            </a:r>
            <a:r>
              <a:rPr lang="en-US" sz="1050" dirty="0"/>
              <a:t>quote – Michael D. Yates, </a:t>
            </a:r>
            <a:r>
              <a:rPr lang="en-US" sz="1050" i="1" dirty="0"/>
              <a:t>Why Unions Matter</a:t>
            </a:r>
            <a:r>
              <a:rPr lang="en-US" sz="1050" dirty="0"/>
              <a:t>, page 147.  Cites Michael Goldfield, “Race and the CIO:  Response to Critics,” </a:t>
            </a:r>
            <a:r>
              <a:rPr lang="en-US" sz="1050" i="1" dirty="0"/>
              <a:t>International Labor and Working Class History</a:t>
            </a:r>
            <a:r>
              <a:rPr lang="en-US" sz="1050" dirty="0"/>
              <a:t>, no. 46, Fall 1994, page 2.</a:t>
            </a:r>
          </a:p>
          <a:p>
            <a:r>
              <a:rPr lang="en-US" sz="1050" dirty="0" smtClean="0"/>
              <a:t>Black </a:t>
            </a:r>
            <a:r>
              <a:rPr lang="en-US" sz="1050" dirty="0"/>
              <a:t>union membership – Philip Foner, </a:t>
            </a:r>
            <a:r>
              <a:rPr lang="en-US" sz="1050" i="1" dirty="0"/>
              <a:t>Organized Labor and the Black Worker, 1619 to 1973</a:t>
            </a:r>
            <a:r>
              <a:rPr lang="en-US" sz="1050" dirty="0"/>
              <a:t>, page 231</a:t>
            </a:r>
            <a:r>
              <a:rPr lang="en-US" sz="1050" dirty="0" smtClean="0"/>
              <a:t>.</a:t>
            </a:r>
            <a:endParaRPr lang="en-US" sz="1050" dirty="0"/>
          </a:p>
        </p:txBody>
      </p:sp>
      <p:sp>
        <p:nvSpPr>
          <p:cNvPr id="4" name="Slide Number Placeholder 3"/>
          <p:cNvSpPr>
            <a:spLocks noGrp="1"/>
          </p:cNvSpPr>
          <p:nvPr>
            <p:ph type="sldNum" sz="quarter" idx="10"/>
          </p:nvPr>
        </p:nvSpPr>
        <p:spPr/>
        <p:txBody>
          <a:bodyPr/>
          <a:lstStyle/>
          <a:p>
            <a:pPr>
              <a:defRPr/>
            </a:pPr>
            <a:fld id="{6F493597-8AB1-4898-9051-2535BA76FD97}" type="slidenum">
              <a:rPr lang="en-US" smtClean="0"/>
              <a:pPr>
                <a:defRPr/>
              </a:pPr>
              <a:t>27</a:t>
            </a:fld>
            <a:endParaRPr lang="en-US" dirty="0"/>
          </a:p>
        </p:txBody>
      </p:sp>
    </p:spTree>
    <p:extLst>
      <p:ext uri="{BB962C8B-B14F-4D97-AF65-F5344CB8AC3E}">
        <p14:creationId xmlns:p14="http://schemas.microsoft.com/office/powerpoint/2010/main" val="29397331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Slide Image Placeholder 1"/>
          <p:cNvSpPr>
            <a:spLocks noGrp="1" noRot="1" noChangeAspect="1" noTextEdit="1"/>
          </p:cNvSpPr>
          <p:nvPr>
            <p:ph type="sldImg"/>
          </p:nvPr>
        </p:nvSpPr>
        <p:spPr bwMode="auto">
          <a:xfrm>
            <a:off x="1143000" y="685800"/>
            <a:ext cx="4648200" cy="34861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Since the 1880’s, working people, farmers and their allies had been demanding and fighting more fundamental economic rights that would ensure a better and more secure present and future.  Corporate America and their allies had defeated them for decades.  At long last, the great rising of the people in the 1930’s changed history.</a:t>
            </a:r>
          </a:p>
          <a:p>
            <a:r>
              <a:rPr lang="en-US" dirty="0" smtClean="0"/>
              <a:t>In five years, working people both employed or unemployed, farmers, and the elderly won the following victories after decades of defeat and needless suffering:</a:t>
            </a:r>
          </a:p>
          <a:p>
            <a:pPr marL="171450" indent="-171450">
              <a:buFont typeface="Arial" pitchFamily="34" charset="0"/>
              <a:buChar char="•"/>
            </a:pPr>
            <a:r>
              <a:rPr lang="en-US" dirty="0" smtClean="0"/>
              <a:t>The </a:t>
            </a:r>
            <a:r>
              <a:rPr lang="en-US" dirty="0"/>
              <a:t>right to organize </a:t>
            </a:r>
            <a:r>
              <a:rPr lang="en-US" dirty="0" smtClean="0"/>
              <a:t>unions</a:t>
            </a:r>
          </a:p>
          <a:p>
            <a:pPr marL="171450" indent="-171450">
              <a:buFont typeface="Arial" pitchFamily="34" charset="0"/>
              <a:buChar char="•"/>
            </a:pPr>
            <a:r>
              <a:rPr lang="en-US" dirty="0" smtClean="0"/>
              <a:t>Social security</a:t>
            </a:r>
          </a:p>
          <a:p>
            <a:pPr marL="171450" indent="-171450">
              <a:buFont typeface="Arial" pitchFamily="34" charset="0"/>
              <a:buChar char="•"/>
            </a:pPr>
            <a:r>
              <a:rPr lang="en-US" dirty="0" smtClean="0"/>
              <a:t>Unemployment insurance</a:t>
            </a:r>
          </a:p>
          <a:p>
            <a:pPr marL="171450" indent="-171450">
              <a:buFont typeface="Arial" pitchFamily="34" charset="0"/>
              <a:buChar char="•"/>
            </a:pPr>
            <a:r>
              <a:rPr lang="en-US" dirty="0" smtClean="0"/>
              <a:t>Public </a:t>
            </a:r>
            <a:r>
              <a:rPr lang="en-US" dirty="0"/>
              <a:t>assistance for poor </a:t>
            </a:r>
            <a:r>
              <a:rPr lang="en-US" dirty="0" smtClean="0"/>
              <a:t>families</a:t>
            </a:r>
          </a:p>
          <a:p>
            <a:pPr marL="171450" indent="-171450">
              <a:buFont typeface="Arial" pitchFamily="34" charset="0"/>
              <a:buChar char="•"/>
            </a:pPr>
            <a:r>
              <a:rPr lang="en-US" dirty="0" smtClean="0"/>
              <a:t>Protections </a:t>
            </a:r>
            <a:r>
              <a:rPr lang="en-US" dirty="0"/>
              <a:t>for their bank </a:t>
            </a:r>
            <a:r>
              <a:rPr lang="en-US" dirty="0" smtClean="0"/>
              <a:t>deposits</a:t>
            </a:r>
          </a:p>
          <a:p>
            <a:pPr marL="171450" indent="-171450">
              <a:buFont typeface="Arial" pitchFamily="34" charset="0"/>
              <a:buChar char="•"/>
            </a:pPr>
            <a:r>
              <a:rPr lang="en-US" dirty="0"/>
              <a:t>A</a:t>
            </a:r>
            <a:r>
              <a:rPr lang="en-US" dirty="0" smtClean="0"/>
              <a:t>ssistance </a:t>
            </a:r>
            <a:r>
              <a:rPr lang="en-US" dirty="0"/>
              <a:t>in buying homes and preventing </a:t>
            </a:r>
            <a:r>
              <a:rPr lang="en-US" dirty="0" smtClean="0"/>
              <a:t>foreclosures</a:t>
            </a:r>
          </a:p>
          <a:p>
            <a:pPr marL="171450" indent="-171450">
              <a:buFont typeface="Arial" pitchFamily="34" charset="0"/>
              <a:buChar char="•"/>
            </a:pPr>
            <a:r>
              <a:rPr lang="en-US" dirty="0"/>
              <a:t>S</a:t>
            </a:r>
            <a:r>
              <a:rPr lang="en-US" dirty="0" smtClean="0"/>
              <a:t>trong </a:t>
            </a:r>
            <a:r>
              <a:rPr lang="en-US" dirty="0"/>
              <a:t>regulation and controls over banks and financial institutions </a:t>
            </a:r>
            <a:endParaRPr lang="en-US" dirty="0" smtClean="0"/>
          </a:p>
          <a:p>
            <a:pPr marL="171450" indent="-171450">
              <a:buFont typeface="Arial" pitchFamily="34" charset="0"/>
              <a:buChar char="•"/>
            </a:pPr>
            <a:r>
              <a:rPr lang="en-US" dirty="0" smtClean="0"/>
              <a:t>Support for farmers</a:t>
            </a:r>
          </a:p>
          <a:p>
            <a:pPr marL="171450" indent="-171450">
              <a:buFont typeface="Arial" pitchFamily="34" charset="0"/>
              <a:buChar char="•"/>
            </a:pPr>
            <a:r>
              <a:rPr lang="en-US" dirty="0" smtClean="0"/>
              <a:t>Minimum wage, overtime pay, child labor and child welfare protections</a:t>
            </a:r>
          </a:p>
          <a:p>
            <a:pPr marL="171450" indent="-171450">
              <a:buFont typeface="Arial" pitchFamily="34" charset="0"/>
              <a:buChar char="•"/>
            </a:pPr>
            <a:r>
              <a:rPr lang="en-US" dirty="0" smtClean="0"/>
              <a:t>Many more</a:t>
            </a:r>
          </a:p>
          <a:p>
            <a:r>
              <a:rPr lang="en-US" dirty="0" smtClean="0"/>
              <a:t>Much more needed to be done.  For example, farm workers and domestic workers were specifically excluded from the right to organize, Social Security and unemployment insurance.  These were clear acts of racism demanded by racist southern Democratic Senators before they would allow legislation to move.</a:t>
            </a:r>
          </a:p>
          <a:p>
            <a:r>
              <a:rPr lang="en-US" dirty="0" smtClean="0"/>
              <a:t>A </a:t>
            </a:r>
            <a:r>
              <a:rPr lang="en-US" dirty="0"/>
              <a:t>strong labor movement tightly connected to communities across the country provided the pressure and support to force through these life and society changing reforms that we enjoy to this day.  It was a new day for America’s working people and the poor</a:t>
            </a:r>
            <a:r>
              <a:rPr lang="en-US" dirty="0" smtClean="0"/>
              <a:t>. </a:t>
            </a:r>
            <a:r>
              <a:rPr lang="en-US" dirty="0"/>
              <a:t>Increasing solidarity among working people – white and people of color; native-born and immigrant; people of various faith traditions; young and old; men and women; employed and unemployed – </a:t>
            </a:r>
            <a:r>
              <a:rPr lang="en-US" dirty="0" smtClean="0"/>
              <a:t>was key </a:t>
            </a:r>
            <a:r>
              <a:rPr lang="en-US" dirty="0"/>
              <a:t>to </a:t>
            </a:r>
            <a:r>
              <a:rPr lang="en-US" dirty="0" smtClean="0"/>
              <a:t>the explosive </a:t>
            </a:r>
            <a:r>
              <a:rPr lang="en-US" dirty="0"/>
              <a:t>growth in the labor movement and winning </a:t>
            </a:r>
            <a:r>
              <a:rPr lang="en-US" dirty="0" smtClean="0"/>
              <a:t>these </a:t>
            </a:r>
            <a:r>
              <a:rPr lang="en-US" dirty="0"/>
              <a:t>New Deal reforms.</a:t>
            </a:r>
          </a:p>
          <a:p>
            <a:endParaRPr lang="en-US" dirty="0"/>
          </a:p>
        </p:txBody>
      </p:sp>
      <p:sp>
        <p:nvSpPr>
          <p:cNvPr id="4" name="Slide Number Placeholder 3"/>
          <p:cNvSpPr>
            <a:spLocks noGrp="1"/>
          </p:cNvSpPr>
          <p:nvPr>
            <p:ph type="sldNum" sz="quarter" idx="5"/>
          </p:nvPr>
        </p:nvSpPr>
        <p:spPr/>
        <p:txBody>
          <a:bodyPr/>
          <a:lstStyle/>
          <a:p>
            <a:pPr>
              <a:defRPr/>
            </a:pPr>
            <a:fld id="{E3A4084F-0217-4593-8E6E-E7713FC47743}" type="slidenum">
              <a:rPr lang="en-US" smtClean="0"/>
              <a:pPr>
                <a:defRPr/>
              </a:pPr>
              <a:t>28</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1950’s and 1960’s saw the rise of many strong movements demanding an expansion of the American Dream to include many who had been left out and to expand our democracy.  For too long, people of color had been denied full citizenship and genuine opportunities for affordable quality education and real economic opportunity.</a:t>
            </a:r>
          </a:p>
          <a:p>
            <a:r>
              <a:rPr lang="en-US" dirty="0" smtClean="0"/>
              <a:t>In the broadest terms, all of these movements were working to create a more just, fair and sustainable nation.  They would not sit back and accept an inferior and unequal place in our national life.</a:t>
            </a:r>
            <a:endParaRPr lang="en-US" dirty="0"/>
          </a:p>
        </p:txBody>
      </p:sp>
      <p:sp>
        <p:nvSpPr>
          <p:cNvPr id="4" name="Slide Number Placeholder 3"/>
          <p:cNvSpPr>
            <a:spLocks noGrp="1"/>
          </p:cNvSpPr>
          <p:nvPr>
            <p:ph type="sldNum" sz="quarter" idx="10"/>
          </p:nvPr>
        </p:nvSpPr>
        <p:spPr/>
        <p:txBody>
          <a:bodyPr/>
          <a:lstStyle/>
          <a:p>
            <a:pPr>
              <a:defRPr/>
            </a:pPr>
            <a:fld id="{6F493597-8AB1-4898-9051-2535BA76FD97}" type="slidenum">
              <a:rPr lang="en-US" smtClean="0"/>
              <a:pPr>
                <a:defRPr/>
              </a:pPr>
              <a:t>29</a:t>
            </a:fld>
            <a:endParaRPr lang="en-US" dirty="0"/>
          </a:p>
        </p:txBody>
      </p:sp>
    </p:spTree>
    <p:extLst>
      <p:ext uri="{BB962C8B-B14F-4D97-AF65-F5344CB8AC3E}">
        <p14:creationId xmlns:p14="http://schemas.microsoft.com/office/powerpoint/2010/main" val="18946241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08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I would like to start by getting to know more about you as a group as well as letting all of you get a sense of the common ground that you share with each other. </a:t>
            </a:r>
          </a:p>
          <a:p>
            <a:r>
              <a:rPr lang="en-US" dirty="0" smtClean="0"/>
              <a:t>I want to ask each of you some very personal questions.  If you do not feel comfortable answering, please do not feel pressured to participate.  I am asking you questions about the people that you love and care about.  I am not talking about casual acquaintances but people in your inner circle.</a:t>
            </a:r>
          </a:p>
          <a:p>
            <a:r>
              <a:rPr lang="en-US" dirty="0" smtClean="0"/>
              <a:t>Please raise your hand, if the answer is yes.  Look around the room to see how many others are experiencing  similar economic hard times.  You and we are not alone.</a:t>
            </a:r>
          </a:p>
        </p:txBody>
      </p:sp>
      <p:sp>
        <p:nvSpPr>
          <p:cNvPr id="4" name="Slide Number Placeholder 3"/>
          <p:cNvSpPr>
            <a:spLocks noGrp="1"/>
          </p:cNvSpPr>
          <p:nvPr>
            <p:ph type="sldNum" sz="quarter" idx="5"/>
          </p:nvPr>
        </p:nvSpPr>
        <p:spPr/>
        <p:txBody>
          <a:bodyPr/>
          <a:lstStyle/>
          <a:p>
            <a:pPr>
              <a:defRPr/>
            </a:pPr>
            <a:fld id="{046A3646-2673-45AB-B446-E75FD3700E09}" type="slidenum">
              <a:rPr lang="en-US" smtClean="0"/>
              <a:pPr>
                <a:defRPr/>
              </a:pPr>
              <a:t>3</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 new movements led to many historic victories that expanded our democracy and economic opportunities for tens of millions of Americans.  Once again the people had demonstrated their power to demand  and win major changes.  None of these victories were given to the people.  They built power to make them a reality.  It was the second great uprising of the people in the 20</a:t>
            </a:r>
            <a:r>
              <a:rPr lang="en-US" baseline="30000" dirty="0" smtClean="0"/>
              <a:t>th</a:t>
            </a:r>
            <a:r>
              <a:rPr lang="en-US" dirty="0" smtClean="0"/>
              <a:t> century. </a:t>
            </a:r>
          </a:p>
          <a:p>
            <a:r>
              <a:rPr lang="en-US" dirty="0"/>
              <a:t>These victories had very direct impacts on my family.  My unemployed autoworker grandfather Wabel died at age 53 lacking affordable health care that might have saved his life.  In sharp contrast, my beloved mother and father died in their 90s with access to some of the best health care in the world at the University of Washington.  They were poor but the victories of Medicare, Medicaid and Social Security coupled with the support of their children ensured that they died in dignity.  My grandfather died one of the wretched of the earth with no justice in his death.  My parents died with dignity and justice.  It was the victorious struggles of working people, organized labor and their many allies that gave them the help they needed as they aged.</a:t>
            </a:r>
          </a:p>
          <a:p>
            <a:endParaRPr lang="en-US" dirty="0"/>
          </a:p>
        </p:txBody>
      </p:sp>
      <p:sp>
        <p:nvSpPr>
          <p:cNvPr id="4" name="Slide Number Placeholder 3"/>
          <p:cNvSpPr>
            <a:spLocks noGrp="1"/>
          </p:cNvSpPr>
          <p:nvPr>
            <p:ph type="sldNum" sz="quarter" idx="10"/>
          </p:nvPr>
        </p:nvSpPr>
        <p:spPr/>
        <p:txBody>
          <a:bodyPr/>
          <a:lstStyle/>
          <a:p>
            <a:pPr>
              <a:defRPr/>
            </a:pPr>
            <a:fld id="{6F493597-8AB1-4898-9051-2535BA76FD97}" type="slidenum">
              <a:rPr lang="en-US" smtClean="0"/>
              <a:pPr>
                <a:defRPr/>
              </a:pPr>
              <a:t>30</a:t>
            </a:fld>
            <a:endParaRPr lang="en-US" dirty="0"/>
          </a:p>
        </p:txBody>
      </p:sp>
    </p:spTree>
    <p:extLst>
      <p:ext uri="{BB962C8B-B14F-4D97-AF65-F5344CB8AC3E}">
        <p14:creationId xmlns:p14="http://schemas.microsoft.com/office/powerpoint/2010/main" val="157200074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4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For the first time in our nation’s history, working people had a powerful labor movement and other allies to demand their fair share of the fruits of their labor.  One way to measure the fairness of the economy is to look at the percentage of the national income that goes to the richest one percent of families.</a:t>
            </a:r>
          </a:p>
          <a:p>
            <a:r>
              <a:rPr lang="en-US" dirty="0" smtClean="0"/>
              <a:t>The vertical axis which runs from 8 to 24 is the percentage of the national income that went to the richest one percent of families.  By the end of the 1920’s, the share of the national income going to the top 1% rose to record levels reaching 24% in 1929.  Their share dropped rapidly during the 1930’s and continued to drop until the early 1950’s.  These years were a period of rapid union growth and economic and political strength.</a:t>
            </a:r>
          </a:p>
          <a:p>
            <a:r>
              <a:rPr lang="en-US" dirty="0" smtClean="0"/>
              <a:t>The richest 1%’s remained very low by historical standards through the end of the 1970’s.  The rapid increase in their share of the national income starting in 1980 reflects the successful renewed offensive of corporate America and their political allies against organized labor starting the early 1980s.  By 2007, a weakened labor movement stood in stark contrast with the power of the top 1%.  Once again the 1% saw their of the national income reach levels unseen since the late 1920s.</a:t>
            </a:r>
          </a:p>
          <a:p>
            <a:r>
              <a:rPr lang="en-US" dirty="0" smtClean="0"/>
              <a:t>Many factors contributed to this explosive growth in income for the top 1% but the weakness of organized labor and their political allies to prevent this rapid growth in inequality played a key role.  Other factors included financial deregulation, lower taxes on the wealthy and corporations, globalization and shifting manufacturing overseas, major cuts in social programs, rapid growth in the financial industries and weakened worker protection laws.</a:t>
            </a:r>
          </a:p>
        </p:txBody>
      </p:sp>
      <p:sp>
        <p:nvSpPr>
          <p:cNvPr id="4" name="Slide Number Placeholder 3"/>
          <p:cNvSpPr>
            <a:spLocks noGrp="1"/>
          </p:cNvSpPr>
          <p:nvPr>
            <p:ph type="sldNum" sz="quarter" idx="5"/>
          </p:nvPr>
        </p:nvSpPr>
        <p:spPr/>
        <p:txBody>
          <a:bodyPr/>
          <a:lstStyle/>
          <a:p>
            <a:pPr>
              <a:defRPr/>
            </a:pPr>
            <a:fld id="{E444D9E5-C5EB-438B-B3BA-C587CC26CDD1}" type="slidenum">
              <a:rPr lang="en-US" smtClean="0"/>
              <a:pPr>
                <a:defRPr/>
              </a:pPr>
              <a:t>31</a:t>
            </a:fld>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54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The period 1947 to 1979 was an era of broadly shared prosperity.  Some describe it as a rising economic tide lifting all boats.  Let’s look at this graph carefully.</a:t>
            </a:r>
          </a:p>
          <a:p>
            <a:r>
              <a:rPr lang="en-US" dirty="0" smtClean="0"/>
              <a:t>The each of the five columns on the left represent 20 percent of all American families.  The far right hand column represents the richest 5 percent of families.  Let’s look at the far left column.  It represents the poorest 20 percent of families whose income in 1979 ranged from $0 to $27 thousand measured in 2010 dollars.  During this 32 year period, the average income of the poorest 20 percent rose 116 percent after inflation.  This means that their purchasing power more than doubled.  The second column represents the lower middle class, the next 20% of incomes ranging from $27 to $45 thousand.   Their average income after inflation doubled during the period.</a:t>
            </a:r>
          </a:p>
          <a:p>
            <a:r>
              <a:rPr lang="en-US" dirty="0" smtClean="0"/>
              <a:t>Overall, all income groups except the richest 5 percent of families saw their average incomes double.  At the same time, the income gaps between whites and families of color shrank.  Women were entering the workforce in large numbers and began breaking down sexist barriers to careers. In broad terms, our economy was moving toward a more equal country in which opportunity and success was more broadly shared than in previous generations.</a:t>
            </a:r>
          </a:p>
          <a:p>
            <a:r>
              <a:rPr lang="en-US" dirty="0"/>
              <a:t>The 1960s saw another great </a:t>
            </a:r>
            <a:r>
              <a:rPr lang="en-US" dirty="0" smtClean="0"/>
              <a:t>uprising of people demanding a more fair and just nation.  The great people’s victories of this decade also promote greater economic equality and opportunity for people who had been marginalized throughout our history.  </a:t>
            </a:r>
          </a:p>
          <a:p>
            <a:endParaRPr lang="en-US" dirty="0"/>
          </a:p>
        </p:txBody>
      </p:sp>
      <p:sp>
        <p:nvSpPr>
          <p:cNvPr id="4" name="Slide Number Placeholder 3"/>
          <p:cNvSpPr>
            <a:spLocks noGrp="1"/>
          </p:cNvSpPr>
          <p:nvPr>
            <p:ph type="sldNum" sz="quarter" idx="5"/>
          </p:nvPr>
        </p:nvSpPr>
        <p:spPr>
          <a:xfrm>
            <a:off x="6553200" y="8991601"/>
            <a:ext cx="455613" cy="303212"/>
          </a:xfrm>
        </p:spPr>
        <p:txBody>
          <a:bodyPr/>
          <a:lstStyle/>
          <a:p>
            <a:pPr>
              <a:defRPr/>
            </a:pPr>
            <a:endParaRPr lang="en-US" dirty="0" smtClean="0"/>
          </a:p>
          <a:p>
            <a:pPr>
              <a:defRPr/>
            </a:pPr>
            <a:fld id="{ADD12767-832F-48CA-B209-826290EE1029}" type="slidenum">
              <a:rPr lang="en-US" smtClean="0"/>
              <a:pPr>
                <a:defRPr/>
              </a:pPr>
              <a:t>32</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64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The 1970’s were a tough decade for the American people.  3 recessions, the oil shortages caused by the Arab oil boycott, increased foreign competition from Japan and Western Europe, and high unemployment coupled with high inflation stirred a fierce debate regarding the way to revive sustained economic growth and a more secure future for all American.  Corporate America and their political allies led by Ronald Reagan called for a “new morning in America” and advocated a radical, new economic strategy.</a:t>
            </a:r>
          </a:p>
          <a:p>
            <a:r>
              <a:rPr lang="en-US" dirty="0" smtClean="0"/>
              <a:t>The results of that new strategy are starkly different.  Good-bye shared prosperity, hello stolen prosperity.  Despite substantial gains in overall productivity, the income gains were no longer shared across the board.  The bottom 60% of families saw their incomes shrink, stagnate or grow very slowly despite increased work effort.</a:t>
            </a:r>
          </a:p>
          <a:p>
            <a:r>
              <a:rPr lang="en-US" dirty="0" smtClean="0"/>
              <a:t>The methods used to create this graph are identical to the previous graph showing shared prosperity.  For example, the poorest 20% of American families saw their average incomes decline 11% after inflation.  The next 20% saw their incomes only rise 2% over the 30+ years.</a:t>
            </a:r>
          </a:p>
          <a:p>
            <a:r>
              <a:rPr lang="en-US" dirty="0" smtClean="0"/>
              <a:t>No longer would a rising economic tide lift all families.</a:t>
            </a:r>
            <a:endParaRPr lang="en-US" dirty="0"/>
          </a:p>
        </p:txBody>
      </p:sp>
      <p:sp>
        <p:nvSpPr>
          <p:cNvPr id="4" name="Slide Number Placeholder 3"/>
          <p:cNvSpPr>
            <a:spLocks noGrp="1"/>
          </p:cNvSpPr>
          <p:nvPr>
            <p:ph type="sldNum" sz="quarter" idx="5"/>
          </p:nvPr>
        </p:nvSpPr>
        <p:spPr/>
        <p:txBody>
          <a:bodyPr/>
          <a:lstStyle/>
          <a:p>
            <a:pPr>
              <a:defRPr/>
            </a:pPr>
            <a:fld id="{B0A23334-FC55-45C5-8140-5A3CF29C190A}" type="slidenum">
              <a:rPr lang="en-US" smtClean="0"/>
              <a:pPr>
                <a:defRPr/>
              </a:pPr>
              <a:t>33</a:t>
            </a:fld>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74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This graph drives home the extraordinary growth in income during the past three decades.  The column on the far right represents the 11 thousand highest income families in the country.  Between 1979 and 2006, their average annual income after inflation of $35.5 million rose by 386%.  Their after-tax income rose by 480% during the same period as their tax rates were cut.</a:t>
            </a:r>
          </a:p>
          <a:p>
            <a:r>
              <a:rPr lang="en-US" dirty="0" smtClean="0"/>
              <a:t>Some might believe that I am making up these numbers but they were produced by the Congressional Budget Office.  2006 is the latest data year for the richest 11 thousand families.</a:t>
            </a:r>
          </a:p>
          <a:p>
            <a:r>
              <a:rPr lang="en-US" dirty="0" smtClean="0"/>
              <a:t>Where is the justice in this picture?  While millions suffered, the super-rich lived lives of luxury that are hard to imagine.</a:t>
            </a:r>
          </a:p>
        </p:txBody>
      </p:sp>
      <p:sp>
        <p:nvSpPr>
          <p:cNvPr id="4" name="Slide Number Placeholder 3"/>
          <p:cNvSpPr>
            <a:spLocks noGrp="1"/>
          </p:cNvSpPr>
          <p:nvPr>
            <p:ph type="sldNum" sz="quarter" idx="5"/>
          </p:nvPr>
        </p:nvSpPr>
        <p:spPr/>
        <p:txBody>
          <a:bodyPr/>
          <a:lstStyle/>
          <a:p>
            <a:pPr>
              <a:defRPr/>
            </a:pPr>
            <a:fld id="{D5CB8BED-B8FD-4D7B-824C-68DFA4092967}" type="slidenum">
              <a:rPr lang="en-US" smtClean="0"/>
              <a:pPr>
                <a:defRPr/>
              </a:pPr>
              <a:t>34</a:t>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95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I like an honest man.  Mr. Buffett is speaking the truth.  There is a class war in America and working people and their allies are losing.  Their dreams of a brighter and more secure future with greater opportunity are being stolen from them by Corporate America in a one-sided class war.</a:t>
            </a:r>
          </a:p>
        </p:txBody>
      </p:sp>
      <p:sp>
        <p:nvSpPr>
          <p:cNvPr id="4" name="Slide Number Placeholder 3"/>
          <p:cNvSpPr>
            <a:spLocks noGrp="1"/>
          </p:cNvSpPr>
          <p:nvPr>
            <p:ph type="sldNum" sz="quarter" idx="5"/>
          </p:nvPr>
        </p:nvSpPr>
        <p:spPr/>
        <p:txBody>
          <a:bodyPr/>
          <a:lstStyle/>
          <a:p>
            <a:pPr>
              <a:defRPr/>
            </a:pPr>
            <a:fld id="{3CC95B71-EF45-4460-89A9-E626FE3B8539}" type="slidenum">
              <a:rPr lang="en-US" smtClean="0"/>
              <a:pPr>
                <a:defRPr/>
              </a:pPr>
              <a:t>35</a:t>
            </a:fld>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05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By the early 1970’s, leading strategists for Corporate America were developing long-term plans to reassert corporate dominance of our country.  Throughout much of the 1960’s and early 1970’s, corporate power was being further restricted by the rising power of new movements.  Race, gender, disability  and age discrimination in the workplace was being restricted.  Water, air and ground pollution by corporations was subject to major increases in federal regulation.  The passage of the federal Occupational Safety and Health Act (OSHA) increased protections for workers and began to limit corporate abuses.  The passage of pension protection legislation restricted corporate abuses of pension plans.  This is only a partial list.</a:t>
            </a:r>
          </a:p>
          <a:p>
            <a:r>
              <a:rPr lang="en-US" dirty="0" smtClean="0"/>
              <a:t>Movements of people of color, women, gays, youth, seniors, and environmentalists posed strong challenges to corporate power.  Waves of strikes also put pressure on Corporate America.</a:t>
            </a:r>
          </a:p>
          <a:p>
            <a:r>
              <a:rPr lang="en-US" dirty="0" smtClean="0"/>
              <a:t>It was time to launch a major long-term counterattack.  One leading strategist was Lewis Powell, a corporate lawyer from Richmond, Virginia who served on many major corporate boards.  On August 23, 1971, he wrote a confidential memo to a close ally and senior official at the U.S. Chamber of Commerce.  In the memo, Powell outlined a brilliant long-term strategy for reasserting corporate dominance.  Fundamentally, he called for Corporate America to use their money, power and influence to win a “War of Big Ideas.”  In doing so, they would fundamentally reshape the thinking of the American people regarding the way our economic life should be shaped.</a:t>
            </a:r>
          </a:p>
          <a:p>
            <a:r>
              <a:rPr lang="en-US" dirty="0" smtClean="0"/>
              <a:t>He called for the creation of a powerful intellectual machine that would wage that war.</a:t>
            </a:r>
          </a:p>
          <a:p>
            <a:r>
              <a:rPr lang="en-US" dirty="0" smtClean="0"/>
              <a:t>Source:  Greenpeace. http://www.greenpeace.org/usa/en/campaigns/global-warming-and-energy/polluterwatch/The-Lewis-Powell-Memo/</a:t>
            </a:r>
          </a:p>
        </p:txBody>
      </p:sp>
      <p:sp>
        <p:nvSpPr>
          <p:cNvPr id="4" name="Slide Number Placeholder 3"/>
          <p:cNvSpPr>
            <a:spLocks noGrp="1"/>
          </p:cNvSpPr>
          <p:nvPr>
            <p:ph type="sldNum" sz="quarter" idx="5"/>
          </p:nvPr>
        </p:nvSpPr>
        <p:spPr/>
        <p:txBody>
          <a:bodyPr/>
          <a:lstStyle/>
          <a:p>
            <a:pPr>
              <a:defRPr/>
            </a:pPr>
            <a:fld id="{9984E9DE-8497-42BC-9D5C-60C0242D0E5D}" type="slidenum">
              <a:rPr lang="en-US" smtClean="0"/>
              <a:pPr>
                <a:defRPr/>
              </a:pPr>
              <a:t>36</a:t>
            </a:fld>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1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Powell was not the only corporate strategist advocating this approach.  More importantly, the corporate-financed right-wing intellectual machine was built quickly with vast amounts of money from powerful multi-millionaires and soon to become billionaires like the Koch brothers, the Coors family, and the Mellon and Scaife families.</a:t>
            </a:r>
          </a:p>
          <a:p>
            <a:r>
              <a:rPr lang="en-US" dirty="0" smtClean="0"/>
              <a:t>By the late 1970’s, these think tanks and their university and media allies were shifting the thinking of many Americans and laying the foundation of Ronald Reagan’s victory in 1980s.  Major sectors of Corporate America now had an idea machine, and vast resources for elections, organizing and popularizing their economic and political  ideas.</a:t>
            </a:r>
          </a:p>
          <a:p>
            <a:r>
              <a:rPr lang="en-US" dirty="0" smtClean="0"/>
              <a:t>The election of Ronald Reagan in 1980 provided an historic opportunity for Corporate American to unleash class warfare and take firm control of the country.</a:t>
            </a:r>
          </a:p>
          <a:p>
            <a:r>
              <a:rPr lang="en-US" sz="1050" dirty="0" smtClean="0"/>
              <a:t>Source:  http://www.aei.org/about/history/</a:t>
            </a:r>
          </a:p>
        </p:txBody>
      </p:sp>
      <p:sp>
        <p:nvSpPr>
          <p:cNvPr id="4" name="Slide Number Placeholder 3"/>
          <p:cNvSpPr>
            <a:spLocks noGrp="1"/>
          </p:cNvSpPr>
          <p:nvPr>
            <p:ph type="sldNum" sz="quarter" idx="5"/>
          </p:nvPr>
        </p:nvSpPr>
        <p:spPr/>
        <p:txBody>
          <a:bodyPr/>
          <a:lstStyle/>
          <a:p>
            <a:pPr>
              <a:defRPr/>
            </a:pPr>
            <a:fld id="{9925D89A-7449-477F-B5FC-3D636871FA5A}" type="slidenum">
              <a:rPr lang="en-US" smtClean="0"/>
              <a:pPr>
                <a:defRPr/>
              </a:pPr>
              <a:t>37</a:t>
            </a:fld>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2579" name="Rectangle 3"/>
          <p:cNvSpPr>
            <a:spLocks noGrp="1"/>
          </p:cNvSpPr>
          <p:nvPr>
            <p:ph type="body" idx="1"/>
          </p:nvPr>
        </p:nvSpPr>
        <p:spPr bwMode="auto">
          <a:xfrm>
            <a:off x="701675" y="4416425"/>
            <a:ext cx="5607050" cy="43465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spcBef>
                <a:spcPct val="0"/>
              </a:spcBef>
            </a:pPr>
            <a:r>
              <a:rPr lang="en-US" dirty="0" smtClean="0"/>
              <a:t>The key elements and messages of the broad corporate strategy are listed above.  They are focused on the importance of winning the battle for the future vision of the country coupled with values, themes and messages that should provide the foundation for their hoped-for dominant view of our future.  This battle of ideas is supported by many think tanks, endowment of chairs in university economics departments and business schools, attacks on leftist and progressive intellectuals, strengthening lobbying efforts, dominating the media and building powerful and well-funded permanent political and election campaign organizations.  Crushing unions would be key.</a:t>
            </a:r>
          </a:p>
          <a:p>
            <a:pPr eaLnBrk="1" hangingPunct="1">
              <a:lnSpc>
                <a:spcPct val="90000"/>
              </a:lnSpc>
              <a:spcBef>
                <a:spcPct val="0"/>
              </a:spcBef>
            </a:pPr>
            <a:endParaRPr lang="en-US" dirty="0" smtClean="0"/>
          </a:p>
          <a:p>
            <a:pPr eaLnBrk="1" hangingPunct="1">
              <a:lnSpc>
                <a:spcPct val="90000"/>
              </a:lnSpc>
              <a:spcBef>
                <a:spcPct val="0"/>
              </a:spcBef>
            </a:pPr>
            <a:r>
              <a:rPr lang="en-US" dirty="0" smtClean="0"/>
              <a:t>What are the results?  We have already seen the dramatic shift to economic inequality.  Long gone were the days of a rising tide would lift all boats.</a:t>
            </a:r>
          </a:p>
          <a:p>
            <a:pPr eaLnBrk="1" hangingPunct="1">
              <a:lnSpc>
                <a:spcPct val="90000"/>
              </a:lnSpc>
              <a:spcBef>
                <a:spcPct val="0"/>
              </a:spcBef>
            </a:pPr>
            <a:endParaRPr lang="en-US" dirty="0"/>
          </a:p>
          <a:p>
            <a:pPr eaLnBrk="1" hangingPunct="1">
              <a:lnSpc>
                <a:spcPct val="90000"/>
              </a:lnSpc>
              <a:spcBef>
                <a:spcPct val="0"/>
              </a:spcBef>
            </a:pPr>
            <a:r>
              <a:rPr lang="en-US" dirty="0" smtClean="0"/>
              <a:t>In 2012, we see multi-billionaires and major corporations spending hundreds of millions of dollars to dominate the national and state elections.  This money is being spent for a reason:  Clear corporate dominance of our nation under the guise of promoting greater freedom and opportunity for all.</a:t>
            </a:r>
          </a:p>
          <a:p>
            <a:pPr eaLnBrk="1" hangingPunct="1">
              <a:spcBef>
                <a:spcPct val="0"/>
              </a:spcBef>
            </a:pPr>
            <a:endParaRPr lang="en-US" dirty="0"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4627" name="Rectangle 3"/>
          <p:cNvSpPr>
            <a:spLocks noGrp="1"/>
          </p:cNvSpPr>
          <p:nvPr>
            <p:ph type="body" idx="1"/>
          </p:nvPr>
        </p:nvSpPr>
        <p:spPr bwMode="auto">
          <a:xfrm>
            <a:off x="685800" y="4419600"/>
            <a:ext cx="5607050" cy="41830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smtClean="0"/>
              <a:t>Let me share a personal story of what the war on workers looks like on a personal level. In May of 1982 I was working as a skilled industrial wireman and served on the Executive Board of my Machinist Union local.  I was also a delegate to the King County Labor Council, AFL-CIO.</a:t>
            </a:r>
          </a:p>
          <a:p>
            <a:pPr eaLnBrk="1" hangingPunct="1">
              <a:spcBef>
                <a:spcPct val="0"/>
              </a:spcBef>
            </a:pPr>
            <a:endParaRPr lang="en-US" dirty="0" smtClean="0"/>
          </a:p>
          <a:p>
            <a:pPr eaLnBrk="1" hangingPunct="1">
              <a:spcBef>
                <a:spcPct val="0"/>
              </a:spcBef>
            </a:pPr>
            <a:r>
              <a:rPr lang="en-US" dirty="0" smtClean="0"/>
              <a:t>One day, every one in our plant was called to a mass meeting by the owner.  We were informed that he had sold the assets and liabilities of the company; and, as a condition of the sale, we were all fired as of the end of the shift.  I stood in the parking lot with a 35 year employee who had tears in his eyes.  He said he had fought the Nazis to defend freedom and our way of life and this is what our nation has become.  I told him the new owners were “Pinned striped storm troopers.  We are not human to them.”</a:t>
            </a:r>
          </a:p>
          <a:p>
            <a:pPr eaLnBrk="1" hangingPunct="1">
              <a:spcBef>
                <a:spcPct val="0"/>
              </a:spcBef>
            </a:pPr>
            <a:endParaRPr lang="en-US" dirty="0" smtClean="0"/>
          </a:p>
          <a:p>
            <a:pPr eaLnBrk="1" hangingPunct="1">
              <a:spcBef>
                <a:spcPct val="0"/>
              </a:spcBef>
            </a:pPr>
            <a:r>
              <a:rPr lang="en-US" dirty="0" smtClean="0"/>
              <a:t>I lost my pension and was not hired by the new company and the union was broken.  I spent most of the next 15 </a:t>
            </a:r>
            <a:r>
              <a:rPr lang="en-US" dirty="0"/>
              <a:t>months out of work.  I took a 50% pay cut when I finally found a new job in a new career field.  </a:t>
            </a:r>
            <a:r>
              <a:rPr lang="en-US" dirty="0" smtClean="0"/>
              <a:t>This is what the war on workers looks like, up close and personal.  This was one of the dark days in </a:t>
            </a:r>
            <a:r>
              <a:rPr lang="en-US" dirty="0"/>
              <a:t>for </a:t>
            </a:r>
            <a:r>
              <a:rPr lang="en-US" dirty="0" smtClean="0"/>
              <a:t>workers in America.  </a:t>
            </a:r>
            <a:r>
              <a:rPr lang="en-US" dirty="0"/>
              <a:t>A dark, dark day.</a:t>
            </a:r>
          </a:p>
          <a:p>
            <a:pPr eaLnBrk="1" hangingPunct="1">
              <a:spcBef>
                <a:spcPct val="0"/>
              </a:spcBef>
            </a:pPr>
            <a:r>
              <a:rPr lang="en-US" dirty="0" smtClean="0"/>
              <a:t> </a:t>
            </a:r>
          </a:p>
          <a:p>
            <a:pPr eaLnBrk="1" hangingPunct="1">
              <a:spcBef>
                <a:spcPct val="0"/>
              </a:spcBef>
            </a:pPr>
            <a:r>
              <a:rPr lang="en-US" dirty="0" smtClean="0"/>
              <a:t>Since the turn of the 20</a:t>
            </a:r>
            <a:r>
              <a:rPr lang="en-US" baseline="30000" dirty="0" smtClean="0"/>
              <a:t>th</a:t>
            </a:r>
            <a:r>
              <a:rPr lang="en-US" dirty="0" smtClean="0"/>
              <a:t> century, organized labor and its allies has been the largest movement  resisting domination of our country by corporations and the wealthy.  The historic victories of the 1930’s and the enduring though shrinking strength of organized labor also helped push through many of the reforms of the 1960’s.  With Ronald Reagan in office, Corporate America’s time had come to roll back many hard won gains.</a:t>
            </a:r>
          </a:p>
          <a:p>
            <a:pPr eaLnBrk="1" hangingPunct="1">
              <a:spcBef>
                <a:spcPct val="0"/>
              </a:spcBef>
            </a:pPr>
            <a:endParaRPr lang="en-US" dirty="0" smtClean="0"/>
          </a:p>
          <a:p>
            <a:pPr eaLnBrk="1" hangingPunct="1">
              <a:spcBef>
                <a:spcPct val="0"/>
              </a:spcBef>
            </a:pPr>
            <a:endParaRPr lang="en-US" b="1" dirty="0" smtClean="0"/>
          </a:p>
          <a:p>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18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The sharing of our common ground of economic hard times helps create a sense of social solidarity among us.  We have many differences that are obvious:  Race, gender and age.  Undoubtedly we have many other differences that are not immediately obvious:  Sexual orientation, religion or lack thereof, political beliefs, disabilities, immigration status and more.</a:t>
            </a:r>
          </a:p>
          <a:p>
            <a:r>
              <a:rPr lang="en-US" dirty="0" smtClean="0"/>
              <a:t>This “Common Ground” exercise has helped us find a common ground from which we can explore our common history and the struggles of our ancestors and us to create a better America.  I want to focus on our common ground while fully recognizing our differences and understanding that many of us experience hard times unequally and in different ways.</a:t>
            </a:r>
          </a:p>
          <a:p>
            <a:r>
              <a:rPr lang="en-US" dirty="0" smtClean="0"/>
              <a:t>I want to stress that we are not talking about them.  We are talking about us.</a:t>
            </a:r>
            <a:endParaRPr lang="en-US" dirty="0"/>
          </a:p>
        </p:txBody>
      </p:sp>
      <p:sp>
        <p:nvSpPr>
          <p:cNvPr id="4" name="Slide Number Placeholder 3"/>
          <p:cNvSpPr>
            <a:spLocks noGrp="1"/>
          </p:cNvSpPr>
          <p:nvPr>
            <p:ph type="sldNum" sz="quarter" idx="5"/>
          </p:nvPr>
        </p:nvSpPr>
        <p:spPr/>
        <p:txBody>
          <a:bodyPr/>
          <a:lstStyle/>
          <a:p>
            <a:pPr>
              <a:defRPr/>
            </a:pPr>
            <a:fld id="{F64F51C1-907F-4275-986C-9EE6F7A9C36B}" type="slidenum">
              <a:rPr lang="en-US" smtClean="0"/>
              <a:pPr>
                <a:defRPr/>
              </a:pPr>
              <a:t>4</a:t>
            </a:fld>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03" name="Notes Placeholder 2"/>
          <p:cNvSpPr>
            <a:spLocks noGrp="1"/>
          </p:cNvSpPr>
          <p:nvPr>
            <p:ph type="body" idx="1"/>
          </p:nvPr>
        </p:nvSpPr>
        <p:spPr bwMode="auto">
          <a:xfrm>
            <a:off x="685800" y="4495800"/>
            <a:ext cx="5607050" cy="4343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smtClean="0"/>
              <a:t>We have seen this graph before.  Corporate </a:t>
            </a:r>
            <a:r>
              <a:rPr lang="en-US" dirty="0"/>
              <a:t>America, aided by the political allies, launched a massive offensive against organized labor in the 1980’s.  President Reagan’s mass firing of striking air traffic controllers in the 1981 PATCO strike sent a signal to Corporate America that the federal government was their ally in destroying organized labor.</a:t>
            </a:r>
          </a:p>
          <a:p>
            <a:pPr eaLnBrk="1" hangingPunct="1">
              <a:spcBef>
                <a:spcPct val="0"/>
              </a:spcBef>
            </a:pPr>
            <a:endParaRPr lang="en-US" dirty="0"/>
          </a:p>
          <a:p>
            <a:pPr eaLnBrk="1" hangingPunct="1">
              <a:spcBef>
                <a:spcPct val="0"/>
              </a:spcBef>
            </a:pPr>
            <a:r>
              <a:rPr lang="en-US" dirty="0"/>
              <a:t>Many major strikes were lost including Phelps-Dodge in the copper industry, Greyhound in interstate transportation, Caterpillar in heavy equipment and many more.  Corporate America wanted major concessions in wages, benefits, pensions, working conditions and if possible to wipe out the unions.  They also wanted to ensure that the growing service industries would remain nonunion.  A union-free America was their dream and battle cry.  </a:t>
            </a:r>
          </a:p>
          <a:p>
            <a:pPr eaLnBrk="1" hangingPunct="1">
              <a:spcBef>
                <a:spcPct val="0"/>
              </a:spcBef>
            </a:pPr>
            <a:endParaRPr lang="en-US" dirty="0"/>
          </a:p>
          <a:p>
            <a:pPr eaLnBrk="1" hangingPunct="1">
              <a:spcBef>
                <a:spcPct val="0"/>
              </a:spcBef>
            </a:pPr>
            <a:r>
              <a:rPr lang="en-US" dirty="0"/>
              <a:t>Between 1980 and 1990, the percentage of unionized workers was cut by a third.  Systematic violations of labor laws became the order of the day.  The widespread use of permanent striker replacements became a way of life.  The days of organized labor serving as a powerful counterbalance to corporate power were fading away in the workplace and in political </a:t>
            </a:r>
            <a:r>
              <a:rPr lang="en-US" dirty="0" smtClean="0"/>
              <a:t>life under the relentless corporate assault.</a:t>
            </a:r>
            <a:endParaRPr lang="en-US" dirty="0"/>
          </a:p>
          <a:p>
            <a:r>
              <a:rPr lang="en-US" dirty="0" smtClean="0"/>
              <a:t>By 2010, the percentage of private sector unions had reached the lowest level since the early 1900’s.  Labor was done but far from out.</a:t>
            </a:r>
          </a:p>
        </p:txBody>
      </p:sp>
      <p:sp>
        <p:nvSpPr>
          <p:cNvPr id="4" name="Slide Number Placeholder 3"/>
          <p:cNvSpPr>
            <a:spLocks noGrp="1"/>
          </p:cNvSpPr>
          <p:nvPr>
            <p:ph type="sldNum" sz="quarter" idx="5"/>
          </p:nvPr>
        </p:nvSpPr>
        <p:spPr/>
        <p:txBody>
          <a:bodyPr/>
          <a:lstStyle/>
          <a:p>
            <a:pPr>
              <a:defRPr/>
            </a:pPr>
            <a:fld id="{F152DBB8-C646-478E-9F72-C568319105A9}" type="slidenum">
              <a:rPr lang="en-US" smtClean="0"/>
              <a:pPr>
                <a:defRPr/>
              </a:pPr>
              <a:t>40</a:t>
            </a:fld>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55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When we talk about the war on workers, we must recognize the racial impacts of the war.  In 1983 and 2008, black men had the highest rate of union membership.  This has been true for several decades.  In 1983, black women, Latino men and white men were essentially tied for the second highest rate of union membership.  In 2008, white men and black women were tied for the second highest rate.</a:t>
            </a:r>
          </a:p>
          <a:p>
            <a:r>
              <a:rPr lang="en-US" dirty="0" smtClean="0"/>
              <a:t>It is very important to recognize the devastating impact that the corporate class warfare against unions and workers has had on black and Latino workers.  The largest percentage declines in union membership have taken place among black and Latino workers.  Between 1983 and 2008, the rate of union membership for black and Latino men was cut by more than 50%.  Black men dropped from 36% to 17% and Latino men dropped from 27% to 12%.  The declines for black women and Latino women were also very large.  All of these declines were much higher than for whites and Asians.</a:t>
            </a:r>
          </a:p>
          <a:p>
            <a:r>
              <a:rPr lang="en-US" dirty="0" smtClean="0"/>
              <a:t>It is not well understood that the class war against unions and workers had a disproportionate impact on workers of color.  The need to continue the struggle against racism still exists.</a:t>
            </a:r>
          </a:p>
          <a:p>
            <a:endParaRPr lang="en-US" dirty="0" smtClean="0"/>
          </a:p>
          <a:p>
            <a:endParaRPr lang="en-US" b="1" dirty="0" smtClean="0"/>
          </a:p>
          <a:p>
            <a:endParaRPr lang="en-US" b="1" dirty="0" smtClean="0"/>
          </a:p>
          <a:p>
            <a:endParaRPr lang="en-US" dirty="0" smtClean="0"/>
          </a:p>
        </p:txBody>
      </p:sp>
      <p:sp>
        <p:nvSpPr>
          <p:cNvPr id="4" name="Slide Number Placeholder 3"/>
          <p:cNvSpPr>
            <a:spLocks noGrp="1"/>
          </p:cNvSpPr>
          <p:nvPr>
            <p:ph type="sldNum" sz="quarter" idx="5"/>
          </p:nvPr>
        </p:nvSpPr>
        <p:spPr/>
        <p:txBody>
          <a:bodyPr/>
          <a:lstStyle/>
          <a:p>
            <a:pPr>
              <a:defRPr/>
            </a:pPr>
            <a:fld id="{83756991-0341-4D74-8A2D-9E9389A170F6}" type="slidenum">
              <a:rPr lang="en-US" smtClean="0"/>
              <a:pPr>
                <a:defRPr/>
              </a:pPr>
              <a:t>41</a:t>
            </a:fld>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87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America has long been plagued by deep income and wealth inequality based on race.  It is one of the darkest parts of the racist treatment of people of color.  Lack of wealth make it harder to go to college, buy a home, have a secure retirement. and pass on wealth to the next generation to help them get started.  Wealth inequality affects multiple generations at the same time.</a:t>
            </a:r>
          </a:p>
          <a:p>
            <a:r>
              <a:rPr lang="en-US" dirty="0" smtClean="0"/>
              <a:t>In this chart, wealth is defined as assets minus liabilities. To put this in simple terms, imagine selling all of your assets listed below and try to pay off all of your liabilities (debts).  What remains is your wealth.</a:t>
            </a:r>
          </a:p>
          <a:p>
            <a:r>
              <a:rPr lang="en-US" dirty="0" smtClean="0"/>
              <a:t>Assets include financial assets, income producing property, business or professional assets, motor vehicles, vacation homes IRAs, 401(k)s, and other financial resources.  It does not include defined benefit pensions, cash value of life insurance, household furnishings and jewelry and future claims on Social Security.</a:t>
            </a:r>
          </a:p>
          <a:p>
            <a:r>
              <a:rPr lang="en-US" dirty="0" smtClean="0"/>
              <a:t>Liabilities include secured and unsecured liabilities such as mortgages, vehicle loans, credit cards, student loans, medical bills, and other loans.</a:t>
            </a:r>
          </a:p>
          <a:p>
            <a:r>
              <a:rPr lang="en-US" dirty="0" smtClean="0"/>
              <a:t>In 2009, 50% of white families had a net worth greater than $113 thousand and 50% had less net worth.  This is called median net worth.  In sharp contrast, black and Latino families had median net worth of only $6 thousand.  One third of all black and Latino families had negative net worth.  This means that if they sold all their assets, they would not have enough money to pay all their debts.</a:t>
            </a:r>
          </a:p>
          <a:p>
            <a:r>
              <a:rPr lang="en-US" dirty="0" smtClean="0"/>
              <a:t>Our struggle for a more just and secure future must include this longstanding racial wealth gap.</a:t>
            </a:r>
            <a:endParaRPr lang="en-US" dirty="0"/>
          </a:p>
        </p:txBody>
      </p:sp>
      <p:sp>
        <p:nvSpPr>
          <p:cNvPr id="4" name="Slide Number Placeholder 3"/>
          <p:cNvSpPr>
            <a:spLocks noGrp="1"/>
          </p:cNvSpPr>
          <p:nvPr>
            <p:ph type="sldNum" sz="quarter" idx="5"/>
          </p:nvPr>
        </p:nvSpPr>
        <p:spPr/>
        <p:txBody>
          <a:bodyPr/>
          <a:lstStyle/>
          <a:p>
            <a:pPr>
              <a:defRPr/>
            </a:pPr>
            <a:fld id="{C3380CA7-034A-44CD-B92E-4E4D1E3523C1}" type="slidenum">
              <a:rPr lang="en-US" smtClean="0"/>
              <a:pPr>
                <a:defRPr/>
              </a:pPr>
              <a:t>42</a:t>
            </a:fld>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07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The future for young people in our country looks very challenging at best.  They are experiencing very high levels of unemployment with black, Latino and Native American youth particularly hard hit.  Finding a full-time steady job with benefits and good pay seems like a distant dream for so many of our youth.</a:t>
            </a:r>
          </a:p>
          <a:p>
            <a:r>
              <a:rPr lang="en-US" dirty="0" smtClean="0"/>
              <a:t>Increasingly access to higher education is become more difficult as education cutbacks in the public higher education system makes the costs much higher.  Middle class, working class and poor families are struggling to help their children go to two- and four-year schools.  Student loan debts are an increasing problem for millions of Americans as they struggle to pay them back.</a:t>
            </a:r>
          </a:p>
          <a:p>
            <a:r>
              <a:rPr lang="en-US" dirty="0" smtClean="0"/>
              <a:t>Most troubling is that one of the key parts of the American Dream is that young  people from modest and poor backgrounds are having a much more difficult time moving up.  Today, many countries in Europe see greater inter-generational upward mobility opportunities for their young than in the United States.</a:t>
            </a:r>
          </a:p>
          <a:p>
            <a:r>
              <a:rPr lang="en-US" dirty="0" smtClean="0"/>
              <a:t>The American Dream is shrinking for millions despite their willingness to work hard and play by the rules.</a:t>
            </a:r>
          </a:p>
        </p:txBody>
      </p:sp>
      <p:sp>
        <p:nvSpPr>
          <p:cNvPr id="4" name="Slide Number Placeholder 3"/>
          <p:cNvSpPr>
            <a:spLocks noGrp="1"/>
          </p:cNvSpPr>
          <p:nvPr>
            <p:ph type="sldNum" sz="quarter" idx="5"/>
          </p:nvPr>
        </p:nvSpPr>
        <p:spPr/>
        <p:txBody>
          <a:bodyPr/>
          <a:lstStyle/>
          <a:p>
            <a:pPr>
              <a:defRPr/>
            </a:pPr>
            <a:fld id="{C7141547-A95F-481C-9F4A-54267AFB4C5A}" type="slidenum">
              <a:rPr lang="en-US" smtClean="0"/>
              <a:pPr>
                <a:defRPr/>
              </a:pPr>
              <a:t>43</a:t>
            </a:fld>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97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Women have long earned less than men.  One way to measure this is to look at the hourly earnings of women versus men at various levels of pay.  In this graph, we see that women’s hourly earnings are lower than men at all pay levels.  Here is how to read this graph.</a:t>
            </a:r>
          </a:p>
          <a:p>
            <a:r>
              <a:rPr lang="en-US" dirty="0" smtClean="0"/>
              <a:t>The 20</a:t>
            </a:r>
            <a:r>
              <a:rPr lang="en-US" baseline="30000" dirty="0" smtClean="0"/>
              <a:t>th</a:t>
            </a:r>
            <a:r>
              <a:rPr lang="en-US" dirty="0" smtClean="0"/>
              <a:t> percentile means that 80% of workers make more per hour and 20% make less.  These are low wage workers and men make only $1.10 per hour than their female counterparts.  In sharp contrast, men at the 95 percentile make $14 per hour more than their female counterparts.  The higher the pay, the greater the hourly wage gap.  In addition, the percentage gap increases.  For example the 20</a:t>
            </a:r>
            <a:r>
              <a:rPr lang="en-US" baseline="30000" dirty="0" smtClean="0"/>
              <a:t>th</a:t>
            </a:r>
            <a:r>
              <a:rPr lang="en-US" dirty="0" smtClean="0"/>
              <a:t> percentile men earn 11% more per hour; the 95</a:t>
            </a:r>
            <a:r>
              <a:rPr lang="en-US" baseline="30000" dirty="0" smtClean="0"/>
              <a:t>th</a:t>
            </a:r>
            <a:r>
              <a:rPr lang="en-US" dirty="0" smtClean="0"/>
              <a:t> percentile men earn 34% more.</a:t>
            </a:r>
          </a:p>
          <a:p>
            <a:r>
              <a:rPr lang="en-US" dirty="0" smtClean="0"/>
              <a:t>The hourly earnings gap between men and women has been shrinking for many years.  This is a good news, bad news story.  Women’s wages have been rising regardless of their level of pay.  Over 60% of men earn less per hour than their counterparts of 30 years ago.  Much of the narrowing of the gender wage gap is due to declining wages for men.</a:t>
            </a:r>
            <a:endParaRPr lang="en-US" dirty="0"/>
          </a:p>
        </p:txBody>
      </p:sp>
      <p:sp>
        <p:nvSpPr>
          <p:cNvPr id="4" name="Slide Number Placeholder 3"/>
          <p:cNvSpPr>
            <a:spLocks noGrp="1"/>
          </p:cNvSpPr>
          <p:nvPr>
            <p:ph type="sldNum" sz="quarter" idx="5"/>
          </p:nvPr>
        </p:nvSpPr>
        <p:spPr/>
        <p:txBody>
          <a:bodyPr/>
          <a:lstStyle/>
          <a:p>
            <a:pPr>
              <a:defRPr/>
            </a:pPr>
            <a:fld id="{3F2BCBB8-32D3-4A66-B1A0-AA0558678CF7}" type="slidenum">
              <a:rPr lang="en-US" smtClean="0"/>
              <a:pPr>
                <a:defRPr/>
              </a:pPr>
              <a:t>44</a:t>
            </a:fld>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1795" name="Rectangle 3"/>
          <p:cNvSpPr>
            <a:spLocks noGrp="1"/>
          </p:cNvSpPr>
          <p:nvPr>
            <p:ph type="body" idx="1"/>
          </p:nvPr>
        </p:nvSpPr>
        <p:spPr bwMode="auto">
          <a:xfrm>
            <a:off x="685800" y="4419600"/>
            <a:ext cx="5607050" cy="4419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dirty="0" smtClean="0"/>
              <a:t>Since the early 1980’s, Corporate America’s economic agenda has dominated our country.  Years of financial deregulation, rapacious and abusive corporate behavior, rapidly rising housing prices, stagnant incomes for many Americans, rapidly growing inequality,  and tax cuts for the wealthy and corporations eventually led to a financial and economic crisis.  The financial crisis of 2007-08 and the resulting Great Recession has wreaked havoc in the lives of tens of millions of Americans and their families. </a:t>
            </a:r>
          </a:p>
          <a:p>
            <a:pPr eaLnBrk="1" hangingPunct="1"/>
            <a:r>
              <a:rPr lang="en-US" dirty="0" smtClean="0"/>
              <a:t>The number of Americans in poverty soared by 8.9 million between 2007 and 2010 with the poverty rates for blacks and Hispanics more than twice that of whites.  The poverty rate for Asians was slightly lower than the rate for whites. </a:t>
            </a:r>
          </a:p>
          <a:p>
            <a:pPr eaLnBrk="1" hangingPunct="1"/>
            <a:r>
              <a:rPr lang="en-US" dirty="0" smtClean="0"/>
              <a:t>The number of Americans reducing their food intake due to a lack of money rose from 11.9 million in 2007 to 17.7 million in 2009.</a:t>
            </a:r>
          </a:p>
          <a:p>
            <a:pPr eaLnBrk="1" hangingPunct="1"/>
            <a:r>
              <a:rPr lang="en-US" dirty="0" smtClean="0"/>
              <a:t>Personal bankruptcies skyrocketed from 598,000 in 2006 to 1.54 million in 2010.</a:t>
            </a:r>
          </a:p>
          <a:p>
            <a:pPr eaLnBrk="1" hangingPunct="1"/>
            <a:r>
              <a:rPr lang="en-US" dirty="0" smtClean="0"/>
              <a:t>The rate of homeowners with prime mortgages in foreclosure exploded 560 percent between 2006 and 2009.</a:t>
            </a:r>
          </a:p>
          <a:p>
            <a:pPr eaLnBrk="1" hangingPunct="1"/>
            <a:r>
              <a:rPr lang="en-US" sz="1000" dirty="0" smtClean="0"/>
              <a:t>Sources:</a:t>
            </a:r>
          </a:p>
          <a:p>
            <a:pPr eaLnBrk="1" hangingPunct="1"/>
            <a:r>
              <a:rPr lang="en-US" sz="1000" dirty="0" smtClean="0"/>
              <a:t>U.S. Census Bureau, “Historical  Poverty Tables, Table 2.” </a:t>
            </a:r>
            <a:r>
              <a:rPr lang="en-US" sz="1000" dirty="0" smtClean="0">
                <a:hlinkClick r:id="rId3"/>
              </a:rPr>
              <a:t>http://www.census.gov/hhes/www/poverty/data/historical/people.html</a:t>
            </a:r>
            <a:endParaRPr lang="en-US" sz="1000" dirty="0" smtClean="0"/>
          </a:p>
          <a:p>
            <a:pPr eaLnBrk="1" hangingPunct="1"/>
            <a:r>
              <a:rPr lang="en-US" sz="1000" dirty="0" smtClean="0"/>
              <a:t>Nord, Mark, Coleman-Jensen, Alisha, Andrews, Margaret, and Carlson, Steven, “Household Food Security in the United States, 2009, U.S. Department of Agriculture, page 6. </a:t>
            </a:r>
            <a:r>
              <a:rPr lang="en-US" sz="1000" dirty="0" smtClean="0">
                <a:hlinkClick r:id="rId4"/>
              </a:rPr>
              <a:t>http://www.ers.usda.gov/Publications/ERR108/ERR108.pdf</a:t>
            </a:r>
            <a:endParaRPr lang="en-US" sz="1000" dirty="0" smtClean="0"/>
          </a:p>
          <a:p>
            <a:pPr eaLnBrk="1" hangingPunct="1"/>
            <a:r>
              <a:rPr lang="en-US" sz="1000" dirty="0" smtClean="0"/>
              <a:t>American Bankruptcy Institute, “Annual Business and Non-Business Filings by Year (1980-2009). </a:t>
            </a:r>
            <a:r>
              <a:rPr lang="en-US" sz="1000" dirty="0" smtClean="0">
                <a:hlinkClick r:id="rId5"/>
              </a:rPr>
              <a:t>www.abiworld.org/AM/AMTemplate.cfm?Section=Home&amp;CONTENTID=60229&amp;TEMPLATE=/CM/ContentDisplay.cfm</a:t>
            </a:r>
            <a:endParaRPr lang="en-US" sz="1000" dirty="0" smtClean="0"/>
          </a:p>
          <a:p>
            <a:pPr eaLnBrk="1" hangingPunct="1"/>
            <a:r>
              <a:rPr lang="en-US" sz="1000" dirty="0" smtClean="0"/>
              <a:t>U.S. Census Bureau, </a:t>
            </a:r>
            <a:r>
              <a:rPr lang="en-US" sz="1000" i="1" dirty="0" smtClean="0"/>
              <a:t>Statistical Abstract of the U.S 2011</a:t>
            </a:r>
            <a:r>
              <a:rPr lang="en-US" sz="1000" dirty="0" smtClean="0"/>
              <a:t>, “Mortgage Originations and Delinquency and Foreclosure Rates”, Table 1193. </a:t>
            </a:r>
            <a:r>
              <a:rPr lang="en-US" sz="1000" dirty="0" smtClean="0">
                <a:hlinkClick r:id="rId6"/>
              </a:rPr>
              <a:t>http://www.census.gov/compendia/statab/2011/tables/11s1193.pdf</a:t>
            </a:r>
            <a:r>
              <a:rPr lang="en-US" sz="1000" dirty="0" smtClean="0"/>
              <a:t> </a:t>
            </a:r>
          </a:p>
          <a:p>
            <a:pPr eaLnBrk="1" hangingPunct="1"/>
            <a:endParaRPr lang="en-US" sz="1000" dirty="0" smtClean="0"/>
          </a:p>
          <a:p>
            <a:endParaRPr lang="en-US" sz="1000" dirty="0"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28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Since 2008, the American people have suffered through the hardest economic times since the Great Depression of the 1930’s.  A dark side of our national history is to blame and scapegoat immigrants for our economic difficulties.</a:t>
            </a:r>
          </a:p>
          <a:p>
            <a:r>
              <a:rPr lang="en-US" dirty="0" smtClean="0"/>
              <a:t>When I use this PowerPoint in my workshops, I use this graphic to ask the following question:  “How many of the Wall Street executives who wrecked our economy are undocumented workers from Mexico?”  Typically there is nervous laughter but no one answers.  I follow up:  “ No, this is a serious question.”  Then someone correctly answers that the number is zero.  No undocumented immigrants wrecked our economy.</a:t>
            </a:r>
          </a:p>
          <a:p>
            <a:r>
              <a:rPr lang="en-US" dirty="0" smtClean="0"/>
              <a:t>However if I was a space alien monitoring broadcasts from the U.S., the level of hostility against many immigrants might lead you to believe that 80% of the responsible Wall Street executives were undocumented immigrants.</a:t>
            </a:r>
          </a:p>
          <a:p>
            <a:r>
              <a:rPr lang="en-US" dirty="0" smtClean="0"/>
              <a:t>We cannot allow people to fall for this blame game.  No undocumented immigrants working at sub-minimum wage in very exploited conditions are responsible for any factories moving overseas, corrupt bank officials pushing  bad housing loans, or illegally foreclosing on hard-pressed homeowners.  None.</a:t>
            </a:r>
          </a:p>
          <a:p>
            <a:r>
              <a:rPr lang="en-US" dirty="0" smtClean="0"/>
              <a:t>Honest people can disagree about how to address the complex issues of legal and illegal immigration but none of us should fall into the trap of taking out our frustration and anger on the immigrants.  They did not cause this crisis.  They are victims too.  They are our sisters and brothers, not our enemies.</a:t>
            </a:r>
          </a:p>
        </p:txBody>
      </p:sp>
      <p:sp>
        <p:nvSpPr>
          <p:cNvPr id="4" name="Slide Number Placeholder 3"/>
          <p:cNvSpPr>
            <a:spLocks noGrp="1"/>
          </p:cNvSpPr>
          <p:nvPr>
            <p:ph type="sldNum" sz="quarter" idx="5"/>
          </p:nvPr>
        </p:nvSpPr>
        <p:spPr/>
        <p:txBody>
          <a:bodyPr/>
          <a:lstStyle/>
          <a:p>
            <a:pPr>
              <a:defRPr/>
            </a:pPr>
            <a:fld id="{7F1857D6-EB4A-4285-BACB-229AF605217F}" type="slidenum">
              <a:rPr lang="en-US" smtClean="0"/>
              <a:pPr>
                <a:defRPr/>
              </a:pPr>
              <a:t>46</a:t>
            </a:fld>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We, the American people, are being told that the country is broke and we cannot afford to pay for critically needed services and programs.  We are told that corporations and the wealthy cannot afford to pay more in taxes.  In fact, raising their taxes would be harmful to the economy and the nation.  We are told that raising their taxes will harm the creative work of the job creators.</a:t>
            </a:r>
          </a:p>
          <a:p>
            <a:r>
              <a:rPr lang="en-US" dirty="0" smtClean="0"/>
              <a:t>We are being told that working people, the elderly, the young and the poor must bear the brunt of hard times and make sacrifices to reclaim the American Dream and a brighter, more secure future.  This is not true.</a:t>
            </a:r>
          </a:p>
          <a:p>
            <a:r>
              <a:rPr lang="en-US" dirty="0" smtClean="0"/>
              <a:t>Let’s look at the facts.</a:t>
            </a:r>
          </a:p>
        </p:txBody>
      </p:sp>
      <p:sp>
        <p:nvSpPr>
          <p:cNvPr id="4" name="Slide Number Placeholder 3"/>
          <p:cNvSpPr>
            <a:spLocks noGrp="1"/>
          </p:cNvSpPr>
          <p:nvPr>
            <p:ph type="sldNum" sz="quarter" idx="5"/>
          </p:nvPr>
        </p:nvSpPr>
        <p:spPr/>
        <p:txBody>
          <a:bodyPr/>
          <a:lstStyle/>
          <a:p>
            <a:pPr>
              <a:defRPr/>
            </a:pPr>
            <a:fld id="{561319A6-C495-46D2-84E4-C1195CECC9B3}" type="slidenum">
              <a:rPr lang="en-US" smtClean="0"/>
              <a:pPr>
                <a:defRPr/>
              </a:pPr>
              <a:t>47</a:t>
            </a:fld>
            <a:endParaRPr 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4867" name="Rectangle 3"/>
          <p:cNvSpPr>
            <a:spLocks noGrp="1"/>
          </p:cNvSpPr>
          <p:nvPr>
            <p:ph type="body" idx="1"/>
          </p:nvPr>
        </p:nvSpPr>
        <p:spPr bwMode="auto">
          <a:xfrm>
            <a:off x="701675" y="4495800"/>
            <a:ext cx="5607050" cy="41830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smtClean="0"/>
              <a:t>2010 saw after-tax corporate profits as a share of the national income reach its highest level in more than 8 decades.  The Wall Street Journal reported that corporations were sitting on almost $2 trillion in cash, the highest percentage of their assets in 51 years.  At the same time, U.S. corporations were holding an additional $1.5 trillion in cash overseas and were refusing to bring this cash home until Congress and the President agreed to lower their tax rates on these profits.  The Seattle Times reported on September 11, 2011 that U.S corporations were still sitting on $2 trillion in cash while the people suffered.  Corporate America is awash in money.</a:t>
            </a:r>
          </a:p>
          <a:p>
            <a:pPr eaLnBrk="1" hangingPunct="1">
              <a:spcBef>
                <a:spcPct val="0"/>
              </a:spcBef>
            </a:pPr>
            <a:endParaRPr lang="en-US" dirty="0" smtClean="0"/>
          </a:p>
          <a:p>
            <a:pPr eaLnBrk="1" hangingPunct="1">
              <a:spcBef>
                <a:spcPct val="0"/>
              </a:spcBef>
            </a:pPr>
            <a:r>
              <a:rPr lang="en-US" dirty="0" smtClean="0"/>
              <a:t>Newspapers were reporting that corporations were not investing despite huge cash reserves and record profits because they knew that people did not have adequate income or were too worried to increase their spending.</a:t>
            </a:r>
          </a:p>
          <a:p>
            <a:pPr eaLnBrk="1" hangingPunct="1">
              <a:spcBef>
                <a:spcPct val="0"/>
              </a:spcBef>
            </a:pPr>
            <a:endParaRPr lang="en-US" dirty="0" smtClean="0"/>
          </a:p>
          <a:p>
            <a:pPr eaLnBrk="1" hangingPunct="1">
              <a:spcBef>
                <a:spcPct val="0"/>
              </a:spcBef>
            </a:pPr>
            <a:r>
              <a:rPr lang="en-US" sz="1000" dirty="0" smtClean="0"/>
              <a:t>Sources:  Bureau of Economic Analysis, NIPA Table 1.12 – Corporate Profits as a Share of the National Income http://www.bea.gov/iTable/iTable.cfm?ReqID=9&amp;step=1 </a:t>
            </a:r>
          </a:p>
          <a:p>
            <a:pPr eaLnBrk="1" hangingPunct="1">
              <a:spcBef>
                <a:spcPct val="0"/>
              </a:spcBef>
            </a:pPr>
            <a:r>
              <a:rPr lang="en-US" sz="1000" dirty="0" smtClean="0"/>
              <a:t>David Kocieniewski, “Companies Push for Tax Break on Foreign Cash, </a:t>
            </a:r>
            <a:r>
              <a:rPr lang="en-US" sz="1000" i="1" dirty="0" smtClean="0"/>
              <a:t>New York Times</a:t>
            </a:r>
            <a:r>
              <a:rPr lang="en-US" sz="1000" dirty="0" smtClean="0"/>
              <a:t>, June 20, 2011, http://www.nytimes.com/2011/06/20/business/20tax.html?_r=1&amp;nl=todaysheadlines&amp;emc=tha2 J</a:t>
            </a:r>
          </a:p>
          <a:p>
            <a:pPr eaLnBrk="1" hangingPunct="1">
              <a:spcBef>
                <a:spcPct val="0"/>
              </a:spcBef>
            </a:pPr>
            <a:r>
              <a:rPr lang="en-US" sz="1000" dirty="0" smtClean="0"/>
              <a:t>Justin Lahart, “Companies Cling to Cash, </a:t>
            </a:r>
            <a:r>
              <a:rPr lang="en-US" sz="1000" i="1" dirty="0" smtClean="0"/>
              <a:t>The Wall Street Journal</a:t>
            </a:r>
            <a:r>
              <a:rPr lang="en-US" sz="1000" dirty="0" smtClean="0"/>
              <a:t>, December 10, 2010. http://online.wsj.com/article/SB10001424052748703766704576009501161973480.html</a:t>
            </a:r>
          </a:p>
          <a:p>
            <a:pPr eaLnBrk="1" hangingPunct="1">
              <a:spcBef>
                <a:spcPct val="0"/>
              </a:spcBef>
            </a:pPr>
            <a:r>
              <a:rPr lang="en-US" sz="1000" dirty="0" smtClean="0"/>
              <a:t>Seattle Times, “Household wealth erodes; companies hold record cash,” September 17, 2011.</a:t>
            </a:r>
          </a:p>
          <a:p>
            <a:endParaRPr lang="en-US" dirty="0"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American corporations are doing extremely well.  Corporate after-tax profits means the profits that remain after the corporations have paid their federal taxes.  </a:t>
            </a:r>
          </a:p>
          <a:p>
            <a:r>
              <a:rPr lang="en-US" dirty="0" smtClean="0"/>
              <a:t>In 2010, corporate after-tax profits as a share of the total national income hit an all-time record high.  In short 2010 was the best year ever for corporations.  The five best years in the past 75 years occurred in the past 10 years.  How many of you saw 2010 as the best financial year of your lives and the past decade as the best decade?</a:t>
            </a:r>
          </a:p>
          <a:p>
            <a:r>
              <a:rPr lang="en-US" dirty="0" smtClean="0"/>
              <a:t>We hear Corporate America and their allies complaining that they need additional tax cuts and higher profits to create more jobs.  This is nonsense.  They are awash in money and are paying extremely low rates of taxation.</a:t>
            </a:r>
          </a:p>
          <a:p>
            <a:r>
              <a:rPr lang="en-US" sz="1000" dirty="0" smtClean="0"/>
              <a:t>Calculation:  Table calculated by dividing Line 15:  Corporate profits after tax with IVA and CCAdj by Line 1:  National Income </a:t>
            </a:r>
          </a:p>
        </p:txBody>
      </p:sp>
      <p:sp>
        <p:nvSpPr>
          <p:cNvPr id="4" name="Slide Number Placeholder 3"/>
          <p:cNvSpPr>
            <a:spLocks noGrp="1"/>
          </p:cNvSpPr>
          <p:nvPr>
            <p:ph type="sldNum" sz="quarter" idx="5"/>
          </p:nvPr>
        </p:nvSpPr>
        <p:spPr/>
        <p:txBody>
          <a:bodyPr/>
          <a:lstStyle/>
          <a:p>
            <a:pPr>
              <a:defRPr/>
            </a:pPr>
            <a:fld id="{30289C71-1ED7-4EDA-8532-B84695CF6DC2}" type="slidenum">
              <a:rPr lang="en-US" smtClean="0"/>
              <a:pPr>
                <a:defRPr/>
              </a:pPr>
              <a:t>49</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Many of you have shared the hard times that you and those you love and care about have been having.  I would like you to share how feel about these hard times.  Again if you do not feel comfortable doing so, don’t feel pressured to do so.  At the same, I encourage everyone to participate.</a:t>
            </a:r>
          </a:p>
          <a:p>
            <a:r>
              <a:rPr lang="en-US" dirty="0" smtClean="0"/>
              <a:t>Please turn to the person next to you.  Each of you talk for one minute about how you feel about your hard times.</a:t>
            </a:r>
          </a:p>
          <a:p>
            <a:r>
              <a:rPr lang="en-US" dirty="0" smtClean="0"/>
              <a:t>Let’s have 10 or 12 of you report out to the group one or two words or a short phrase that captures a key feeling.  We don’t have time for long report outs.</a:t>
            </a:r>
          </a:p>
          <a:p>
            <a:r>
              <a:rPr lang="en-US" dirty="0" smtClean="0"/>
              <a:t>I will write them down on the easel pad.</a:t>
            </a:r>
          </a:p>
          <a:p>
            <a:r>
              <a:rPr lang="en-US" dirty="0" smtClean="0"/>
              <a:t>Last question:  How many of you feel hopeful that we, the people, can take control of our country again and move it back in the direction of a brighter present and future for all?  Please raise your hands.</a:t>
            </a:r>
          </a:p>
        </p:txBody>
      </p:sp>
      <p:sp>
        <p:nvSpPr>
          <p:cNvPr id="4" name="Slide Number Placeholder 3"/>
          <p:cNvSpPr>
            <a:spLocks noGrp="1"/>
          </p:cNvSpPr>
          <p:nvPr>
            <p:ph type="sldNum" sz="quarter" idx="5"/>
          </p:nvPr>
        </p:nvSpPr>
        <p:spPr/>
        <p:txBody>
          <a:bodyPr/>
          <a:lstStyle/>
          <a:p>
            <a:pPr>
              <a:defRPr/>
            </a:pPr>
            <a:fld id="{307D9B3C-64CF-4860-A352-952794F892D5}" type="slidenum">
              <a:rPr lang="en-US" smtClean="0"/>
              <a:pPr>
                <a:defRPr/>
              </a:pPr>
              <a:t>5</a:t>
            </a:fld>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7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Corporate America’s mantra is that taxes are too high on them and the wealthy.  Raising taxes on them would be class warfare.  The wealthy need lower taxes in order to play their key role as job creators.  The data listed above came from a New York Times article written by one of President George H.W. Bush’s top economic advisors, hardly a left-wing extremist.</a:t>
            </a:r>
          </a:p>
          <a:p>
            <a:r>
              <a:rPr lang="en-US" dirty="0" smtClean="0"/>
              <a:t>Are we to believe that the 3,000 families earning more than $2 million can’t afford to pay any federal income taxes?  This is nonsense.  Millions are suffering while we are told we can’t raise taxes on corporations with record profits and super-wealthy people who pay no taxes.</a:t>
            </a:r>
          </a:p>
          <a:p>
            <a:r>
              <a:rPr lang="en-US" dirty="0" smtClean="0"/>
              <a:t>Where is the justice here?</a:t>
            </a:r>
          </a:p>
          <a:p>
            <a:r>
              <a:rPr lang="en-US" dirty="0" smtClean="0"/>
              <a:t>These two slides are just the tip of the iceberg of the lowered tax rates and legal and illegal tax evasion by corporations and the wealthy.  We could do an entire workshop on this subject.  Our country is not broke.  Corporate America and the wealthy are not paying their fair share while the people suffer and the American Dream slips away.</a:t>
            </a:r>
            <a:endParaRPr lang="en-US" sz="1050" dirty="0"/>
          </a:p>
          <a:p>
            <a:endParaRPr lang="en-US" sz="1000" dirty="0" smtClean="0"/>
          </a:p>
          <a:p>
            <a:r>
              <a:rPr lang="en-US" sz="1000" dirty="0" smtClean="0"/>
              <a:t>Source:  Bruce Bartlett, “Who Doesn’t Pay Federal Income Taxes (Legally),” </a:t>
            </a:r>
            <a:r>
              <a:rPr lang="en-US" sz="1000" i="1" dirty="0" smtClean="0"/>
              <a:t> New York Times</a:t>
            </a:r>
            <a:r>
              <a:rPr lang="en-US" sz="1000" dirty="0" smtClean="0"/>
              <a:t>, June 28, 2011. </a:t>
            </a:r>
            <a:r>
              <a:rPr lang="en-US" sz="1000" dirty="0" smtClean="0">
                <a:hlinkClick r:id="rId3"/>
              </a:rPr>
              <a:t>http://economix.blogs.nytimes.com/2011/06/28/who-doesnt-pay-federal-income-taxes-legally/?scp=2&amp;sq=Bruce%20Bartlett&amp;st=Search</a:t>
            </a:r>
            <a:r>
              <a:rPr lang="en-US" sz="1000" dirty="0" smtClean="0"/>
              <a:t> </a:t>
            </a:r>
          </a:p>
          <a:p>
            <a:r>
              <a:rPr lang="en-US" sz="1000" dirty="0" smtClean="0"/>
              <a:t>Photograph:  Just Faith. </a:t>
            </a:r>
            <a:r>
              <a:rPr lang="en-US" sz="1000" dirty="0" smtClean="0">
                <a:hlinkClick r:id="rId4"/>
              </a:rPr>
              <a:t>http://wp.patheos.com/community/mainlineportal/files/2011/10/315682_10100400881018057_3609313_54763859_1247143155_n-1.jpg</a:t>
            </a:r>
            <a:endParaRPr lang="en-US" sz="1000" dirty="0" smtClean="0"/>
          </a:p>
        </p:txBody>
      </p:sp>
      <p:sp>
        <p:nvSpPr>
          <p:cNvPr id="4" name="Slide Number Placeholder 3"/>
          <p:cNvSpPr>
            <a:spLocks noGrp="1"/>
          </p:cNvSpPr>
          <p:nvPr>
            <p:ph type="sldNum" sz="quarter" idx="5"/>
          </p:nvPr>
        </p:nvSpPr>
        <p:spPr/>
        <p:txBody>
          <a:bodyPr/>
          <a:lstStyle/>
          <a:p>
            <a:pPr>
              <a:defRPr/>
            </a:pPr>
            <a:fld id="{272741D2-B400-41F8-BB81-BCE72B3C98FA}" type="slidenum">
              <a:rPr lang="en-US" smtClean="0"/>
              <a:pPr>
                <a:defRPr/>
              </a:pPr>
              <a:t>50</a:t>
            </a:fld>
            <a:endParaRPr 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89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Frederick Douglass is a great American hero.  He was an escaped slave, a national leader in the fight to abolish slavery, and a lifelong fighter to make the American Dream real for everyone.  He wrote these prophetic words when the U.S Supreme Court ruled in the infamous Dred Scott decision that escaped slaves in the free states could be forcibly returned to slavery in the southern states.  It was truly a dark day in our national history.  Yet he spoke the truth to unjust power.</a:t>
            </a:r>
          </a:p>
          <a:p>
            <a:r>
              <a:rPr lang="en-US" dirty="0" smtClean="0"/>
              <a:t>His words ring true today.  Corporate America and their allies will keep exploiting and abusing we the people until we rise up as our ancestors have before and take back our country.  This is our historic task.</a:t>
            </a:r>
          </a:p>
          <a:p>
            <a:endParaRPr lang="en-US" dirty="0" smtClean="0"/>
          </a:p>
        </p:txBody>
      </p:sp>
      <p:sp>
        <p:nvSpPr>
          <p:cNvPr id="4" name="Slide Number Placeholder 3"/>
          <p:cNvSpPr>
            <a:spLocks noGrp="1"/>
          </p:cNvSpPr>
          <p:nvPr>
            <p:ph type="sldNum" sz="quarter" idx="5"/>
          </p:nvPr>
        </p:nvSpPr>
        <p:spPr/>
        <p:txBody>
          <a:bodyPr/>
          <a:lstStyle/>
          <a:p>
            <a:pPr>
              <a:defRPr/>
            </a:pPr>
            <a:fld id="{B7D89404-B2A9-4089-AA37-3D695181DCD0}" type="slidenum">
              <a:rPr lang="en-US" smtClean="0"/>
              <a:pPr>
                <a:defRPr/>
              </a:pPr>
              <a:t>51</a:t>
            </a:fld>
            <a:endParaRPr 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Millions of us do not like what is happening to us, the people we love, and our nation.  We are organized in many movements.  We are winning some battles but we are in retreat and face relentless attacks from Corporate America and their political allies.</a:t>
            </a:r>
          </a:p>
          <a:p>
            <a:r>
              <a:rPr lang="en-US" dirty="0" smtClean="0"/>
              <a:t>If dedication and hard work was sufficient, we would be moving forward, not holding our own and retreating as a people.  I argue that the totality of our efforts is less than the sum of our individual efforts.  We have not found the key to unlocking the energy and drive of the American people who want positive and real change.  </a:t>
            </a:r>
          </a:p>
          <a:p>
            <a:r>
              <a:rPr lang="en-US" dirty="0" smtClean="0"/>
              <a:t>How do we do this?</a:t>
            </a:r>
            <a:endParaRPr lang="en-US" dirty="0"/>
          </a:p>
        </p:txBody>
      </p:sp>
      <p:sp>
        <p:nvSpPr>
          <p:cNvPr id="4" name="Slide Number Placeholder 3"/>
          <p:cNvSpPr>
            <a:spLocks noGrp="1"/>
          </p:cNvSpPr>
          <p:nvPr>
            <p:ph type="sldNum" sz="quarter" idx="10"/>
          </p:nvPr>
        </p:nvSpPr>
        <p:spPr/>
        <p:txBody>
          <a:bodyPr/>
          <a:lstStyle/>
          <a:p>
            <a:pPr>
              <a:defRPr/>
            </a:pPr>
            <a:fld id="{6F493597-8AB1-4898-9051-2535BA76FD97}" type="slidenum">
              <a:rPr lang="en-US" smtClean="0"/>
              <a:pPr>
                <a:defRPr/>
              </a:pPr>
              <a:t>52</a:t>
            </a:fld>
            <a:endParaRPr lang="en-US" dirty="0"/>
          </a:p>
        </p:txBody>
      </p:sp>
    </p:spTree>
    <p:extLst>
      <p:ext uri="{BB962C8B-B14F-4D97-AF65-F5344CB8AC3E}">
        <p14:creationId xmlns:p14="http://schemas.microsoft.com/office/powerpoint/2010/main" val="186621899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20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Organized labor and other progressive movements work hard to elect Democratic Presidents and large majorities in Congress.  We understand these are preconditions to moving major reform agendas through Congress.  But we also know that this alone will not result in the types of sweeping reforms we need.  What is the evidence?</a:t>
            </a:r>
          </a:p>
          <a:p>
            <a:r>
              <a:rPr lang="en-US" dirty="0" smtClean="0"/>
              <a:t>Four times in the past 50 years, we have had a Democratic President and large Congressional majorities.  The 1960’s was the only time working people and their allies win a broad reform agenda.  The past three times, we have been blocked by corporate Democrats and the unwillingness of the Democratic Senate to eliminate the filibuster rule which requires 60 votes to end debate.</a:t>
            </a:r>
          </a:p>
          <a:p>
            <a:r>
              <a:rPr lang="en-US" dirty="0" smtClean="0"/>
              <a:t>The Democratic Party claims to be the champions of working people.  Compared to the Republicans, this is true.  But compared to what we need, they are failing.  Since the 1960’s, the percentage of private sector unionized workers has dropped by almost 30% to 7%, the lowest in more than a century.  Four major efforts have been made to achieve labor law reform.  Four times we have been defeated because the Senate Democrats refuse to end the filibuster rule.  While the Senate Democrats refuse to act, Corporate America is systematically trying to wipe out the labor movement.  This has been going on for almost 50 years.</a:t>
            </a:r>
          </a:p>
          <a:p>
            <a:r>
              <a:rPr lang="en-US" dirty="0" smtClean="0"/>
              <a:t>Why are we unable to move a progressive agenda through when the Democrats win decisively in the national elections?  Let’s be honest, the Democratic Party is a coalition party with a corporate wing that is also willing to see the labor movement destroyed.  If you doubt this, look at the historical evidence.</a:t>
            </a:r>
          </a:p>
        </p:txBody>
      </p:sp>
      <p:sp>
        <p:nvSpPr>
          <p:cNvPr id="4" name="Slide Number Placeholder 3"/>
          <p:cNvSpPr>
            <a:spLocks noGrp="1"/>
          </p:cNvSpPr>
          <p:nvPr>
            <p:ph type="sldNum" sz="quarter" idx="5"/>
          </p:nvPr>
        </p:nvSpPr>
        <p:spPr/>
        <p:txBody>
          <a:bodyPr/>
          <a:lstStyle/>
          <a:p>
            <a:pPr>
              <a:defRPr/>
            </a:pPr>
            <a:fld id="{8187B055-E5A3-480D-8C07-8F3F65EAE318}" type="slidenum">
              <a:rPr lang="en-US" smtClean="0"/>
              <a:pPr>
                <a:defRPr/>
              </a:pPr>
              <a:t>53</a:t>
            </a:fld>
            <a:endParaRPr 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George Santayana said:  “Those who cannot learn from history are doomed to repeat it.  Those who do remember their past are condemned to repeat their mistakes.”  We need to learn from the right wing and their corporate allies.</a:t>
            </a:r>
          </a:p>
          <a:p>
            <a:r>
              <a:rPr lang="en-US" dirty="0" smtClean="0"/>
              <a:t>In 1964, the right wing and Barry Goldwater were crushed in the national elections.  They began a long process of rebuilding and getting strategic.  The Powell memo strategy laid out a path to regain power when these hopes seemed farfetched.  They took the long view.</a:t>
            </a:r>
          </a:p>
          <a:p>
            <a:r>
              <a:rPr lang="en-US" dirty="0" smtClean="0"/>
              <a:t>Today the American people and progressives want a real path forward toward a brighter, sustainable and more secure future.  We cannot wait for someone else to create that path.  We are the people we have been waiting for.  Our historic task is to build a road map to a better future.  What are the key elements?</a:t>
            </a:r>
          </a:p>
          <a:p>
            <a:pPr marL="228600" indent="-228600">
              <a:buFont typeface="+mj-lt"/>
              <a:buAutoNum type="arabicPeriod"/>
            </a:pPr>
            <a:r>
              <a:rPr lang="en-US" dirty="0"/>
              <a:t>W</a:t>
            </a:r>
            <a:r>
              <a:rPr lang="en-US" dirty="0" smtClean="0"/>
              <a:t>e need a clearly articulated vision for the future that is anchored in deeply held values that are meaningful to the people.  From this we build a strategic agenda.</a:t>
            </a:r>
          </a:p>
          <a:p>
            <a:pPr marL="228600" indent="-228600">
              <a:buFont typeface="+mj-lt"/>
              <a:buAutoNum type="arabicPeriod"/>
            </a:pPr>
            <a:r>
              <a:rPr lang="en-US" dirty="0" smtClean="0"/>
              <a:t>Long-term education and communication strategies must be developed and implemented that helps clarify the way forward and educate the people.</a:t>
            </a:r>
          </a:p>
          <a:p>
            <a:pPr marL="228600" indent="-228600">
              <a:buFont typeface="+mj-lt"/>
              <a:buAutoNum type="arabicPeriod"/>
            </a:pPr>
            <a:r>
              <a:rPr lang="en-US" dirty="0" smtClean="0"/>
              <a:t>We need to build permanent long-term coalitions of multiple movements and organizations that are committed to our long-term vision, values and agenda.  We need to pull the Democratic Party to the left just as the right has pulled the Republicans to the right.</a:t>
            </a:r>
          </a:p>
          <a:p>
            <a:pPr marL="228600" indent="-228600">
              <a:buFont typeface="+mj-lt"/>
              <a:buAutoNum type="arabicPeriod"/>
            </a:pPr>
            <a:r>
              <a:rPr lang="en-US" dirty="0" smtClean="0"/>
              <a:t>We must build broader, more aggressive mass movements that hold elected officials accountable and support major organizing efforts across multiple issues.</a:t>
            </a:r>
          </a:p>
          <a:p>
            <a:pPr marL="228600" indent="-228600">
              <a:buFont typeface="+mj-lt"/>
              <a:buAutoNum type="arabicPeriod"/>
            </a:pPr>
            <a:r>
              <a:rPr lang="en-US" dirty="0" smtClean="0"/>
              <a:t>We must create credible threats to Democrats who block major reform efforts.  We can no longer accept the unspoken truth that many Democratic elected officials tell us:  :The Republicans are awful, you must vote for me, and I don’t think you can defeat me in the primaries.  You have no choice but to support me.”  The right wing has no problems ousting Republicans who are not solidly with them.  Why aren’t we doing this to Democrats who block needed reforms?</a:t>
            </a:r>
          </a:p>
          <a:p>
            <a:pPr marL="228600" indent="-228600">
              <a:buFont typeface="+mj-lt"/>
              <a:buAutoNum type="arabicPeriod"/>
            </a:pP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6F493597-8AB1-4898-9051-2535BA76FD97}" type="slidenum">
              <a:rPr lang="en-US" smtClean="0"/>
              <a:pPr>
                <a:defRPr/>
              </a:pPr>
              <a:t>54</a:t>
            </a:fld>
            <a:endParaRPr lang="en-US" dirty="0"/>
          </a:p>
        </p:txBody>
      </p:sp>
    </p:spTree>
    <p:extLst>
      <p:ext uri="{BB962C8B-B14F-4D97-AF65-F5344CB8AC3E}">
        <p14:creationId xmlns:p14="http://schemas.microsoft.com/office/powerpoint/2010/main" val="82295538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101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smtClean="0"/>
              <a:t>I find great hope in our young people.  They are bearing the brunt of the ongoing economic hard times.  Unless we move the country decisively down a different path, their futures look hard and increasingly insecure with fewer opportunities to reach for their dreams.</a:t>
            </a:r>
          </a:p>
          <a:p>
            <a:pPr eaLnBrk="1" hangingPunct="1">
              <a:spcBef>
                <a:spcPct val="0"/>
              </a:spcBef>
            </a:pPr>
            <a:endParaRPr lang="en-US" dirty="0"/>
          </a:p>
          <a:p>
            <a:pPr eaLnBrk="1" hangingPunct="1">
              <a:spcBef>
                <a:spcPct val="0"/>
              </a:spcBef>
            </a:pPr>
            <a:r>
              <a:rPr lang="en-US" dirty="0" smtClean="0"/>
              <a:t>They are the most progressive generation in many years.  They strongly supported public sector unions and public employees against the attacks of right wing governors.  They are the most tolerant generation in our history.  Most encouraging is that white young people increasingly share the very progressive values of their black and Latino counterparts.</a:t>
            </a:r>
          </a:p>
          <a:p>
            <a:pPr eaLnBrk="1" hangingPunct="1">
              <a:spcBef>
                <a:spcPct val="0"/>
              </a:spcBef>
            </a:pPr>
            <a:endParaRPr lang="en-US" dirty="0"/>
          </a:p>
          <a:p>
            <a:pPr eaLnBrk="1" hangingPunct="1">
              <a:spcBef>
                <a:spcPct val="0"/>
              </a:spcBef>
            </a:pPr>
            <a:r>
              <a:rPr lang="en-US" dirty="0" smtClean="0"/>
              <a:t>In order to build the needed movements to create a more just and secure future for all, we must build stronger ties with our young people.  As an older activist, I have much to learn from them.  They can also learn from our many successes and failures during our decades-long fights for an American Dream that is real for everyone.</a:t>
            </a:r>
            <a:endParaRPr 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30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In recent months, young leaders and movements of young people across the country have waged innovative campaigns using a combination of Internet tools and traditional organizing to win some big victories.</a:t>
            </a:r>
          </a:p>
          <a:p>
            <a:pPr marL="228600" indent="-228600">
              <a:buFont typeface="+mj-lt"/>
              <a:buAutoNum type="arabicPeriod"/>
            </a:pPr>
            <a:r>
              <a:rPr lang="en-US" dirty="0" smtClean="0"/>
              <a:t>Bank of America and other banks were forced to withdraw their plans to require debit card holders to pay $5 to use the debit card to withdraw their own money.  On-line organizing quickly stopped the big banks.</a:t>
            </a:r>
          </a:p>
          <a:p>
            <a:pPr marL="228600" indent="-228600">
              <a:buFont typeface="+mj-lt"/>
              <a:buAutoNum type="arabicPeriod"/>
            </a:pPr>
            <a:r>
              <a:rPr lang="en-US" dirty="0" smtClean="0"/>
              <a:t>Verizon tried to force their cell phone users to pay $2 to pay their bills on-line.  This was a corporation that encouraged people to pay on-line and not send in payments by mail.  Paying on-line saved Verizon money and then they wanted to force people to pay for paying on-line.  On-line organizing forced Verizon to back down.</a:t>
            </a:r>
          </a:p>
          <a:p>
            <a:pPr marL="228600" indent="-228600">
              <a:buFont typeface="+mj-lt"/>
              <a:buAutoNum type="arabicPeriod"/>
            </a:pPr>
            <a:r>
              <a:rPr lang="en-US" dirty="0" smtClean="0"/>
              <a:t>Millions of students who are carrying big student loan debts were threatened with interest rates on new loans doubling.  Mass pressure from all over the country forced Congressional Republicans to back down and join the Democrats in ensuring that the interest rates were not doubled.  This was a combination of traditional organizing aided by on-line organizing.</a:t>
            </a:r>
          </a:p>
          <a:p>
            <a:pPr marL="228600" indent="-228600">
              <a:buFont typeface="+mj-lt"/>
              <a:buAutoNum type="arabicPeriod"/>
            </a:pPr>
            <a:r>
              <a:rPr lang="en-US" dirty="0" smtClean="0"/>
              <a:t>Millions of young undocumented immigrants are in school and want to be part of the American Dream.  They did not break the law.  Their parents brought them here.  They are doing what we want all young people to do:  Study hard and prepare for the work world and responsibility as adults.  Congressional Republicans blocked any permanent solutions to this problem.  These young heroes and heroines and their allies built strong pressure across the country and forced President Obama to issue a directive stopping their deportations while the immigration debate continues.</a:t>
            </a:r>
          </a:p>
          <a:p>
            <a:r>
              <a:rPr lang="en-US" dirty="0" smtClean="0"/>
              <a:t>We have much to learn from our young people and they have much to learn from us.  We all want a brighter and more secure and sustainable future.</a:t>
            </a:r>
          </a:p>
          <a:p>
            <a:endParaRPr lang="en-US" dirty="0"/>
          </a:p>
          <a:p>
            <a:endParaRPr lang="en-US" dirty="0" smtClean="0"/>
          </a:p>
          <a:p>
            <a:endParaRPr lang="en-US" dirty="0"/>
          </a:p>
          <a:p>
            <a:endParaRPr lang="en-US" dirty="0" smtClean="0"/>
          </a:p>
        </p:txBody>
      </p:sp>
      <p:sp>
        <p:nvSpPr>
          <p:cNvPr id="4" name="Slide Number Placeholder 3"/>
          <p:cNvSpPr>
            <a:spLocks noGrp="1"/>
          </p:cNvSpPr>
          <p:nvPr>
            <p:ph type="sldNum" sz="quarter" idx="5"/>
          </p:nvPr>
        </p:nvSpPr>
        <p:spPr/>
        <p:txBody>
          <a:bodyPr/>
          <a:lstStyle/>
          <a:p>
            <a:pPr>
              <a:defRPr/>
            </a:pPr>
            <a:fld id="{215174F3-E7EA-4A9D-88AA-0D90975AD68D}" type="slidenum">
              <a:rPr lang="en-US" smtClean="0"/>
              <a:pPr>
                <a:defRPr/>
              </a:pPr>
              <a:t>56</a:t>
            </a:fld>
            <a:endParaRPr 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 young leaders are taking Margaret Mead’s famous quote to heart and taking action to build new movements.  We must join with them.  We need to remember that our ancestors faced great odds and obstacles to creating a better future.  They won after decades of defeats.  We face new yet similar challenges.  Yes, we can.</a:t>
            </a:r>
          </a:p>
          <a:p>
            <a:endParaRPr lang="en-US" sz="1050" dirty="0"/>
          </a:p>
          <a:p>
            <a:r>
              <a:rPr lang="en-US" sz="1050" dirty="0" smtClean="0"/>
              <a:t>Source: Quote: http://www.goodreads.com/author/quotes/61107.Margaret_Mead </a:t>
            </a:r>
          </a:p>
          <a:p>
            <a:endParaRPr lang="en-US" dirty="0"/>
          </a:p>
        </p:txBody>
      </p:sp>
      <p:sp>
        <p:nvSpPr>
          <p:cNvPr id="4" name="Slide Number Placeholder 3"/>
          <p:cNvSpPr>
            <a:spLocks noGrp="1"/>
          </p:cNvSpPr>
          <p:nvPr>
            <p:ph type="sldNum" sz="quarter" idx="10"/>
          </p:nvPr>
        </p:nvSpPr>
        <p:spPr/>
        <p:txBody>
          <a:bodyPr/>
          <a:lstStyle/>
          <a:p>
            <a:pPr>
              <a:defRPr/>
            </a:pPr>
            <a:fld id="{6F493597-8AB1-4898-9051-2535BA76FD97}" type="slidenum">
              <a:rPr lang="en-US" smtClean="0"/>
              <a:pPr>
                <a:defRPr/>
              </a:pPr>
              <a:t>57</a:t>
            </a:fld>
            <a:endParaRPr lang="en-US" dirty="0"/>
          </a:p>
        </p:txBody>
      </p:sp>
    </p:spTree>
    <p:extLst>
      <p:ext uri="{BB962C8B-B14F-4D97-AF65-F5344CB8AC3E}">
        <p14:creationId xmlns:p14="http://schemas.microsoft.com/office/powerpoint/2010/main" val="348694397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083" name="Notes Placeholder 2"/>
          <p:cNvSpPr>
            <a:spLocks noGrp="1"/>
          </p:cNvSpPr>
          <p:nvPr>
            <p:ph type="body" idx="1"/>
          </p:nvPr>
        </p:nvSpPr>
        <p:spPr bwMode="auto">
          <a:xfrm>
            <a:off x="685800" y="4419600"/>
            <a:ext cx="5607050" cy="41830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Sisters and brothers:  Our history tells us that people like us, our ancestors, have successfully stood up and demanded a better world.  We know that we can change history.  We must move forward.</a:t>
            </a:r>
          </a:p>
          <a:p>
            <a:r>
              <a:rPr lang="en-US" dirty="0" smtClean="0"/>
              <a:t>All of the great victories listed above were achieved despite people being told that it could not be done.  These great uprisings of the people did the impossible.  We can too.</a:t>
            </a:r>
            <a:endParaRPr lang="en-US" dirty="0"/>
          </a:p>
          <a:p>
            <a:r>
              <a:rPr lang="en-US" dirty="0" smtClean="0"/>
              <a:t>Let’s us dedicate ourselves to building a better world.  As the Reverend Dr. Martin Luther King Jr. once said:  “The moral arc of the universe is long and it bends toward justice.”  I humbly add:  “But only if the people make it bend.”  This is our historic task.</a:t>
            </a:r>
          </a:p>
          <a:p>
            <a:r>
              <a:rPr lang="en-US" dirty="0" smtClean="0"/>
              <a:t>Thank you!!</a:t>
            </a:r>
          </a:p>
        </p:txBody>
      </p:sp>
      <p:sp>
        <p:nvSpPr>
          <p:cNvPr id="4" name="Slide Number Placeholder 3"/>
          <p:cNvSpPr>
            <a:spLocks noGrp="1"/>
          </p:cNvSpPr>
          <p:nvPr>
            <p:ph type="sldNum" sz="quarter" idx="5"/>
          </p:nvPr>
        </p:nvSpPr>
        <p:spPr/>
        <p:txBody>
          <a:bodyPr/>
          <a:lstStyle/>
          <a:p>
            <a:pPr>
              <a:defRPr/>
            </a:pPr>
            <a:fld id="{99E4AA33-9A72-478F-9FA5-DDF2BBB8154B}" type="slidenum">
              <a:rPr lang="en-US" smtClean="0"/>
              <a:pPr>
                <a:defRPr/>
              </a:pPr>
              <a:t>58</a:t>
            </a:fld>
            <a:endParaRPr 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51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These and related questions are used at the end of the workshop to focus small and large group discussions on taking short- and long-term actions to move toward making the American Dream Real for Everyone.  Join in.</a:t>
            </a:r>
          </a:p>
        </p:txBody>
      </p:sp>
      <p:sp>
        <p:nvSpPr>
          <p:cNvPr id="4" name="Slide Number Placeholder 3"/>
          <p:cNvSpPr>
            <a:spLocks noGrp="1"/>
          </p:cNvSpPr>
          <p:nvPr>
            <p:ph type="sldNum" sz="quarter" idx="5"/>
          </p:nvPr>
        </p:nvSpPr>
        <p:spPr/>
        <p:txBody>
          <a:bodyPr/>
          <a:lstStyle/>
          <a:p>
            <a:pPr>
              <a:defRPr/>
            </a:pPr>
            <a:fld id="{BD787F4E-5A61-4D8A-B294-1FE8B0A63A9A}" type="slidenum">
              <a:rPr lang="en-US" smtClean="0"/>
              <a:pPr>
                <a:defRPr/>
              </a:pPr>
              <a:t>59</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I would add:  When people do not know that people like them have changed the course of history for the common good, they lose the belief that they can change history.  Stealing a people’s history is critical to taking away the American Dream.</a:t>
            </a:r>
          </a:p>
        </p:txBody>
      </p:sp>
      <p:sp>
        <p:nvSpPr>
          <p:cNvPr id="4" name="Slide Number Placeholder 3"/>
          <p:cNvSpPr>
            <a:spLocks noGrp="1"/>
          </p:cNvSpPr>
          <p:nvPr>
            <p:ph type="sldNum" sz="quarter" idx="5"/>
          </p:nvPr>
        </p:nvSpPr>
        <p:spPr/>
        <p:txBody>
          <a:bodyPr/>
          <a:lstStyle/>
          <a:p>
            <a:pPr>
              <a:defRPr/>
            </a:pPr>
            <a:fld id="{5718471B-8BC3-467A-B38E-89500E8E2C31}" type="slidenum">
              <a:rPr lang="en-US" smtClean="0"/>
              <a:pPr>
                <a:defRPr/>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Slide Image Placeholder 1"/>
          <p:cNvSpPr>
            <a:spLocks noGrp="1" noRot="1" noChangeAspect="1" noTextEdit="1"/>
          </p:cNvSpPr>
          <p:nvPr>
            <p:ph type="sldImg"/>
          </p:nvPr>
        </p:nvSpPr>
        <p:spPr bwMode="auto">
          <a:xfrm>
            <a:off x="1143000" y="381000"/>
            <a:ext cx="4648200" cy="34861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4931" name="Notes Placeholder 2"/>
          <p:cNvSpPr>
            <a:spLocks noGrp="1"/>
          </p:cNvSpPr>
          <p:nvPr>
            <p:ph type="body" idx="1"/>
          </p:nvPr>
        </p:nvSpPr>
        <p:spPr bwMode="auto">
          <a:xfrm>
            <a:off x="609600" y="4038600"/>
            <a:ext cx="5607050" cy="41830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dirty="0" smtClean="0"/>
              <a:t>Let me introduce you to my family:  My young mother, Roseanna,  is in the upper left.  My German-American grandfather, Adelbert, is standing on the car chassis.  My aging parents are in the upper right.  On the lower left are my German-American grandparents, Adelbert and Mable.  Next, my Irish-American grandparents, James and Jane.  Next, my father in his youth, William, and the lower right are my German-American grandparents on their wedding day.</a:t>
            </a:r>
          </a:p>
          <a:p>
            <a:pPr eaLnBrk="1" hangingPunct="1"/>
            <a:r>
              <a:rPr lang="en-US" dirty="0" smtClean="0"/>
              <a:t>My family’ story spans three generations of working class history in the United States.  It is a story of struggle to create a more prosperous and secure future that would provide greater opportunity for each succeeding generation.  My Irish-American grandfather had a third grade education, went to work at age 10 and retired after 65 years of work.  My German-American grandfather had a sixth grade education, went to work at the age of 12, and worked until he was laid off by Ford Motor Company at the start of the Great Depression.  </a:t>
            </a:r>
          </a:p>
          <a:p>
            <a:pPr eaLnBrk="1" hangingPunct="1"/>
            <a:r>
              <a:rPr lang="en-US" dirty="0" smtClean="0"/>
              <a:t>My grandparents had their childhoods stolen as economic injustice, poverty, lack of child labor laws, and lack of compulsory free public education sent them into the world of work as children.</a:t>
            </a:r>
            <a:endParaRPr lang="en-US" dirty="0"/>
          </a:p>
          <a:p>
            <a:pPr eaLnBrk="1" hangingPunct="1"/>
            <a:r>
              <a:rPr lang="en-US" dirty="0" smtClean="0"/>
              <a:t>My grandfathers were union men when they could find a union job.  Their generation helped build the great fortunes of America but they never shared fairly in the wealth they created.  When depressions, recessions and layoff hits, there was no unemployment insurance, food stamps, health insurance or other government assistance to help them survive hard times and avoid needless suffering.</a:t>
            </a:r>
          </a:p>
          <a:p>
            <a:pPr eaLnBrk="1" hangingPunct="1"/>
            <a:r>
              <a:rPr lang="en-US" dirty="0" smtClean="0"/>
              <a:t>Throughout the lives of my grandparents’ generation, working people fought to win the right to organize unions and bargain collectively, unemployment insurance, public assistance for families in need, affordable housing, health care protections, social security when they were old, protections for their bank deposits and security during hard economic times.  They fought from the 1880s into the 1930s and were repeatedly defeated but they kept the faith and continued to struggle.</a:t>
            </a:r>
          </a:p>
          <a:p>
            <a:pPr eaLnBrk="1" hangingPunct="1"/>
            <a:endParaRPr lang="en-US" dirty="0" smtClean="0"/>
          </a:p>
          <a:p>
            <a:pPr eaLnBrk="1" hangingPunct="1"/>
            <a:endParaRPr lang="en-US" dirty="0" smtClean="0"/>
          </a:p>
          <a:p>
            <a:pPr eaLnBrk="1" hangingPunct="1"/>
            <a:endParaRPr lang="en-US" dirty="0" smtClean="0"/>
          </a:p>
        </p:txBody>
      </p:sp>
      <p:sp>
        <p:nvSpPr>
          <p:cNvPr id="4" name="Slide Number Placeholder 3"/>
          <p:cNvSpPr>
            <a:spLocks noGrp="1"/>
          </p:cNvSpPr>
          <p:nvPr>
            <p:ph type="sldNum" sz="quarter" idx="5"/>
          </p:nvPr>
        </p:nvSpPr>
        <p:spPr/>
        <p:txBody>
          <a:bodyPr/>
          <a:lstStyle/>
          <a:p>
            <a:pPr>
              <a:defRPr/>
            </a:pPr>
            <a:fld id="{D24E2291-F94A-4380-856D-4292CE392705}" type="slidenum">
              <a:rPr lang="en-US" smtClean="0"/>
              <a:pPr>
                <a:defRPr/>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23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The labor movement of my grandparents’ generation was plagued by deep racism and anti-immigrant hostility.  Most, but not all unions, barred people of color for membership or required them to join segregated locals.  The racism of the labor movement played into the hands of the employers who skillfully and cynically used blacks and newer immigrants as strikebreakers when white-only unions struck.</a:t>
            </a:r>
          </a:p>
          <a:p>
            <a:pPr eaLnBrk="1" hangingPunct="1"/>
            <a:r>
              <a:rPr lang="en-US" dirty="0" smtClean="0"/>
              <a:t>There </a:t>
            </a:r>
            <a:r>
              <a:rPr lang="en-US" dirty="0"/>
              <a:t>were important exceptions to racial exclusion in the Mine Workers, the Amalgamated Clothing Workers, International Ladies Garment </a:t>
            </a:r>
            <a:r>
              <a:rPr lang="en-US" dirty="0" smtClean="0"/>
              <a:t>Workers, Teamsters </a:t>
            </a:r>
            <a:r>
              <a:rPr lang="en-US" dirty="0"/>
              <a:t>and the Brewery Workers Unions.  There were also many examples of white and people of color unionists joining together to build unions and demand justice on the job and in the larger </a:t>
            </a:r>
            <a:r>
              <a:rPr lang="en-US" dirty="0" smtClean="0"/>
              <a:t>community.</a:t>
            </a:r>
          </a:p>
        </p:txBody>
      </p:sp>
      <p:sp>
        <p:nvSpPr>
          <p:cNvPr id="4" name="Slide Number Placeholder 3"/>
          <p:cNvSpPr>
            <a:spLocks noGrp="1"/>
          </p:cNvSpPr>
          <p:nvPr>
            <p:ph type="sldNum" sz="quarter" idx="5"/>
          </p:nvPr>
        </p:nvSpPr>
        <p:spPr/>
        <p:txBody>
          <a:bodyPr/>
          <a:lstStyle/>
          <a:p>
            <a:pPr>
              <a:defRPr/>
            </a:pPr>
            <a:fld id="{888F2AE1-0AD5-43F8-B227-835F64A2D56D}" type="slidenum">
              <a:rPr lang="en-US" smtClean="0"/>
              <a:pPr>
                <a:defRPr/>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During the period of the 1890’s through the 1920’s, the American people were deeply divided by racism, anti-immigrant hostility, and other forms of bigotry.  This is a Ku Klux Klan (KKK) march down Pennsylvania Avenue in Washington D.C. in 1925.  The U.S. Capitol building is in the far background.  </a:t>
            </a:r>
          </a:p>
          <a:p>
            <a:r>
              <a:rPr lang="en-US" dirty="0" smtClean="0"/>
              <a:t>The KKK hated and persecuted blacks, other people of color, Jews, Catholics, immigrants, atheists and women who asserted their rights or believed to be immoral.  In the mid-1920’s, the KKK had 4 to 5 million members.  In today’s America, this would be the equivalent of 12 to 15 million members.</a:t>
            </a:r>
          </a:p>
          <a:p>
            <a:r>
              <a:rPr lang="en-US" dirty="0" smtClean="0"/>
              <a:t>The conscious building of hatred served the interests of Corporate America well and made it extremely different for working people and their allies to come together to demand a better present and future.</a:t>
            </a:r>
            <a:endParaRPr lang="en-US" dirty="0"/>
          </a:p>
        </p:txBody>
      </p:sp>
      <p:sp>
        <p:nvSpPr>
          <p:cNvPr id="4" name="Slide Number Placeholder 3"/>
          <p:cNvSpPr>
            <a:spLocks noGrp="1"/>
          </p:cNvSpPr>
          <p:nvPr>
            <p:ph type="sldNum" sz="quarter" idx="10"/>
          </p:nvPr>
        </p:nvSpPr>
        <p:spPr/>
        <p:txBody>
          <a:bodyPr/>
          <a:lstStyle/>
          <a:p>
            <a:pPr>
              <a:defRPr/>
            </a:pPr>
            <a:fld id="{6F493597-8AB1-4898-9051-2535BA76FD97}" type="slidenum">
              <a:rPr lang="en-US" smtClean="0"/>
              <a:pPr>
                <a:defRPr/>
              </a:pPr>
              <a:t>9</a:t>
            </a:fld>
            <a:endParaRPr lang="en-US" dirty="0"/>
          </a:p>
        </p:txBody>
      </p:sp>
    </p:spTree>
    <p:extLst>
      <p:ext uri="{BB962C8B-B14F-4D97-AF65-F5344CB8AC3E}">
        <p14:creationId xmlns:p14="http://schemas.microsoft.com/office/powerpoint/2010/main" val="19409907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88E74D9A-3071-4FBF-BD9F-E085AB51A5FB}" type="datetime1">
              <a:rPr lang="en-US"/>
              <a:pPr>
                <a:defRPr/>
              </a:pPr>
              <a:t>10/11/2012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3C167143-201E-4627-84AD-767E108F7149}" type="slidenum">
              <a:rPr lang="en-US"/>
              <a:pPr>
                <a:defRPr/>
              </a:pPr>
              <a:t>‹#›</a:t>
            </a:fld>
            <a:endParaRPr lang="en-US" dirty="0"/>
          </a:p>
        </p:txBody>
      </p:sp>
    </p:spTree>
    <p:extLst>
      <p:ext uri="{BB962C8B-B14F-4D97-AF65-F5344CB8AC3E}">
        <p14:creationId xmlns:p14="http://schemas.microsoft.com/office/powerpoint/2010/main" val="29620954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3E6D5E9-A7DB-4BDB-B629-7196AD1EBF13}" type="datetime1">
              <a:rPr lang="en-US"/>
              <a:pPr>
                <a:defRPr/>
              </a:pPr>
              <a:t>10/11/2012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B9E801FA-5643-42DD-9DF0-A67DDED47E18}" type="slidenum">
              <a:rPr lang="en-US"/>
              <a:pPr>
                <a:defRPr/>
              </a:pPr>
              <a:t>‹#›</a:t>
            </a:fld>
            <a:endParaRPr lang="en-US" dirty="0"/>
          </a:p>
        </p:txBody>
      </p:sp>
    </p:spTree>
    <p:extLst>
      <p:ext uri="{BB962C8B-B14F-4D97-AF65-F5344CB8AC3E}">
        <p14:creationId xmlns:p14="http://schemas.microsoft.com/office/powerpoint/2010/main" val="10798942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56CA9EE-726F-419B-8182-30B02994B739}" type="datetime1">
              <a:rPr lang="en-US"/>
              <a:pPr>
                <a:defRPr/>
              </a:pPr>
              <a:t>10/11/2012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8F85179A-1AE0-4A0A-A356-1B87102B8EAC}" type="slidenum">
              <a:rPr lang="en-US"/>
              <a:pPr>
                <a:defRPr/>
              </a:pPr>
              <a:t>‹#›</a:t>
            </a:fld>
            <a:endParaRPr lang="en-US" dirty="0"/>
          </a:p>
        </p:txBody>
      </p:sp>
    </p:spTree>
    <p:extLst>
      <p:ext uri="{BB962C8B-B14F-4D97-AF65-F5344CB8AC3E}">
        <p14:creationId xmlns:p14="http://schemas.microsoft.com/office/powerpoint/2010/main" val="7926206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800B34B-4368-428F-8032-A7E7048A4C23}" type="datetime1">
              <a:rPr lang="en-US"/>
              <a:pPr>
                <a:defRPr/>
              </a:pPr>
              <a:t>10/11/2012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A1D4D419-3A8D-4BEB-AD3D-C5564B0AA348}" type="slidenum">
              <a:rPr lang="en-US"/>
              <a:pPr>
                <a:defRPr/>
              </a:pPr>
              <a:t>‹#›</a:t>
            </a:fld>
            <a:endParaRPr lang="en-US" dirty="0"/>
          </a:p>
        </p:txBody>
      </p:sp>
    </p:spTree>
    <p:extLst>
      <p:ext uri="{BB962C8B-B14F-4D97-AF65-F5344CB8AC3E}">
        <p14:creationId xmlns:p14="http://schemas.microsoft.com/office/powerpoint/2010/main" val="3432180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D9B53E0-A994-4045-90DD-A59722C907CB}" type="datetime1">
              <a:rPr lang="en-US"/>
              <a:pPr>
                <a:defRPr/>
              </a:pPr>
              <a:t>10/11/2012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098A1588-8202-4765-B187-88E84E3D6B94}" type="slidenum">
              <a:rPr lang="en-US"/>
              <a:pPr>
                <a:defRPr/>
              </a:pPr>
              <a:t>‹#›</a:t>
            </a:fld>
            <a:endParaRPr lang="en-US" dirty="0"/>
          </a:p>
        </p:txBody>
      </p:sp>
    </p:spTree>
    <p:extLst>
      <p:ext uri="{BB962C8B-B14F-4D97-AF65-F5344CB8AC3E}">
        <p14:creationId xmlns:p14="http://schemas.microsoft.com/office/powerpoint/2010/main" val="20551068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5"/>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CFC99914-4192-4979-98DE-4110E8C53ACA}" type="datetime1">
              <a:rPr lang="en-US"/>
              <a:pPr>
                <a:defRPr/>
              </a:pPr>
              <a:t>10/11/2012</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96581262-6F03-4EE0-90E5-7A7A3A76805A}" type="slidenum">
              <a:rPr lang="en-US"/>
              <a:pPr>
                <a:defRPr/>
              </a:pPr>
              <a:t>‹#›</a:t>
            </a:fld>
            <a:endParaRPr lang="en-US" dirty="0"/>
          </a:p>
        </p:txBody>
      </p:sp>
    </p:spTree>
    <p:extLst>
      <p:ext uri="{BB962C8B-B14F-4D97-AF65-F5344CB8AC3E}">
        <p14:creationId xmlns:p14="http://schemas.microsoft.com/office/powerpoint/2010/main" val="33409605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8A1CF295-25CF-4947-A9BC-5B419E61A17A}" type="datetime1">
              <a:rPr lang="en-US"/>
              <a:pPr>
                <a:defRPr/>
              </a:pPr>
              <a:t>10/11/2012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AB7961C6-5133-4314-A61E-E7F1B0130E76}" type="slidenum">
              <a:rPr lang="en-US"/>
              <a:pPr>
                <a:defRPr/>
              </a:pPr>
              <a:t>‹#›</a:t>
            </a:fld>
            <a:endParaRPr lang="en-US" dirty="0"/>
          </a:p>
        </p:txBody>
      </p:sp>
    </p:spTree>
    <p:extLst>
      <p:ext uri="{BB962C8B-B14F-4D97-AF65-F5344CB8AC3E}">
        <p14:creationId xmlns:p14="http://schemas.microsoft.com/office/powerpoint/2010/main" val="16487943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2"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2"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7"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790F57D8-B022-4313-9DA3-7B1FF0E7729C}" type="datetime1">
              <a:rPr lang="en-US"/>
              <a:pPr>
                <a:defRPr/>
              </a:pPr>
              <a:t>10/11/2012</a:t>
            </a:fld>
            <a:endParaRPr lang="en-US" dirty="0"/>
          </a:p>
        </p:txBody>
      </p:sp>
      <p:sp>
        <p:nvSpPr>
          <p:cNvPr id="8" name="Footer Placeholder 4"/>
          <p:cNvSpPr>
            <a:spLocks noGrp="1"/>
          </p:cNvSpPr>
          <p:nvPr>
            <p:ph type="ftr" sz="quarter" idx="11"/>
          </p:nvPr>
        </p:nvSpPr>
        <p:spPr/>
        <p:txBody>
          <a:bodyPr/>
          <a:lstStyle>
            <a:lvl1pPr>
              <a:defRPr/>
            </a:lvl1pPr>
          </a:lstStyle>
          <a:p>
            <a:pPr>
              <a:defRPr/>
            </a:pPr>
            <a:endParaRPr lang="en-US" dirty="0"/>
          </a:p>
        </p:txBody>
      </p:sp>
      <p:sp>
        <p:nvSpPr>
          <p:cNvPr id="9" name="Slide Number Placeholder 5"/>
          <p:cNvSpPr>
            <a:spLocks noGrp="1"/>
          </p:cNvSpPr>
          <p:nvPr>
            <p:ph type="sldNum" sz="quarter" idx="12"/>
          </p:nvPr>
        </p:nvSpPr>
        <p:spPr/>
        <p:txBody>
          <a:bodyPr/>
          <a:lstStyle>
            <a:lvl1pPr>
              <a:defRPr/>
            </a:lvl1pPr>
          </a:lstStyle>
          <a:p>
            <a:pPr>
              <a:defRPr/>
            </a:pPr>
            <a:fld id="{BCB64B16-F526-454D-8DBF-20DB486F7901}" type="slidenum">
              <a:rPr lang="en-US"/>
              <a:pPr>
                <a:defRPr/>
              </a:pPr>
              <a:t>‹#›</a:t>
            </a:fld>
            <a:endParaRPr lang="en-US" dirty="0"/>
          </a:p>
        </p:txBody>
      </p:sp>
    </p:spTree>
    <p:extLst>
      <p:ext uri="{BB962C8B-B14F-4D97-AF65-F5344CB8AC3E}">
        <p14:creationId xmlns:p14="http://schemas.microsoft.com/office/powerpoint/2010/main" val="35667989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8FC7B397-DCF4-4B20-BE75-6050C932A006}" type="datetime1">
              <a:rPr lang="en-US"/>
              <a:pPr>
                <a:defRPr/>
              </a:pPr>
              <a:t>10/11/2012</a:t>
            </a:fld>
            <a:endParaRPr lang="en-US" dirty="0"/>
          </a:p>
        </p:txBody>
      </p:sp>
      <p:sp>
        <p:nvSpPr>
          <p:cNvPr id="4" name="Footer Placeholder 4"/>
          <p:cNvSpPr>
            <a:spLocks noGrp="1"/>
          </p:cNvSpPr>
          <p:nvPr>
            <p:ph type="ftr" sz="quarter" idx="11"/>
          </p:nvPr>
        </p:nvSpPr>
        <p:spPr/>
        <p:txBody>
          <a:bodyPr/>
          <a:lstStyle>
            <a:lvl1pPr>
              <a:defRPr/>
            </a:lvl1pPr>
          </a:lstStyle>
          <a:p>
            <a:pPr>
              <a:defRPr/>
            </a:pPr>
            <a:endParaRPr lang="en-US" dirty="0"/>
          </a:p>
        </p:txBody>
      </p:sp>
      <p:sp>
        <p:nvSpPr>
          <p:cNvPr id="5" name="Slide Number Placeholder 5"/>
          <p:cNvSpPr>
            <a:spLocks noGrp="1"/>
          </p:cNvSpPr>
          <p:nvPr>
            <p:ph type="sldNum" sz="quarter" idx="12"/>
          </p:nvPr>
        </p:nvSpPr>
        <p:spPr/>
        <p:txBody>
          <a:bodyPr/>
          <a:lstStyle>
            <a:lvl1pPr>
              <a:defRPr/>
            </a:lvl1pPr>
          </a:lstStyle>
          <a:p>
            <a:pPr>
              <a:defRPr/>
            </a:pPr>
            <a:fld id="{CFE7401E-F7BD-42C7-B5EA-DBFDC2C9BA4A}" type="slidenum">
              <a:rPr lang="en-US"/>
              <a:pPr>
                <a:defRPr/>
              </a:pPr>
              <a:t>‹#›</a:t>
            </a:fld>
            <a:endParaRPr lang="en-US" dirty="0"/>
          </a:p>
        </p:txBody>
      </p:sp>
    </p:spTree>
    <p:extLst>
      <p:ext uri="{BB962C8B-B14F-4D97-AF65-F5344CB8AC3E}">
        <p14:creationId xmlns:p14="http://schemas.microsoft.com/office/powerpoint/2010/main" val="20520094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4E895488-3AFE-4576-B2D8-E70EAF793A1D}" type="datetime1">
              <a:rPr lang="en-US"/>
              <a:pPr>
                <a:defRPr/>
              </a:pPr>
              <a:t>10/11/2012</a:t>
            </a:fld>
            <a:endParaRPr lang="en-US" dirty="0"/>
          </a:p>
        </p:txBody>
      </p:sp>
      <p:sp>
        <p:nvSpPr>
          <p:cNvPr id="3" name="Footer Placeholder 4"/>
          <p:cNvSpPr>
            <a:spLocks noGrp="1"/>
          </p:cNvSpPr>
          <p:nvPr>
            <p:ph type="ftr" sz="quarter" idx="11"/>
          </p:nvPr>
        </p:nvSpPr>
        <p:spPr/>
        <p:txBody>
          <a:bodyPr/>
          <a:lstStyle>
            <a:lvl1pPr>
              <a:defRPr/>
            </a:lvl1pPr>
          </a:lstStyle>
          <a:p>
            <a:pPr>
              <a:defRPr/>
            </a:pPr>
            <a:endParaRPr lang="en-US" dirty="0"/>
          </a:p>
        </p:txBody>
      </p:sp>
      <p:sp>
        <p:nvSpPr>
          <p:cNvPr id="4" name="Slide Number Placeholder 5"/>
          <p:cNvSpPr>
            <a:spLocks noGrp="1"/>
          </p:cNvSpPr>
          <p:nvPr>
            <p:ph type="sldNum" sz="quarter" idx="12"/>
          </p:nvPr>
        </p:nvSpPr>
        <p:spPr/>
        <p:txBody>
          <a:bodyPr/>
          <a:lstStyle>
            <a:lvl1pPr>
              <a:defRPr/>
            </a:lvl1pPr>
          </a:lstStyle>
          <a:p>
            <a:pPr>
              <a:defRPr/>
            </a:pPr>
            <a:fld id="{1544B2E9-9529-4F0D-9603-8AFBD250BF2B}" type="slidenum">
              <a:rPr lang="en-US"/>
              <a:pPr>
                <a:defRPr/>
              </a:pPr>
              <a:t>‹#›</a:t>
            </a:fld>
            <a:endParaRPr lang="en-US" dirty="0"/>
          </a:p>
        </p:txBody>
      </p:sp>
    </p:spTree>
    <p:extLst>
      <p:ext uri="{BB962C8B-B14F-4D97-AF65-F5344CB8AC3E}">
        <p14:creationId xmlns:p14="http://schemas.microsoft.com/office/powerpoint/2010/main" val="22422276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1" y="273052"/>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006E3574-80B9-4780-A6AA-51DFA4441DD9}" type="datetime1">
              <a:rPr lang="en-US"/>
              <a:pPr>
                <a:defRPr/>
              </a:pPr>
              <a:t>10/11/2012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B582038F-7AE0-4485-B5A6-A5404A29793A}" type="slidenum">
              <a:rPr lang="en-US"/>
              <a:pPr>
                <a:defRPr/>
              </a:pPr>
              <a:t>‹#›</a:t>
            </a:fld>
            <a:endParaRPr lang="en-US" dirty="0"/>
          </a:p>
        </p:txBody>
      </p:sp>
    </p:spTree>
    <p:extLst>
      <p:ext uri="{BB962C8B-B14F-4D97-AF65-F5344CB8AC3E}">
        <p14:creationId xmlns:p14="http://schemas.microsoft.com/office/powerpoint/2010/main" val="3784125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US" noProof="0" dirty="0"/>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7D5917F8-4893-4F1E-825C-81E64EB9D826}" type="datetime1">
              <a:rPr lang="en-US"/>
              <a:pPr>
                <a:defRPr/>
              </a:pPr>
              <a:t>10/11/2012</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dirty="0"/>
          </a:p>
        </p:txBody>
      </p:sp>
      <p:sp>
        <p:nvSpPr>
          <p:cNvPr id="7" name="Slide Number Placeholder 5"/>
          <p:cNvSpPr>
            <a:spLocks noGrp="1"/>
          </p:cNvSpPr>
          <p:nvPr>
            <p:ph type="sldNum" sz="quarter" idx="12"/>
          </p:nvPr>
        </p:nvSpPr>
        <p:spPr/>
        <p:txBody>
          <a:bodyPr/>
          <a:lstStyle>
            <a:lvl1pPr>
              <a:defRPr/>
            </a:lvl1pPr>
          </a:lstStyle>
          <a:p>
            <a:pPr>
              <a:defRPr/>
            </a:pPr>
            <a:fld id="{A63138DF-F529-4104-B26A-EF11BAB79738}" type="slidenum">
              <a:rPr lang="en-US"/>
              <a:pPr>
                <a:defRPr/>
              </a:pPr>
              <a:t>‹#›</a:t>
            </a:fld>
            <a:endParaRPr lang="en-US" dirty="0"/>
          </a:p>
        </p:txBody>
      </p:sp>
    </p:spTree>
    <p:extLst>
      <p:ext uri="{BB962C8B-B14F-4D97-AF65-F5344CB8AC3E}">
        <p14:creationId xmlns:p14="http://schemas.microsoft.com/office/powerpoint/2010/main" val="27297665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67017D7D-1913-4933-8E2D-F4025768D07A}" type="datetime1">
              <a:rPr lang="en-US"/>
              <a:pPr>
                <a:defRPr/>
              </a:pPr>
              <a:t>10/11/2012</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0522F109-A9DA-4B03-B0D5-4E1743CC1273}"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markmmcdermott.com/"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hyperlink" Target="http://www.ufcw324.org/WorkArea/linkit.aspx?LinkIdentifier=id&amp;ItemID=777" TargetMode="Externa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26.png"/><Relationship Id="rId4" Type="http://schemas.openxmlformats.org/officeDocument/2006/relationships/oleObject" Target="../embeddings/Microsoft_Excel_97-2003_Worksheet1.xls"/></Relationships>
</file>

<file path=ppt/slides/_rels/slide27.xml.rels><?xml version="1.0" encoding="UTF-8" standalone="yes"?>
<Relationships xmlns="http://schemas.openxmlformats.org/package/2006/relationships"><Relationship Id="rId3" Type="http://schemas.openxmlformats.org/officeDocument/2006/relationships/image" Target="../media/image27.gif"/><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28.png"/><Relationship Id="rId4" Type="http://schemas.openxmlformats.org/officeDocument/2006/relationships/oleObject" Target="../embeddings/oleObject1.bin"/></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29.png"/><Relationship Id="rId4" Type="http://schemas.openxmlformats.org/officeDocument/2006/relationships/oleObject" Target="../embeddings/Microsoft_Excel_97-2003_Worksheet2.xls"/></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image" Target="../media/image30.png"/><Relationship Id="rId4" Type="http://schemas.openxmlformats.org/officeDocument/2006/relationships/oleObject" Target="../embeddings/Microsoft_Excel_97-2003_Worksheet3.xls"/></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hyperlink" Target="http://www.cbo.gov/ftpdocs/98xx/doc9884/12-23-EffectiveTaxRates_Letter.pdf" TargetMode="External"/><Relationship Id="rId5" Type="http://schemas.openxmlformats.org/officeDocument/2006/relationships/image" Target="../media/image31.png"/><Relationship Id="rId4" Type="http://schemas.openxmlformats.org/officeDocument/2006/relationships/oleObject" Target="../embeddings/Microsoft_Excel_97-2003_Worksheet4.xls"/></Relationships>
</file>

<file path=ppt/slides/_rels/slide3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hyperlink" Target="http://www.ap.org/" TargetMode="External"/><Relationship Id="rId5" Type="http://schemas.openxmlformats.org/officeDocument/2006/relationships/image" Target="../media/image36.jpeg"/><Relationship Id="rId4" Type="http://schemas.openxmlformats.org/officeDocument/2006/relationships/image" Target="../media/image35.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vmlDrawing" Target="../drawings/vmlDrawing6.vml"/><Relationship Id="rId5" Type="http://schemas.openxmlformats.org/officeDocument/2006/relationships/image" Target="../media/image26.png"/><Relationship Id="rId4" Type="http://schemas.openxmlformats.org/officeDocument/2006/relationships/oleObject" Target="../embeddings/Microsoft_Excel_97-2003_Worksheet5.xls"/></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hyperlink" Target="http://www.cepr.net/documents/publications/changing-face-of-labor-2009-11.pdf" TargetMode="External"/><Relationship Id="rId5" Type="http://schemas.openxmlformats.org/officeDocument/2006/relationships/image" Target="../media/image37.png"/><Relationship Id="rId4" Type="http://schemas.openxmlformats.org/officeDocument/2006/relationships/oleObject" Target="../embeddings/Microsoft_Excel_97-2003_Worksheet6.xls"/></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hyperlink" Target="http://www.pewsocialtrends.org/files/2011/07/SDT-Wealth-Report_7-26-11_FINAL.pdf" TargetMode="External"/><Relationship Id="rId5" Type="http://schemas.openxmlformats.org/officeDocument/2006/relationships/image" Target="../media/image38.png"/><Relationship Id="rId4" Type="http://schemas.openxmlformats.org/officeDocument/2006/relationships/oleObject" Target="../embeddings/Microsoft_Excel_97-2003_Worksheet7.xls"/></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7" Type="http://schemas.openxmlformats.org/officeDocument/2006/relationships/hyperlink" Target="http://www.stateofworkingamerica.org/charts/view/187" TargetMode="External"/><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hyperlink" Target="http://www.stateofworkingamerica.org/charts/view/188" TargetMode="External"/><Relationship Id="rId5" Type="http://schemas.openxmlformats.org/officeDocument/2006/relationships/image" Target="../media/image39.png"/><Relationship Id="rId4" Type="http://schemas.openxmlformats.org/officeDocument/2006/relationships/oleObject" Target="../embeddings/Microsoft_Excel_97-2003_Worksheet8.xls"/></Relationships>
</file>

<file path=ppt/slides/_rels/slide45.xml.rels><?xml version="1.0" encoding="UTF-8" standalone="yes"?>
<Relationships xmlns="http://schemas.openxmlformats.org/package/2006/relationships"><Relationship Id="rId8" Type="http://schemas.openxmlformats.org/officeDocument/2006/relationships/image" Target="../media/image45.jpeg"/><Relationship Id="rId3" Type="http://schemas.openxmlformats.org/officeDocument/2006/relationships/image" Target="../media/image40.jpeg"/><Relationship Id="rId7" Type="http://schemas.openxmlformats.org/officeDocument/2006/relationships/image" Target="../media/image44.jpeg"/><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1.jpeg"/><Relationship Id="rId9" Type="http://schemas.openxmlformats.org/officeDocument/2006/relationships/image" Target="../media/image46.jpeg"/></Relationships>
</file>

<file path=ppt/slides/_rels/slide46.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vmlDrawing" Target="../drawings/vmlDrawing10.vml"/><Relationship Id="rId5" Type="http://schemas.openxmlformats.org/officeDocument/2006/relationships/image" Target="../media/image49.png"/><Relationship Id="rId4" Type="http://schemas.openxmlformats.org/officeDocument/2006/relationships/oleObject" Target="../embeddings/Microsoft_Excel_97-2003_Worksheet9.xls"/></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hyperlink" Target="http://wp.patheos.com/community/mainlineportal/files/2011/10/315682_10100400881018057_3609313_54763859_1247143155_n-1.jpg" TargetMode="External"/><Relationship Id="rId2" Type="http://schemas.openxmlformats.org/officeDocument/2006/relationships/notesSlide" Target="../notesSlides/notesSlide50.xml"/><Relationship Id="rId1" Type="http://schemas.openxmlformats.org/officeDocument/2006/relationships/slideLayout" Target="../slideLayouts/slideLayout4.xml"/><Relationship Id="rId4" Type="http://schemas.openxmlformats.org/officeDocument/2006/relationships/image" Target="../media/image50.jpeg"/></Relationships>
</file>

<file path=ppt/slides/_rels/slide51.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 Id="rId9"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685800" y="1371600"/>
            <a:ext cx="7772400" cy="2228850"/>
          </a:xfrm>
        </p:spPr>
        <p:txBody>
          <a:bodyPr/>
          <a:lstStyle/>
          <a:p>
            <a:pPr eaLnBrk="1" hangingPunct="1"/>
            <a:r>
              <a:rPr lang="en-US" b="1" dirty="0" smtClean="0"/>
              <a:t>Making the American Dream a Reality for Everyone</a:t>
            </a:r>
            <a:r>
              <a:rPr lang="en-US" sz="3600" b="1" dirty="0" smtClean="0"/>
              <a:t/>
            </a:r>
            <a:br>
              <a:rPr lang="en-US" sz="3600" b="1" dirty="0" smtClean="0"/>
            </a:br>
            <a:r>
              <a:rPr lang="en-US" sz="3600" b="1" dirty="0" smtClean="0"/>
              <a:t/>
            </a:r>
            <a:br>
              <a:rPr lang="en-US" sz="3600" b="1" dirty="0" smtClean="0"/>
            </a:br>
            <a:r>
              <a:rPr lang="en-US" sz="2400" b="1" dirty="0" smtClean="0"/>
              <a:t>Washington State Labor Council Convention </a:t>
            </a:r>
            <a:br>
              <a:rPr lang="en-US" sz="2400" b="1" dirty="0" smtClean="0"/>
            </a:br>
            <a:r>
              <a:rPr lang="en-US" sz="2400" b="1" dirty="0" smtClean="0"/>
              <a:t>Wenatchee WA</a:t>
            </a:r>
            <a:br>
              <a:rPr lang="en-US" sz="2400" b="1" dirty="0" smtClean="0"/>
            </a:br>
            <a:r>
              <a:rPr lang="en-US" sz="2400" b="1" dirty="0" smtClean="0"/>
              <a:t>August 7, 2012</a:t>
            </a:r>
            <a:endParaRPr lang="en-US" sz="3600" b="1" dirty="0" smtClean="0"/>
          </a:p>
        </p:txBody>
      </p:sp>
      <p:sp>
        <p:nvSpPr>
          <p:cNvPr id="3" name="Subtitle 2"/>
          <p:cNvSpPr>
            <a:spLocks noGrp="1"/>
          </p:cNvSpPr>
          <p:nvPr>
            <p:ph type="subTitle" idx="1"/>
          </p:nvPr>
        </p:nvSpPr>
        <p:spPr>
          <a:xfrm>
            <a:off x="1371600" y="3886200"/>
            <a:ext cx="6400800" cy="1905000"/>
          </a:xfrm>
        </p:spPr>
        <p:txBody>
          <a:bodyPr rtlCol="0">
            <a:normAutofit/>
          </a:bodyPr>
          <a:lstStyle/>
          <a:p>
            <a:pPr eaLnBrk="1" fontAlgn="auto" hangingPunct="1">
              <a:spcAft>
                <a:spcPts val="0"/>
              </a:spcAft>
              <a:buFont typeface="Arial" pitchFamily="34" charset="0"/>
              <a:buNone/>
              <a:defRPr/>
            </a:pPr>
            <a:endParaRPr lang="en-US" b="1" dirty="0" smtClean="0"/>
          </a:p>
          <a:p>
            <a:pPr eaLnBrk="1" fontAlgn="auto" hangingPunct="1">
              <a:spcAft>
                <a:spcPts val="0"/>
              </a:spcAft>
              <a:buFont typeface="Arial" pitchFamily="34" charset="0"/>
              <a:buNone/>
              <a:defRPr/>
            </a:pPr>
            <a:r>
              <a:rPr lang="en-US" b="1" dirty="0" smtClean="0"/>
              <a:t>Mark McDermott </a:t>
            </a:r>
          </a:p>
          <a:p>
            <a:pPr eaLnBrk="1" fontAlgn="auto" hangingPunct="1">
              <a:spcAft>
                <a:spcPts val="0"/>
              </a:spcAft>
              <a:buFont typeface="Arial" pitchFamily="34" charset="0"/>
              <a:buNone/>
              <a:defRPr/>
            </a:pPr>
            <a:r>
              <a:rPr lang="en-US" sz="2000" b="1" dirty="0" smtClean="0">
                <a:hlinkClick r:id="rId3"/>
              </a:rPr>
              <a:t>www.markmmcdermott.com</a:t>
            </a:r>
            <a:endParaRPr lang="en-US" sz="2000" b="1" dirty="0" smtClean="0"/>
          </a:p>
          <a:p>
            <a:pPr eaLnBrk="1" fontAlgn="auto" hangingPunct="1">
              <a:spcAft>
                <a:spcPts val="0"/>
              </a:spcAft>
              <a:buFont typeface="Arial" pitchFamily="34" charset="0"/>
              <a:buNone/>
              <a:defRPr/>
            </a:pPr>
            <a:r>
              <a:rPr lang="en-US" sz="2000" b="1" smtClean="0"/>
              <a:t>markmmcdermott1@msn.com</a:t>
            </a:r>
            <a:endParaRPr lang="en-US" sz="2000" b="1" dirty="0" smtClean="0"/>
          </a:p>
          <a:p>
            <a:pPr eaLnBrk="1" fontAlgn="auto" hangingPunct="1">
              <a:spcAft>
                <a:spcPts val="0"/>
              </a:spcAft>
              <a:buFont typeface="Arial" pitchFamily="34" charset="0"/>
              <a:buNone/>
              <a:defRPr/>
            </a:pPr>
            <a:endParaRPr lang="en-US" sz="2000" dirty="0" smtClean="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smtClean="0"/>
              <a:t>President Herbert Hoover - 1929</a:t>
            </a:r>
            <a:br>
              <a:rPr lang="en-US" sz="3600" b="1" dirty="0" smtClean="0"/>
            </a:br>
            <a:r>
              <a:rPr lang="en-US" sz="3600" b="1" dirty="0" smtClean="0"/>
              <a:t>Darling of Corporate America</a:t>
            </a:r>
            <a:endParaRPr lang="en-US" sz="3600" b="1" dirty="0"/>
          </a:p>
        </p:txBody>
      </p:sp>
      <p:sp>
        <p:nvSpPr>
          <p:cNvPr id="3" name="Content Placeholder 2"/>
          <p:cNvSpPr>
            <a:spLocks noGrp="1"/>
          </p:cNvSpPr>
          <p:nvPr>
            <p:ph sz="half" idx="1"/>
          </p:nvPr>
        </p:nvSpPr>
        <p:spPr>
          <a:xfrm>
            <a:off x="457200" y="1447800"/>
            <a:ext cx="4038600" cy="4525963"/>
          </a:xfrm>
        </p:spPr>
        <p:txBody>
          <a:bodyPr/>
          <a:lstStyle/>
          <a:p>
            <a:pPr marL="0" indent="0">
              <a:buNone/>
            </a:pPr>
            <a:endParaRPr lang="en-US" dirty="0" smtClean="0"/>
          </a:p>
          <a:p>
            <a:pPr marL="0" indent="0">
              <a:buNone/>
            </a:pPr>
            <a:endParaRPr lang="en-US" dirty="0"/>
          </a:p>
        </p:txBody>
      </p:sp>
      <p:sp>
        <p:nvSpPr>
          <p:cNvPr id="4" name="Content Placeholder 3"/>
          <p:cNvSpPr>
            <a:spLocks noGrp="1"/>
          </p:cNvSpPr>
          <p:nvPr>
            <p:ph sz="half" idx="2"/>
          </p:nvPr>
        </p:nvSpPr>
        <p:spPr/>
        <p:txBody>
          <a:bodyPr/>
          <a:lstStyle/>
          <a:p>
            <a:pPr marL="0" indent="0" eaLnBrk="1" hangingPunct="1">
              <a:buNone/>
            </a:pPr>
            <a:endParaRPr lang="en-US" sz="3200" dirty="0" smtClean="0"/>
          </a:p>
          <a:p>
            <a:pPr marL="0" indent="0" eaLnBrk="1" hangingPunct="1">
              <a:buNone/>
            </a:pPr>
            <a:r>
              <a:rPr lang="en-US" sz="3200" dirty="0" smtClean="0"/>
              <a:t>“We </a:t>
            </a:r>
            <a:r>
              <a:rPr lang="en-US" sz="3200" dirty="0"/>
              <a:t>in America today are nearer </a:t>
            </a:r>
            <a:r>
              <a:rPr lang="en-US" sz="3200" dirty="0" smtClean="0"/>
              <a:t>to </a:t>
            </a:r>
            <a:r>
              <a:rPr lang="en-US" sz="3200" dirty="0"/>
              <a:t>the final triumph over poverty </a:t>
            </a:r>
            <a:r>
              <a:rPr lang="en-US" sz="3200" dirty="0" smtClean="0"/>
              <a:t>than </a:t>
            </a:r>
            <a:r>
              <a:rPr lang="en-US" sz="3200" dirty="0"/>
              <a:t>ever before in the history </a:t>
            </a:r>
            <a:r>
              <a:rPr lang="en-US" sz="3200" dirty="0" smtClean="0"/>
              <a:t>of </a:t>
            </a:r>
            <a:r>
              <a:rPr lang="en-US" sz="3200" dirty="0"/>
              <a:t>any </a:t>
            </a:r>
            <a:r>
              <a:rPr lang="en-US" sz="3200" dirty="0" smtClean="0"/>
              <a:t>land.”</a:t>
            </a:r>
            <a:endParaRPr lang="en-US" sz="3200" dirty="0"/>
          </a:p>
          <a:p>
            <a:pPr marL="0" indent="0">
              <a:buNone/>
            </a:pPr>
            <a:endParaRPr lang="en-US" dirty="0"/>
          </a:p>
        </p:txBody>
      </p:sp>
      <p:sp>
        <p:nvSpPr>
          <p:cNvPr id="5" name="Slide Number Placeholder 4"/>
          <p:cNvSpPr>
            <a:spLocks noGrp="1"/>
          </p:cNvSpPr>
          <p:nvPr>
            <p:ph type="sldNum" sz="quarter" idx="12"/>
          </p:nvPr>
        </p:nvSpPr>
        <p:spPr/>
        <p:txBody>
          <a:bodyPr/>
          <a:lstStyle/>
          <a:p>
            <a:pPr>
              <a:defRPr/>
            </a:pPr>
            <a:fld id="{AB7961C6-5133-4314-A61E-E7F1B0130E76}" type="slidenum">
              <a:rPr lang="en-US" smtClean="0"/>
              <a:pPr>
                <a:defRPr/>
              </a:pPr>
              <a:t>10</a:t>
            </a:fld>
            <a:endParaRPr lang="en-US" dirty="0"/>
          </a:p>
        </p:txBody>
      </p:sp>
      <p:pic>
        <p:nvPicPr>
          <p:cNvPr id="542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9377" y="1676400"/>
            <a:ext cx="3624024" cy="434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765573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smtClean="0"/>
              <a:t>Henry Ford – 1931</a:t>
            </a:r>
            <a:br>
              <a:rPr lang="en-US" sz="3600" b="1" dirty="0" smtClean="0"/>
            </a:br>
            <a:r>
              <a:rPr lang="en-US" sz="3600" b="1" dirty="0" smtClean="0"/>
              <a:t>Laid Off 91,000 workers in 2 years</a:t>
            </a:r>
            <a:endParaRPr lang="en-US" sz="3600" b="1" dirty="0"/>
          </a:p>
        </p:txBody>
      </p:sp>
      <p:sp>
        <p:nvSpPr>
          <p:cNvPr id="3" name="Content Placeholder 2"/>
          <p:cNvSpPr>
            <a:spLocks noGrp="1"/>
          </p:cNvSpPr>
          <p:nvPr>
            <p:ph sz="half" idx="1"/>
          </p:nvPr>
        </p:nvSpPr>
        <p:spPr/>
        <p:txBody>
          <a:bodyPr/>
          <a:lstStyle/>
          <a:p>
            <a:pPr marL="0" indent="0">
              <a:buNone/>
            </a:pPr>
            <a:endParaRPr lang="en-US" dirty="0"/>
          </a:p>
        </p:txBody>
      </p:sp>
      <p:sp>
        <p:nvSpPr>
          <p:cNvPr id="4" name="Content Placeholder 3"/>
          <p:cNvSpPr>
            <a:spLocks noGrp="1"/>
          </p:cNvSpPr>
          <p:nvPr>
            <p:ph sz="half" idx="2"/>
          </p:nvPr>
        </p:nvSpPr>
        <p:spPr/>
        <p:txBody>
          <a:bodyPr/>
          <a:lstStyle/>
          <a:p>
            <a:pPr marL="0" indent="0" eaLnBrk="1" hangingPunct="1">
              <a:buNone/>
            </a:pPr>
            <a:endParaRPr lang="en-US" dirty="0" smtClean="0"/>
          </a:p>
          <a:p>
            <a:pPr marL="0" indent="0" eaLnBrk="1" hangingPunct="1">
              <a:buNone/>
            </a:pPr>
            <a:r>
              <a:rPr lang="en-US" dirty="0" smtClean="0"/>
              <a:t>“The </a:t>
            </a:r>
            <a:r>
              <a:rPr lang="en-US" dirty="0"/>
              <a:t>average man </a:t>
            </a:r>
            <a:r>
              <a:rPr lang="en-US" dirty="0" smtClean="0"/>
              <a:t>won't really do </a:t>
            </a:r>
            <a:r>
              <a:rPr lang="en-US" dirty="0"/>
              <a:t>a day's work unless he is caught and </a:t>
            </a:r>
            <a:r>
              <a:rPr lang="en-US" dirty="0" smtClean="0"/>
              <a:t>cannot </a:t>
            </a:r>
            <a:r>
              <a:rPr lang="en-US" dirty="0"/>
              <a:t>get out of it.  </a:t>
            </a:r>
            <a:r>
              <a:rPr lang="en-US" dirty="0" smtClean="0"/>
              <a:t>There </a:t>
            </a:r>
            <a:r>
              <a:rPr lang="en-US" dirty="0"/>
              <a:t>is plenty of work to do </a:t>
            </a:r>
            <a:r>
              <a:rPr lang="en-US" dirty="0" smtClean="0"/>
              <a:t>if </a:t>
            </a:r>
            <a:r>
              <a:rPr lang="en-US" dirty="0"/>
              <a:t>people would do it</a:t>
            </a:r>
            <a:r>
              <a:rPr lang="en-US" dirty="0" smtClean="0"/>
              <a:t>.”</a:t>
            </a:r>
            <a:endParaRPr lang="en-US" dirty="0"/>
          </a:p>
          <a:p>
            <a:pPr marL="0" indent="0">
              <a:buNone/>
            </a:pPr>
            <a:endParaRPr lang="en-US" dirty="0"/>
          </a:p>
        </p:txBody>
      </p:sp>
      <p:sp>
        <p:nvSpPr>
          <p:cNvPr id="5" name="Slide Number Placeholder 4"/>
          <p:cNvSpPr>
            <a:spLocks noGrp="1"/>
          </p:cNvSpPr>
          <p:nvPr>
            <p:ph type="sldNum" sz="quarter" idx="12"/>
          </p:nvPr>
        </p:nvSpPr>
        <p:spPr/>
        <p:txBody>
          <a:bodyPr/>
          <a:lstStyle/>
          <a:p>
            <a:pPr>
              <a:defRPr/>
            </a:pPr>
            <a:fld id="{AB7961C6-5133-4314-A61E-E7F1B0130E76}" type="slidenum">
              <a:rPr lang="en-US" smtClean="0"/>
              <a:pPr>
                <a:defRPr/>
              </a:pPr>
              <a:t>11</a:t>
            </a:fld>
            <a:endParaRPr lang="en-US" dirty="0"/>
          </a:p>
        </p:txBody>
      </p:sp>
      <p:pic>
        <p:nvPicPr>
          <p:cNvPr id="552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1525497"/>
            <a:ext cx="3315905" cy="46467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225371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eaLnBrk="1" hangingPunct="1"/>
            <a:r>
              <a:rPr lang="en-US" sz="3600" b="1" dirty="0" smtClean="0"/>
              <a:t>Hunger, Poverty and Homelessness Plagues Our Nation - Depression 1932</a:t>
            </a:r>
          </a:p>
        </p:txBody>
      </p:sp>
      <p:pic>
        <p:nvPicPr>
          <p:cNvPr id="1331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828800"/>
            <a:ext cx="82296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316" name="TextBox 3"/>
          <p:cNvSpPr txBox="1">
            <a:spLocks noChangeArrowheads="1"/>
          </p:cNvSpPr>
          <p:nvPr/>
        </p:nvSpPr>
        <p:spPr bwMode="auto">
          <a:xfrm>
            <a:off x="457200" y="6248400"/>
            <a:ext cx="82296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t>Source:  M. B. Schnapper, </a:t>
            </a:r>
            <a:r>
              <a:rPr lang="en-US" sz="900" i="1" dirty="0"/>
              <a:t>American Labor:  A Bicentennial History</a:t>
            </a:r>
            <a:r>
              <a:rPr lang="en-US" sz="900" dirty="0"/>
              <a:t>, Public Affairs Press, 1975, page 462.  Copyright.</a:t>
            </a:r>
          </a:p>
        </p:txBody>
      </p:sp>
      <p:sp>
        <p:nvSpPr>
          <p:cNvPr id="5" name="Slide Number Placeholder 4"/>
          <p:cNvSpPr>
            <a:spLocks noGrp="1"/>
          </p:cNvSpPr>
          <p:nvPr>
            <p:ph type="sldNum" sz="quarter" idx="12"/>
          </p:nvPr>
        </p:nvSpPr>
        <p:spPr/>
        <p:txBody>
          <a:bodyPr/>
          <a:lstStyle/>
          <a:p>
            <a:pPr>
              <a:defRPr/>
            </a:pPr>
            <a:fld id="{FE4B9D50-6311-47CF-B49B-C4549AE9ACBF}" type="slidenum">
              <a:rPr lang="en-US" smtClean="0"/>
              <a:pPr>
                <a:defRPr/>
              </a:pPr>
              <a:t>12</a:t>
            </a:fld>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eaLnBrk="1" hangingPunct="1"/>
            <a:r>
              <a:rPr lang="en-US" sz="3600" b="1" dirty="0" smtClean="0"/>
              <a:t>Growing Solidarity Between Black and White Workers – Early 1930s</a:t>
            </a:r>
          </a:p>
        </p:txBody>
      </p:sp>
      <p:sp>
        <p:nvSpPr>
          <p:cNvPr id="14339" name="Content Placeholder 2"/>
          <p:cNvSpPr>
            <a:spLocks noGrp="1"/>
          </p:cNvSpPr>
          <p:nvPr>
            <p:ph idx="1"/>
          </p:nvPr>
        </p:nvSpPr>
        <p:spPr/>
        <p:txBody>
          <a:bodyPr/>
          <a:lstStyle/>
          <a:p>
            <a:pPr marL="0" indent="0" algn="ctr" eaLnBrk="1" hangingPunct="1">
              <a:buFont typeface="Arial" charset="0"/>
              <a:buNone/>
            </a:pPr>
            <a:endParaRPr lang="en-US" sz="800" i="1" dirty="0" smtClean="0"/>
          </a:p>
        </p:txBody>
      </p:sp>
      <p:pic>
        <p:nvPicPr>
          <p:cNvPr id="1434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71600" y="1600200"/>
            <a:ext cx="6300788" cy="435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341" name="TextBox 3"/>
          <p:cNvSpPr txBox="1">
            <a:spLocks noChangeArrowheads="1"/>
          </p:cNvSpPr>
          <p:nvPr/>
        </p:nvSpPr>
        <p:spPr bwMode="auto">
          <a:xfrm>
            <a:off x="457200" y="6248400"/>
            <a:ext cx="81534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t>Source:  M. B. Schnapper, </a:t>
            </a:r>
            <a:r>
              <a:rPr lang="en-US" sz="900" i="1" dirty="0"/>
              <a:t>American Labor:  A Bicentennial History</a:t>
            </a:r>
            <a:r>
              <a:rPr lang="en-US" sz="900" dirty="0"/>
              <a:t>, Public Affairs Press, 1975, page 474. Copyright.</a:t>
            </a:r>
          </a:p>
        </p:txBody>
      </p:sp>
      <p:sp>
        <p:nvSpPr>
          <p:cNvPr id="5" name="Slide Number Placeholder 4"/>
          <p:cNvSpPr>
            <a:spLocks noGrp="1"/>
          </p:cNvSpPr>
          <p:nvPr>
            <p:ph type="sldNum" sz="quarter" idx="12"/>
          </p:nvPr>
        </p:nvSpPr>
        <p:spPr/>
        <p:txBody>
          <a:bodyPr/>
          <a:lstStyle/>
          <a:p>
            <a:pPr>
              <a:defRPr/>
            </a:pPr>
            <a:fld id="{0DF46077-5EB1-42BC-BC10-A78A61C37730}" type="slidenum">
              <a:rPr lang="en-US" smtClean="0"/>
              <a:pPr>
                <a:defRPr/>
              </a:pPr>
              <a:t>13</a:t>
            </a:fld>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eaLnBrk="1" hangingPunct="1"/>
            <a:r>
              <a:rPr lang="en-US" sz="3600" b="1" dirty="0" smtClean="0"/>
              <a:t>Police Kill 5 Ford Hunger Marchers - 1932</a:t>
            </a:r>
          </a:p>
        </p:txBody>
      </p:sp>
      <p:sp>
        <p:nvSpPr>
          <p:cNvPr id="15363" name="Content Placeholder 2"/>
          <p:cNvSpPr>
            <a:spLocks noGrp="1"/>
          </p:cNvSpPr>
          <p:nvPr>
            <p:ph idx="1"/>
          </p:nvPr>
        </p:nvSpPr>
        <p:spPr/>
        <p:txBody>
          <a:bodyPr/>
          <a:lstStyle/>
          <a:p>
            <a:pPr marL="0" indent="0" eaLnBrk="1" hangingPunct="1">
              <a:buFont typeface="Arial" charset="0"/>
              <a:buNone/>
            </a:pPr>
            <a:endParaRPr lang="en-US" dirty="0" smtClean="0"/>
          </a:p>
        </p:txBody>
      </p:sp>
      <p:sp>
        <p:nvSpPr>
          <p:cNvPr id="4" name="Slide Number Placeholder 3"/>
          <p:cNvSpPr>
            <a:spLocks noGrp="1"/>
          </p:cNvSpPr>
          <p:nvPr>
            <p:ph type="sldNum" sz="quarter" idx="12"/>
          </p:nvPr>
        </p:nvSpPr>
        <p:spPr>
          <a:xfrm>
            <a:off x="457200" y="6356350"/>
            <a:ext cx="7848600" cy="365125"/>
          </a:xfrm>
        </p:spPr>
        <p:txBody>
          <a:bodyPr/>
          <a:lstStyle/>
          <a:p>
            <a:pPr>
              <a:defRPr/>
            </a:pPr>
            <a:fld id="{1822C1B8-7F9E-4352-AE9B-CFC658F02A9A}" type="slidenum">
              <a:rPr lang="en-US" smtClean="0"/>
              <a:pPr>
                <a:defRPr/>
              </a:pPr>
              <a:t>14</a:t>
            </a:fld>
            <a:endParaRPr lang="en-US" dirty="0"/>
          </a:p>
        </p:txBody>
      </p:sp>
      <p:sp>
        <p:nvSpPr>
          <p:cNvPr id="15365" name="TextBox 5"/>
          <p:cNvSpPr txBox="1">
            <a:spLocks noChangeArrowheads="1"/>
          </p:cNvSpPr>
          <p:nvPr/>
        </p:nvSpPr>
        <p:spPr bwMode="auto">
          <a:xfrm>
            <a:off x="442913" y="6070600"/>
            <a:ext cx="74676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t>Source:  Wayne State University, Walter P. Reuther Library, Ford Hunger Strike Collection, #DN_77646_2,. Copyright. https://www.reuther.wayne.edu/print/7283</a:t>
            </a:r>
          </a:p>
          <a:p>
            <a:pPr eaLnBrk="1" hangingPunct="1"/>
            <a:endParaRPr lang="en-US" sz="900" dirty="0"/>
          </a:p>
        </p:txBody>
      </p:sp>
      <p:pic>
        <p:nvPicPr>
          <p:cNvPr id="15366" name="Picture 4" descr="Z:\Mark_Mcdermott\mark\Pictures\Labor History Photos\Reclaim the Dream\Police Attack Ford Hunger Marcher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6638" y="1524000"/>
            <a:ext cx="7192962" cy="439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eaLnBrk="1" hangingPunct="1"/>
            <a:r>
              <a:rPr lang="en-US" sz="3600" b="1" dirty="0" smtClean="0"/>
              <a:t>Funeral Procession for Martyrs of Ford Hunger March Massacre</a:t>
            </a:r>
          </a:p>
        </p:txBody>
      </p:sp>
      <p:sp>
        <p:nvSpPr>
          <p:cNvPr id="16387" name="Content Placeholder 2"/>
          <p:cNvSpPr>
            <a:spLocks noGrp="1"/>
          </p:cNvSpPr>
          <p:nvPr>
            <p:ph idx="1"/>
          </p:nvPr>
        </p:nvSpPr>
        <p:spPr/>
        <p:txBody>
          <a:bodyPr/>
          <a:lstStyle/>
          <a:p>
            <a:pPr marL="0" indent="0" eaLnBrk="1" hangingPunct="1">
              <a:buFont typeface="Arial" charset="0"/>
              <a:buNone/>
            </a:pPr>
            <a:endParaRPr lang="en-US" dirty="0" smtClean="0"/>
          </a:p>
        </p:txBody>
      </p:sp>
      <p:sp>
        <p:nvSpPr>
          <p:cNvPr id="4" name="Slide Number Placeholder 3"/>
          <p:cNvSpPr>
            <a:spLocks noGrp="1"/>
          </p:cNvSpPr>
          <p:nvPr>
            <p:ph type="sldNum" sz="quarter" idx="12"/>
          </p:nvPr>
        </p:nvSpPr>
        <p:spPr>
          <a:xfrm>
            <a:off x="457200" y="6351588"/>
            <a:ext cx="7772400" cy="365125"/>
          </a:xfrm>
        </p:spPr>
        <p:txBody>
          <a:bodyPr/>
          <a:lstStyle/>
          <a:p>
            <a:pPr>
              <a:defRPr/>
            </a:pPr>
            <a:fld id="{B6D4D95F-8DE0-4954-8082-DBEF0B015944}" type="slidenum">
              <a:rPr lang="en-US" smtClean="0"/>
              <a:pPr>
                <a:defRPr/>
              </a:pPr>
              <a:t>15</a:t>
            </a:fld>
            <a:endParaRPr lang="en-US" dirty="0"/>
          </a:p>
        </p:txBody>
      </p:sp>
      <p:pic>
        <p:nvPicPr>
          <p:cNvPr id="16389" name="Picture 2" descr="Z:\Mark_Mcdermott\mark\Pictures\Labor History Photos\Reclaim the Dream\Dearborn Massacre Funeral March.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0200" y="1616075"/>
            <a:ext cx="5934075" cy="455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0" name="TextBox 6"/>
          <p:cNvSpPr txBox="1">
            <a:spLocks noChangeArrowheads="1"/>
          </p:cNvSpPr>
          <p:nvPr/>
        </p:nvSpPr>
        <p:spPr bwMode="auto">
          <a:xfrm>
            <a:off x="461963" y="6400800"/>
            <a:ext cx="7467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t>Source:  Wayne State University, Walter P. Reuther Library, Ford Hunger Strike Collection, #12273  Copyright.  https://www.reuther.wayne.edu/print/7262</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304800" y="274638"/>
            <a:ext cx="8534400" cy="1143000"/>
          </a:xfrm>
        </p:spPr>
        <p:txBody>
          <a:bodyPr/>
          <a:lstStyle/>
          <a:p>
            <a:pPr eaLnBrk="1" hangingPunct="1"/>
            <a:r>
              <a:rPr lang="en-US" sz="3600" b="1" dirty="0" smtClean="0"/>
              <a:t>Police and U.S. Army Kill 2 Bonus Marchers and Destroy Occupy D.C. - 1932</a:t>
            </a:r>
          </a:p>
        </p:txBody>
      </p:sp>
      <p:sp>
        <p:nvSpPr>
          <p:cNvPr id="17411" name="Content Placeholder 2"/>
          <p:cNvSpPr>
            <a:spLocks noGrp="1"/>
          </p:cNvSpPr>
          <p:nvPr>
            <p:ph idx="1"/>
          </p:nvPr>
        </p:nvSpPr>
        <p:spPr>
          <a:xfrm>
            <a:off x="461963" y="1524000"/>
            <a:ext cx="8229600" cy="4191000"/>
          </a:xfrm>
        </p:spPr>
        <p:txBody>
          <a:bodyPr/>
          <a:lstStyle/>
          <a:p>
            <a:pPr marL="0" indent="0" algn="ctr" eaLnBrk="1" hangingPunct="1">
              <a:buFont typeface="Arial" charset="0"/>
              <a:buNone/>
            </a:pPr>
            <a:endParaRPr lang="en-US" sz="2400" dirty="0" smtClean="0"/>
          </a:p>
        </p:txBody>
      </p:sp>
      <p:pic>
        <p:nvPicPr>
          <p:cNvPr id="1741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62075" y="1638300"/>
            <a:ext cx="6427788" cy="3694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413" name="TextBox 3"/>
          <p:cNvSpPr txBox="1">
            <a:spLocks noChangeArrowheads="1"/>
          </p:cNvSpPr>
          <p:nvPr/>
        </p:nvSpPr>
        <p:spPr bwMode="auto">
          <a:xfrm>
            <a:off x="457200" y="6172200"/>
            <a:ext cx="81534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t>Source:  M. B. Schnapper, </a:t>
            </a:r>
            <a:r>
              <a:rPr lang="en-US" sz="900" i="1" dirty="0"/>
              <a:t>American Labor:  A Bicentennial History</a:t>
            </a:r>
            <a:r>
              <a:rPr lang="en-US" sz="900" dirty="0"/>
              <a:t>, Public Affairs Press, 1975, page 460.  Copyright.</a:t>
            </a:r>
          </a:p>
        </p:txBody>
      </p:sp>
      <p:sp>
        <p:nvSpPr>
          <p:cNvPr id="5" name="Slide Number Placeholder 4"/>
          <p:cNvSpPr>
            <a:spLocks noGrp="1"/>
          </p:cNvSpPr>
          <p:nvPr>
            <p:ph type="sldNum" sz="quarter" idx="12"/>
          </p:nvPr>
        </p:nvSpPr>
        <p:spPr/>
        <p:txBody>
          <a:bodyPr/>
          <a:lstStyle/>
          <a:p>
            <a:pPr>
              <a:defRPr/>
            </a:pPr>
            <a:fld id="{F11EDB65-F287-4FF0-B6F5-E0670BB2F780}" type="slidenum">
              <a:rPr lang="en-US" smtClean="0"/>
              <a:pPr>
                <a:defRPr/>
              </a:pPr>
              <a:t>16</a:t>
            </a:fld>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smtClean="0"/>
              <a:t>Solidarity Critical in Victory in 83-Day  1934 West Coast Longshore Strike </a:t>
            </a:r>
            <a:endParaRPr lang="en-US" sz="3600" b="1" dirty="0"/>
          </a:p>
        </p:txBody>
      </p:sp>
      <p:sp>
        <p:nvSpPr>
          <p:cNvPr id="3" name="Content Placeholder 2"/>
          <p:cNvSpPr>
            <a:spLocks noGrp="1"/>
          </p:cNvSpPr>
          <p:nvPr>
            <p:ph idx="1"/>
          </p:nvPr>
        </p:nvSpPr>
        <p:spPr/>
        <p:txBody>
          <a:bodyPr/>
          <a:lstStyle/>
          <a:p>
            <a:pPr marL="0" indent="0">
              <a:buNone/>
            </a:pPr>
            <a:endParaRPr lang="en-US" dirty="0"/>
          </a:p>
        </p:txBody>
      </p:sp>
      <p:sp>
        <p:nvSpPr>
          <p:cNvPr id="4" name="Slide Number Placeholder 3"/>
          <p:cNvSpPr>
            <a:spLocks noGrp="1"/>
          </p:cNvSpPr>
          <p:nvPr>
            <p:ph type="sldNum" sz="quarter" idx="12"/>
          </p:nvPr>
        </p:nvSpPr>
        <p:spPr/>
        <p:txBody>
          <a:bodyPr/>
          <a:lstStyle/>
          <a:p>
            <a:pPr>
              <a:defRPr/>
            </a:pPr>
            <a:fld id="{098A1588-8202-4765-B187-88E84E3D6B94}" type="slidenum">
              <a:rPr lang="en-US" smtClean="0"/>
              <a:pPr>
                <a:defRPr/>
              </a:pPr>
              <a:t>17</a:t>
            </a:fld>
            <a:endParaRPr lang="en-US" dirty="0"/>
          </a:p>
        </p:txBody>
      </p:sp>
      <p:pic>
        <p:nvPicPr>
          <p:cNvPr id="1177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3186" y="1478489"/>
            <a:ext cx="4658614" cy="47699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457200" y="6477000"/>
            <a:ext cx="7924800" cy="276999"/>
          </a:xfrm>
          <a:prstGeom prst="rect">
            <a:avLst/>
          </a:prstGeom>
          <a:noFill/>
        </p:spPr>
        <p:txBody>
          <a:bodyPr wrap="square" rtlCol="0">
            <a:spAutoFit/>
          </a:bodyPr>
          <a:lstStyle/>
          <a:p>
            <a:r>
              <a:rPr lang="en-US" sz="1200" dirty="0" smtClean="0"/>
              <a:t>Source:  The Pogues</a:t>
            </a:r>
            <a:r>
              <a:rPr lang="en-US" sz="1200" dirty="0"/>
              <a:t> Forum. http://www.pogues.com/forum/viewtopic.php?f=38&amp;t=11561&amp;p=200646</a:t>
            </a:r>
          </a:p>
        </p:txBody>
      </p:sp>
    </p:spTree>
    <p:extLst>
      <p:ext uri="{BB962C8B-B14F-4D97-AF65-F5344CB8AC3E}">
        <p14:creationId xmlns:p14="http://schemas.microsoft.com/office/powerpoint/2010/main" val="3274564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pPr eaLnBrk="1" hangingPunct="1"/>
            <a:r>
              <a:rPr lang="en-US" sz="3200" b="1" dirty="0" smtClean="0"/>
              <a:t>Repression of Striking Workers Demanding a Union and Economic Justice – 1930s</a:t>
            </a:r>
          </a:p>
        </p:txBody>
      </p:sp>
      <p:pic>
        <p:nvPicPr>
          <p:cNvPr id="1843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400" y="1676400"/>
            <a:ext cx="6523038" cy="3905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436" name="TextBox 2"/>
          <p:cNvSpPr txBox="1">
            <a:spLocks noChangeArrowheads="1"/>
          </p:cNvSpPr>
          <p:nvPr/>
        </p:nvSpPr>
        <p:spPr bwMode="auto">
          <a:xfrm>
            <a:off x="914400" y="6019800"/>
            <a:ext cx="75438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t>Source:  M. B. Schnapper, </a:t>
            </a:r>
            <a:r>
              <a:rPr lang="en-US" sz="900" i="1" dirty="0"/>
              <a:t>American Labor:  A Bicentennial History</a:t>
            </a:r>
            <a:r>
              <a:rPr lang="en-US" sz="900" dirty="0"/>
              <a:t>, Public Affairs Press, 1975, page 491.  Copyright.</a:t>
            </a:r>
          </a:p>
        </p:txBody>
      </p:sp>
      <p:sp>
        <p:nvSpPr>
          <p:cNvPr id="4" name="Slide Number Placeholder 3"/>
          <p:cNvSpPr>
            <a:spLocks noGrp="1"/>
          </p:cNvSpPr>
          <p:nvPr>
            <p:ph type="sldNum" sz="quarter" idx="12"/>
          </p:nvPr>
        </p:nvSpPr>
        <p:spPr/>
        <p:txBody>
          <a:bodyPr/>
          <a:lstStyle/>
          <a:p>
            <a:pPr>
              <a:defRPr/>
            </a:pPr>
            <a:fld id="{EC38EA26-45BC-4082-9021-C79BA4E22BBC}" type="slidenum">
              <a:rPr lang="en-US" smtClean="0"/>
              <a:pPr>
                <a:defRPr/>
              </a:pPr>
              <a:t>18</a:t>
            </a:fld>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pPr eaLnBrk="1" hangingPunct="1"/>
            <a:r>
              <a:rPr lang="en-US" sz="3600" b="1" dirty="0" smtClean="0"/>
              <a:t>GM Sit-Down Strikers:</a:t>
            </a:r>
            <a:br>
              <a:rPr lang="en-US" sz="3600" b="1" dirty="0" smtClean="0"/>
            </a:br>
            <a:r>
              <a:rPr lang="en-US" sz="3600" b="1" dirty="0" smtClean="0"/>
              <a:t>Occupy Flint, Michigan - 1937</a:t>
            </a:r>
          </a:p>
        </p:txBody>
      </p:sp>
      <p:sp>
        <p:nvSpPr>
          <p:cNvPr id="19459" name="Content Placeholder 2"/>
          <p:cNvSpPr>
            <a:spLocks noGrp="1"/>
          </p:cNvSpPr>
          <p:nvPr>
            <p:ph idx="1"/>
          </p:nvPr>
        </p:nvSpPr>
        <p:spPr>
          <a:xfrm>
            <a:off x="457200" y="1447800"/>
            <a:ext cx="8229600" cy="4525963"/>
          </a:xfrm>
        </p:spPr>
        <p:txBody>
          <a:bodyPr/>
          <a:lstStyle/>
          <a:p>
            <a:pPr marL="0" indent="0" eaLnBrk="1" hangingPunct="1">
              <a:buFont typeface="Arial" charset="0"/>
              <a:buNone/>
            </a:pPr>
            <a:endParaRPr lang="en-US" dirty="0" smtClean="0"/>
          </a:p>
        </p:txBody>
      </p:sp>
      <p:sp>
        <p:nvSpPr>
          <p:cNvPr id="4" name="Slide Number Placeholder 3"/>
          <p:cNvSpPr>
            <a:spLocks noGrp="1"/>
          </p:cNvSpPr>
          <p:nvPr>
            <p:ph type="sldNum" sz="quarter" idx="12"/>
          </p:nvPr>
        </p:nvSpPr>
        <p:spPr>
          <a:xfrm>
            <a:off x="422275" y="6413500"/>
            <a:ext cx="7848600" cy="365125"/>
          </a:xfrm>
        </p:spPr>
        <p:txBody>
          <a:bodyPr/>
          <a:lstStyle/>
          <a:p>
            <a:pPr>
              <a:defRPr/>
            </a:pPr>
            <a:fld id="{049BDA3D-77E3-4DC0-8E64-D0C7A8A1A703}" type="slidenum">
              <a:rPr lang="en-US" smtClean="0"/>
              <a:pPr>
                <a:defRPr/>
              </a:pPr>
              <a:t>19</a:t>
            </a:fld>
            <a:endParaRPr lang="en-US" dirty="0"/>
          </a:p>
        </p:txBody>
      </p:sp>
      <p:pic>
        <p:nvPicPr>
          <p:cNvPr id="19461" name="Picture 2" descr="Z:\Mark_Mcdermott\mark\Pictures\Labor History Photos\Reclaim the Dream\Sit-Down Strikers Flin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1600200"/>
            <a:ext cx="7221538" cy="458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2" name="TextBox 5"/>
          <p:cNvSpPr txBox="1">
            <a:spLocks noChangeArrowheads="1"/>
          </p:cNvSpPr>
          <p:nvPr/>
        </p:nvSpPr>
        <p:spPr bwMode="auto">
          <a:xfrm>
            <a:off x="457200" y="6227763"/>
            <a:ext cx="76200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t>Source:  Wayne State University, Walter Reuther Library, Flint Sit-Down Strike Collection, #3991.  Copyright. https://www.reuther.wayne.edu/node/3123</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Content Placeholder 2"/>
          <p:cNvSpPr>
            <a:spLocks noGrp="1"/>
          </p:cNvSpPr>
          <p:nvPr>
            <p:ph idx="1"/>
          </p:nvPr>
        </p:nvSpPr>
        <p:spPr/>
        <p:txBody>
          <a:bodyPr/>
          <a:lstStyle/>
          <a:p>
            <a:pPr marL="0" indent="0" algn="ctr" eaLnBrk="1" hangingPunct="1">
              <a:buFont typeface="Arial" charset="0"/>
              <a:buNone/>
            </a:pPr>
            <a:endParaRPr lang="en-US" sz="2800" dirty="0" smtClean="0"/>
          </a:p>
          <a:p>
            <a:pPr marL="0" indent="0" algn="ctr" eaLnBrk="1" hangingPunct="1">
              <a:buFont typeface="Arial" charset="0"/>
              <a:buNone/>
            </a:pPr>
            <a:r>
              <a:rPr lang="en-US" sz="2800" dirty="0" smtClean="0"/>
              <a:t>The author wishes to acknowledge the financial contributions and technical assistance from United Food and Commercial Workers Local 21 that helped create the original version of this presentation and slideshow.  The author is solely responsible for the content.</a:t>
            </a:r>
          </a:p>
          <a:p>
            <a:pPr marL="0" indent="0" algn="ctr" eaLnBrk="1" hangingPunct="1">
              <a:buFont typeface="Arial" charset="0"/>
              <a:buNone/>
            </a:pPr>
            <a:endParaRPr lang="en-US" sz="2800" dirty="0" smtClean="0"/>
          </a:p>
        </p:txBody>
      </p:sp>
      <p:sp>
        <p:nvSpPr>
          <p:cNvPr id="4" name="Slide Number Placeholder 3"/>
          <p:cNvSpPr>
            <a:spLocks noGrp="1"/>
          </p:cNvSpPr>
          <p:nvPr>
            <p:ph type="sldNum" sz="quarter" idx="12"/>
          </p:nvPr>
        </p:nvSpPr>
        <p:spPr/>
        <p:txBody>
          <a:bodyPr/>
          <a:lstStyle/>
          <a:p>
            <a:pPr>
              <a:defRPr/>
            </a:pPr>
            <a:fld id="{8BC0D0F0-61F7-4337-A8B5-6DFDA8AC3F1B}" type="slidenum">
              <a:rPr lang="en-US" smtClean="0"/>
              <a:pPr>
                <a:defRPr/>
              </a:pPr>
              <a:t>2</a:t>
            </a:fld>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eaLnBrk="1" hangingPunct="1"/>
            <a:r>
              <a:rPr lang="en-US" sz="3600" b="1" dirty="0" smtClean="0"/>
              <a:t>National Guard Occupies Flint</a:t>
            </a:r>
          </a:p>
        </p:txBody>
      </p:sp>
      <p:sp>
        <p:nvSpPr>
          <p:cNvPr id="20483" name="Content Placeholder 2"/>
          <p:cNvSpPr>
            <a:spLocks noGrp="1"/>
          </p:cNvSpPr>
          <p:nvPr>
            <p:ph idx="1"/>
          </p:nvPr>
        </p:nvSpPr>
        <p:spPr/>
        <p:txBody>
          <a:bodyPr/>
          <a:lstStyle/>
          <a:p>
            <a:pPr marL="0" indent="0" eaLnBrk="1" hangingPunct="1">
              <a:buFont typeface="Arial" charset="0"/>
              <a:buNone/>
            </a:pPr>
            <a:endParaRPr lang="en-US" dirty="0" smtClean="0"/>
          </a:p>
        </p:txBody>
      </p:sp>
      <p:sp>
        <p:nvSpPr>
          <p:cNvPr id="4" name="Slide Number Placeholder 3"/>
          <p:cNvSpPr>
            <a:spLocks noGrp="1"/>
          </p:cNvSpPr>
          <p:nvPr>
            <p:ph type="sldNum" sz="quarter" idx="12"/>
          </p:nvPr>
        </p:nvSpPr>
        <p:spPr/>
        <p:txBody>
          <a:bodyPr/>
          <a:lstStyle/>
          <a:p>
            <a:pPr>
              <a:defRPr/>
            </a:pPr>
            <a:fld id="{42D20BBE-0DAC-4B9E-A639-9B59A59FF9FA}" type="slidenum">
              <a:rPr lang="en-US" smtClean="0"/>
              <a:pPr>
                <a:defRPr/>
              </a:pPr>
              <a:t>20</a:t>
            </a:fld>
            <a:endParaRPr lang="en-US" dirty="0"/>
          </a:p>
        </p:txBody>
      </p:sp>
      <p:sp>
        <p:nvSpPr>
          <p:cNvPr id="20485" name="TextBox 5"/>
          <p:cNvSpPr txBox="1">
            <a:spLocks noChangeArrowheads="1"/>
          </p:cNvSpPr>
          <p:nvPr/>
        </p:nvSpPr>
        <p:spPr bwMode="auto">
          <a:xfrm>
            <a:off x="457200" y="6159500"/>
            <a:ext cx="76962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t>Source:  Wayne State University, Walter Reuther Library, Flint Sit-Down Strike Collection, #3991.  Copyright. https://www.reuther.wayne.edu/node/3123</a:t>
            </a:r>
          </a:p>
          <a:p>
            <a:pPr eaLnBrk="1" hangingPunct="1"/>
            <a:endParaRPr lang="en-US" sz="900" dirty="0"/>
          </a:p>
        </p:txBody>
      </p:sp>
      <p:pic>
        <p:nvPicPr>
          <p:cNvPr id="20486" name="Picture 3" descr="Z:\Mark_Mcdermott\mark\Pictures\Labor History Photos\Reclaim the Dream\Flint National Guard 193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4963" y="1374775"/>
            <a:ext cx="6015037" cy="464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pPr eaLnBrk="1" hangingPunct="1"/>
            <a:r>
              <a:rPr lang="en-US" sz="3600" b="1" dirty="0" smtClean="0"/>
              <a:t>Community Rallies Behind Strikers</a:t>
            </a:r>
          </a:p>
        </p:txBody>
      </p:sp>
      <p:sp>
        <p:nvSpPr>
          <p:cNvPr id="21507" name="Content Placeholder 2"/>
          <p:cNvSpPr>
            <a:spLocks noGrp="1"/>
          </p:cNvSpPr>
          <p:nvPr>
            <p:ph idx="1"/>
          </p:nvPr>
        </p:nvSpPr>
        <p:spPr/>
        <p:txBody>
          <a:bodyPr/>
          <a:lstStyle/>
          <a:p>
            <a:pPr marL="0" indent="0" eaLnBrk="1" hangingPunct="1">
              <a:buFont typeface="Arial" charset="0"/>
              <a:buNone/>
            </a:pPr>
            <a:endParaRPr lang="en-US" dirty="0" smtClean="0"/>
          </a:p>
        </p:txBody>
      </p:sp>
      <p:sp>
        <p:nvSpPr>
          <p:cNvPr id="4" name="Slide Number Placeholder 3"/>
          <p:cNvSpPr>
            <a:spLocks noGrp="1"/>
          </p:cNvSpPr>
          <p:nvPr>
            <p:ph type="sldNum" sz="quarter" idx="12"/>
          </p:nvPr>
        </p:nvSpPr>
        <p:spPr/>
        <p:txBody>
          <a:bodyPr/>
          <a:lstStyle/>
          <a:p>
            <a:pPr>
              <a:defRPr/>
            </a:pPr>
            <a:fld id="{26395D6C-65D8-4CE6-BCCD-147D1A3C4EF4}" type="slidenum">
              <a:rPr lang="en-US" smtClean="0"/>
              <a:pPr>
                <a:defRPr/>
              </a:pPr>
              <a:t>21</a:t>
            </a:fld>
            <a:endParaRPr lang="en-US" dirty="0"/>
          </a:p>
        </p:txBody>
      </p:sp>
      <p:pic>
        <p:nvPicPr>
          <p:cNvPr id="21509" name="Picture 2" descr="Z:\Mark_Mcdermott\mark\Pictures\Labor History Photos\Reclaim the Dream\Flint Retail Suppor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8575" y="1538288"/>
            <a:ext cx="6473825" cy="463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0" name="TextBox 4"/>
          <p:cNvSpPr txBox="1">
            <a:spLocks noChangeArrowheads="1"/>
          </p:cNvSpPr>
          <p:nvPr/>
        </p:nvSpPr>
        <p:spPr bwMode="auto">
          <a:xfrm>
            <a:off x="457200" y="6324600"/>
            <a:ext cx="7924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t>Source:  Wayne State University, Walter Reuther Library, Flint Sit-Down Strike Collection, #3871.  Copyright. https://www.reuther.wayne.edu/node/3123</a:t>
            </a:r>
          </a:p>
          <a:p>
            <a:pPr eaLnBrk="1" hangingPunct="1"/>
            <a:endParaRPr lang="en-US" sz="9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pPr eaLnBrk="1" hangingPunct="1"/>
            <a:r>
              <a:rPr lang="en-US" sz="3600" b="1" dirty="0" smtClean="0"/>
              <a:t>Women Defending Striking Workers </a:t>
            </a:r>
          </a:p>
        </p:txBody>
      </p:sp>
      <p:pic>
        <p:nvPicPr>
          <p:cNvPr id="2253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19200" y="1600200"/>
            <a:ext cx="6583363" cy="3925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532" name="TextBox 2"/>
          <p:cNvSpPr txBox="1">
            <a:spLocks noChangeArrowheads="1"/>
          </p:cNvSpPr>
          <p:nvPr/>
        </p:nvSpPr>
        <p:spPr bwMode="auto">
          <a:xfrm>
            <a:off x="838200" y="6096000"/>
            <a:ext cx="76200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t>Source:  M. B. Schnapper, </a:t>
            </a:r>
            <a:r>
              <a:rPr lang="en-US" sz="900" i="1" dirty="0"/>
              <a:t>American Labor:  A Bicentennial History</a:t>
            </a:r>
            <a:r>
              <a:rPr lang="en-US" sz="900" dirty="0"/>
              <a:t>, Public Affairs Press, 1975, page 523.  Copyright.</a:t>
            </a:r>
          </a:p>
        </p:txBody>
      </p:sp>
      <p:sp>
        <p:nvSpPr>
          <p:cNvPr id="4" name="Slide Number Placeholder 3"/>
          <p:cNvSpPr>
            <a:spLocks noGrp="1"/>
          </p:cNvSpPr>
          <p:nvPr>
            <p:ph type="sldNum" sz="quarter" idx="12"/>
          </p:nvPr>
        </p:nvSpPr>
        <p:spPr/>
        <p:txBody>
          <a:bodyPr/>
          <a:lstStyle/>
          <a:p>
            <a:pPr>
              <a:defRPr/>
            </a:pPr>
            <a:fld id="{92257DAE-BFD4-4ECD-9CAF-3B96B3275F83}" type="slidenum">
              <a:rPr lang="en-US" smtClean="0"/>
              <a:pPr>
                <a:defRPr/>
              </a:pPr>
              <a:t>22</a:t>
            </a:fld>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pPr eaLnBrk="1" hangingPunct="1"/>
            <a:r>
              <a:rPr lang="en-US" sz="3600" b="1" dirty="0" smtClean="0"/>
              <a:t>Children on the Picket Lines</a:t>
            </a:r>
          </a:p>
        </p:txBody>
      </p:sp>
      <p:sp>
        <p:nvSpPr>
          <p:cNvPr id="23555" name="Content Placeholder 2"/>
          <p:cNvSpPr>
            <a:spLocks noGrp="1"/>
          </p:cNvSpPr>
          <p:nvPr>
            <p:ph idx="1"/>
          </p:nvPr>
        </p:nvSpPr>
        <p:spPr>
          <a:xfrm>
            <a:off x="457200" y="1570038"/>
            <a:ext cx="8229600" cy="4525962"/>
          </a:xfrm>
        </p:spPr>
        <p:txBody>
          <a:bodyPr/>
          <a:lstStyle/>
          <a:p>
            <a:pPr marL="0" indent="0" eaLnBrk="1" hangingPunct="1">
              <a:buFont typeface="Arial" charset="0"/>
              <a:buNone/>
            </a:pPr>
            <a:endParaRPr lang="en-US" dirty="0" smtClean="0"/>
          </a:p>
        </p:txBody>
      </p:sp>
      <p:sp>
        <p:nvSpPr>
          <p:cNvPr id="4" name="Slide Number Placeholder 3"/>
          <p:cNvSpPr>
            <a:spLocks noGrp="1"/>
          </p:cNvSpPr>
          <p:nvPr>
            <p:ph type="sldNum" sz="quarter" idx="12"/>
          </p:nvPr>
        </p:nvSpPr>
        <p:spPr/>
        <p:txBody>
          <a:bodyPr/>
          <a:lstStyle/>
          <a:p>
            <a:pPr>
              <a:defRPr/>
            </a:pPr>
            <a:fld id="{999A4A7D-E4BC-4237-8968-62F93E80D842}" type="slidenum">
              <a:rPr lang="en-US" smtClean="0"/>
              <a:pPr>
                <a:defRPr/>
              </a:pPr>
              <a:t>23</a:t>
            </a:fld>
            <a:endParaRPr lang="en-US" dirty="0"/>
          </a:p>
        </p:txBody>
      </p:sp>
      <p:pic>
        <p:nvPicPr>
          <p:cNvPr id="23557" name="Picture 2" descr="Z:\Mark_Mcdermott\mark\Pictures\Labor History Photos\Reclaim the Dream\Childre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17650" y="1393825"/>
            <a:ext cx="6026150" cy="470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pPr eaLnBrk="1" hangingPunct="1"/>
            <a:r>
              <a:rPr lang="en-US" sz="3600" b="1" dirty="0" smtClean="0"/>
              <a:t>Occupy GM in Flint:  Victory</a:t>
            </a:r>
          </a:p>
        </p:txBody>
      </p:sp>
      <p:sp>
        <p:nvSpPr>
          <p:cNvPr id="24579" name="Content Placeholder 2"/>
          <p:cNvSpPr>
            <a:spLocks noGrp="1"/>
          </p:cNvSpPr>
          <p:nvPr>
            <p:ph idx="1"/>
          </p:nvPr>
        </p:nvSpPr>
        <p:spPr/>
        <p:txBody>
          <a:bodyPr/>
          <a:lstStyle/>
          <a:p>
            <a:pPr marL="0" indent="0" eaLnBrk="1" hangingPunct="1">
              <a:buFont typeface="Arial" charset="0"/>
              <a:buNone/>
            </a:pPr>
            <a:endParaRPr lang="en-US" dirty="0" smtClean="0"/>
          </a:p>
        </p:txBody>
      </p:sp>
      <p:pic>
        <p:nvPicPr>
          <p:cNvPr id="24580" name="Picture 2" descr="Z:\Mark_Mcdermott\mark\Pictures\Labor History Photos\Reclaim the Dream\Victory.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1581150"/>
            <a:ext cx="6427788" cy="459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1" name="TextBox 5"/>
          <p:cNvSpPr txBox="1">
            <a:spLocks noChangeArrowheads="1"/>
          </p:cNvSpPr>
          <p:nvPr/>
        </p:nvSpPr>
        <p:spPr bwMode="auto">
          <a:xfrm>
            <a:off x="457200" y="6324600"/>
            <a:ext cx="7696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t>Source:  Wayne State University, Walter Reuther Library, Flint Sit-Down Strike Collection, #3997.  Copyright. https://www.reuther.wayne.edu/node/3123</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228600" y="274638"/>
            <a:ext cx="8686800" cy="1020762"/>
          </a:xfrm>
        </p:spPr>
        <p:txBody>
          <a:bodyPr/>
          <a:lstStyle/>
          <a:p>
            <a:pPr eaLnBrk="1" hangingPunct="1"/>
            <a:r>
              <a:rPr lang="en-US" sz="3600" b="1" dirty="0" smtClean="0"/>
              <a:t>Women Sit-down Strikers Occupy Woolworth </a:t>
            </a:r>
          </a:p>
        </p:txBody>
      </p:sp>
      <p:sp>
        <p:nvSpPr>
          <p:cNvPr id="25603" name="Content Placeholder 2"/>
          <p:cNvSpPr>
            <a:spLocks noGrp="1"/>
          </p:cNvSpPr>
          <p:nvPr>
            <p:ph idx="1"/>
          </p:nvPr>
        </p:nvSpPr>
        <p:spPr/>
        <p:txBody>
          <a:bodyPr/>
          <a:lstStyle/>
          <a:p>
            <a:pPr marL="0" indent="0" eaLnBrk="1" hangingPunct="1">
              <a:buFont typeface="Arial" charset="0"/>
              <a:buNone/>
            </a:pPr>
            <a:endParaRPr lang="en-US" dirty="0" smtClean="0"/>
          </a:p>
          <a:p>
            <a:pPr marL="0" indent="0" eaLnBrk="1" hangingPunct="1">
              <a:buFont typeface="Arial" charset="0"/>
              <a:buNone/>
            </a:pPr>
            <a:endParaRPr lang="en-US" dirty="0" smtClean="0"/>
          </a:p>
          <a:p>
            <a:pPr marL="0" indent="0" eaLnBrk="1" hangingPunct="1">
              <a:buFont typeface="Arial" charset="0"/>
              <a:buNone/>
            </a:pPr>
            <a:endParaRPr lang="en-US" dirty="0" smtClean="0"/>
          </a:p>
        </p:txBody>
      </p:sp>
      <p:sp>
        <p:nvSpPr>
          <p:cNvPr id="4" name="Slide Number Placeholder 3"/>
          <p:cNvSpPr>
            <a:spLocks noGrp="1"/>
          </p:cNvSpPr>
          <p:nvPr>
            <p:ph type="sldNum" sz="quarter" idx="12"/>
          </p:nvPr>
        </p:nvSpPr>
        <p:spPr/>
        <p:txBody>
          <a:bodyPr/>
          <a:lstStyle/>
          <a:p>
            <a:pPr>
              <a:defRPr/>
            </a:pPr>
            <a:fld id="{24B81EF5-E332-4CE9-9E25-7B803FEFAB42}" type="slidenum">
              <a:rPr lang="en-US" smtClean="0"/>
              <a:pPr>
                <a:defRPr/>
              </a:pPr>
              <a:t>25</a:t>
            </a:fld>
            <a:endParaRPr lang="en-US" dirty="0"/>
          </a:p>
        </p:txBody>
      </p:sp>
      <p:pic>
        <p:nvPicPr>
          <p:cNvPr id="2560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47950" y="1219200"/>
            <a:ext cx="3848100" cy="479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606" name="TextBox 4"/>
          <p:cNvSpPr txBox="1">
            <a:spLocks noChangeArrowheads="1"/>
          </p:cNvSpPr>
          <p:nvPr/>
        </p:nvSpPr>
        <p:spPr bwMode="auto">
          <a:xfrm>
            <a:off x="838200" y="6276975"/>
            <a:ext cx="7467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200" dirty="0"/>
              <a:t>Source:  UFCW Local 324. </a:t>
            </a:r>
            <a:r>
              <a:rPr lang="en-US" sz="1200" dirty="0">
                <a:hlinkClick r:id="rId4"/>
              </a:rPr>
              <a:t>http://www.ufcw324.org/WorkArea/linkit.aspx?LinkIdentifier=id&amp;ItemID=777</a:t>
            </a:r>
            <a:endParaRPr lang="en-US" sz="12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pPr eaLnBrk="1" hangingPunct="1"/>
            <a:r>
              <a:rPr lang="en-US" sz="3600" b="1" dirty="0" smtClean="0"/>
              <a:t>The Growth and Decline of the American Labor Movement - 1890 to 2010</a:t>
            </a:r>
          </a:p>
        </p:txBody>
      </p:sp>
      <p:graphicFrame>
        <p:nvGraphicFramePr>
          <p:cNvPr id="26627" name="Content Placeholder 4"/>
          <p:cNvGraphicFramePr>
            <a:graphicFrameLocks noGrp="1"/>
          </p:cNvGraphicFramePr>
          <p:nvPr>
            <p:ph idx="1"/>
          </p:nvPr>
        </p:nvGraphicFramePr>
        <p:xfrm>
          <a:off x="292100" y="1244600"/>
          <a:ext cx="8331200" cy="4627563"/>
        </p:xfrm>
        <a:graphic>
          <a:graphicData uri="http://schemas.openxmlformats.org/presentationml/2006/ole">
            <mc:AlternateContent xmlns:mc="http://schemas.openxmlformats.org/markup-compatibility/2006">
              <mc:Choice xmlns:v="urn:schemas-microsoft-com:vml" Requires="v">
                <p:oleObj spid="_x0000_s26718" r:id="rId4" imgW="8333954" imgH="4627265" progId="Excel.Chart.8">
                  <p:embed/>
                </p:oleObj>
              </mc:Choice>
              <mc:Fallback>
                <p:oleObj r:id="rId4" imgW="8333954" imgH="4627265" progId="Excel.Chart.8">
                  <p:embed/>
                  <p:pic>
                    <p:nvPicPr>
                      <p:cNvPr id="0" name="Content Placeholder 4"/>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2100" y="1244600"/>
                        <a:ext cx="8331200" cy="462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 name="Slide Number Placeholder 3"/>
          <p:cNvSpPr>
            <a:spLocks noGrp="1"/>
          </p:cNvSpPr>
          <p:nvPr>
            <p:ph type="sldNum" sz="quarter" idx="12"/>
          </p:nvPr>
        </p:nvSpPr>
        <p:spPr/>
        <p:txBody>
          <a:bodyPr/>
          <a:lstStyle/>
          <a:p>
            <a:pPr>
              <a:defRPr/>
            </a:pPr>
            <a:fld id="{B6676E6D-4B44-47B5-99E0-5EFEA338294F}" type="slidenum">
              <a:rPr lang="en-US" smtClean="0"/>
              <a:pPr>
                <a:defRPr/>
              </a:pPr>
              <a:t>26</a:t>
            </a:fld>
            <a:endParaRPr lang="en-US" dirty="0"/>
          </a:p>
        </p:txBody>
      </p:sp>
      <p:sp>
        <p:nvSpPr>
          <p:cNvPr id="26629" name="TextBox 5"/>
          <p:cNvSpPr txBox="1">
            <a:spLocks noChangeArrowheads="1"/>
          </p:cNvSpPr>
          <p:nvPr/>
        </p:nvSpPr>
        <p:spPr bwMode="auto">
          <a:xfrm>
            <a:off x="685800" y="5832475"/>
            <a:ext cx="75438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t>Source: Years 1890  - 1929, Vernon Briggs, </a:t>
            </a:r>
            <a:r>
              <a:rPr lang="en-US" sz="900" i="1" dirty="0"/>
              <a:t>Immigration and  American </a:t>
            </a:r>
            <a:r>
              <a:rPr lang="en-US" sz="900" dirty="0"/>
              <a:t>Unionism, pages 71 and 113.  Years 1930 -1970, U.S. Department of </a:t>
            </a:r>
            <a:r>
              <a:rPr lang="en-US" sz="800" dirty="0"/>
              <a:t>Commerce</a:t>
            </a:r>
            <a:r>
              <a:rPr lang="en-US" sz="900" dirty="0"/>
              <a:t>,  “Historical Statistics of the U. S. – Colonial Times to 1970, page 178.  Years 1971 to 2003, U.S. Department of Commerce, “Statistical Abstract of the U.S., several issues, tables typically labeled “Labor Union Membership by Sector.  Years 2003 to 2010 Bureau of Labor Statistics </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868362"/>
          </a:xfrm>
        </p:spPr>
        <p:txBody>
          <a:bodyPr/>
          <a:lstStyle/>
          <a:p>
            <a:r>
              <a:rPr lang="en-US" sz="3600" b="1" dirty="0"/>
              <a:t>Growing Racial Solidarity </a:t>
            </a:r>
            <a:br>
              <a:rPr lang="en-US" sz="3600" b="1" dirty="0"/>
            </a:br>
            <a:r>
              <a:rPr lang="en-US" sz="3600" b="1" dirty="0"/>
              <a:t>Key to Victories 1930-40s</a:t>
            </a:r>
            <a:endParaRPr lang="en-US" sz="3600" dirty="0"/>
          </a:p>
        </p:txBody>
      </p:sp>
      <p:sp>
        <p:nvSpPr>
          <p:cNvPr id="3" name="Content Placeholder 2"/>
          <p:cNvSpPr>
            <a:spLocks noGrp="1"/>
          </p:cNvSpPr>
          <p:nvPr>
            <p:ph idx="1"/>
          </p:nvPr>
        </p:nvSpPr>
        <p:spPr>
          <a:xfrm>
            <a:off x="381000" y="1024466"/>
            <a:ext cx="8229600" cy="5334000"/>
          </a:xfrm>
        </p:spPr>
        <p:txBody>
          <a:bodyPr/>
          <a:lstStyle/>
          <a:p>
            <a:pPr>
              <a:buNone/>
            </a:pPr>
            <a:endParaRPr lang="en-US" sz="2500" dirty="0" smtClean="0"/>
          </a:p>
          <a:p>
            <a:pPr>
              <a:buNone/>
            </a:pPr>
            <a:r>
              <a:rPr lang="en-US" sz="2500" dirty="0" smtClean="0"/>
              <a:t>Probably the greatest </a:t>
            </a:r>
          </a:p>
          <a:p>
            <a:pPr>
              <a:buNone/>
            </a:pPr>
            <a:r>
              <a:rPr lang="en-US" sz="2500" dirty="0" smtClean="0"/>
              <a:t>and most effective effort </a:t>
            </a:r>
          </a:p>
          <a:p>
            <a:pPr>
              <a:buNone/>
            </a:pPr>
            <a:r>
              <a:rPr lang="en-US" sz="2500" dirty="0" smtClean="0"/>
              <a:t>toward interracial understanding</a:t>
            </a:r>
          </a:p>
          <a:p>
            <a:pPr>
              <a:buNone/>
            </a:pPr>
            <a:r>
              <a:rPr lang="en-US" sz="2500" dirty="0" smtClean="0"/>
              <a:t>among the working masses </a:t>
            </a:r>
          </a:p>
          <a:p>
            <a:pPr>
              <a:buNone/>
            </a:pPr>
            <a:r>
              <a:rPr lang="en-US" sz="2500" dirty="0" smtClean="0"/>
              <a:t>has come about through </a:t>
            </a:r>
          </a:p>
          <a:p>
            <a:pPr>
              <a:buNone/>
            </a:pPr>
            <a:r>
              <a:rPr lang="en-US" sz="2500" dirty="0" smtClean="0"/>
              <a:t>the trade unions…Probably</a:t>
            </a:r>
          </a:p>
          <a:p>
            <a:pPr>
              <a:buNone/>
            </a:pPr>
            <a:r>
              <a:rPr lang="en-US" sz="2500" dirty="0" smtClean="0"/>
              <a:t>no movement in the past 30 years </a:t>
            </a:r>
          </a:p>
          <a:p>
            <a:pPr>
              <a:buNone/>
            </a:pPr>
            <a:r>
              <a:rPr lang="en-US" sz="2500" dirty="0" smtClean="0"/>
              <a:t>has been so successful </a:t>
            </a:r>
          </a:p>
          <a:p>
            <a:pPr>
              <a:buNone/>
            </a:pPr>
            <a:r>
              <a:rPr lang="en-US" sz="2500" dirty="0" smtClean="0"/>
              <a:t>in softening race prejudice </a:t>
            </a:r>
          </a:p>
          <a:p>
            <a:pPr>
              <a:buNone/>
            </a:pPr>
            <a:r>
              <a:rPr lang="en-US" sz="2500" dirty="0" smtClean="0"/>
              <a:t>among the masses.</a:t>
            </a:r>
          </a:p>
          <a:p>
            <a:pPr>
              <a:buNone/>
            </a:pPr>
            <a:r>
              <a:rPr lang="en-US" sz="2500" dirty="0" smtClean="0"/>
              <a:t>             W.E.B. DuBois  (Late 1940s)</a:t>
            </a:r>
          </a:p>
          <a:p>
            <a:endParaRPr lang="en-US" dirty="0"/>
          </a:p>
        </p:txBody>
      </p:sp>
      <p:sp>
        <p:nvSpPr>
          <p:cNvPr id="4" name="Slide Number Placeholder 3"/>
          <p:cNvSpPr>
            <a:spLocks noGrp="1"/>
          </p:cNvSpPr>
          <p:nvPr>
            <p:ph type="sldNum" sz="quarter" idx="12"/>
          </p:nvPr>
        </p:nvSpPr>
        <p:spPr/>
        <p:txBody>
          <a:bodyPr/>
          <a:lstStyle/>
          <a:p>
            <a:pPr>
              <a:defRPr/>
            </a:pPr>
            <a:fld id="{098A1588-8202-4765-B187-88E84E3D6B94}" type="slidenum">
              <a:rPr lang="en-US" smtClean="0"/>
              <a:pPr>
                <a:defRPr/>
              </a:pPr>
              <a:t>27</a:t>
            </a:fld>
            <a:endParaRPr lang="en-US" dirty="0"/>
          </a:p>
        </p:txBody>
      </p:sp>
      <p:pic>
        <p:nvPicPr>
          <p:cNvPr id="5" name="Picture 4" descr="dubois.gif"/>
          <p:cNvPicPr>
            <a:picLocks noChangeAspect="1"/>
          </p:cNvPicPr>
          <p:nvPr/>
        </p:nvPicPr>
        <p:blipFill>
          <a:blip r:embed="rId3"/>
          <a:stretch>
            <a:fillRect/>
          </a:stretch>
        </p:blipFill>
        <p:spPr>
          <a:xfrm>
            <a:off x="5638800" y="1591733"/>
            <a:ext cx="3048000" cy="4199466"/>
          </a:xfrm>
          <a:prstGeom prst="rect">
            <a:avLst/>
          </a:prstGeom>
        </p:spPr>
      </p:pic>
    </p:spTree>
    <p:extLst>
      <p:ext uri="{BB962C8B-B14F-4D97-AF65-F5344CB8AC3E}">
        <p14:creationId xmlns:p14="http://schemas.microsoft.com/office/powerpoint/2010/main" val="283036179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pPr eaLnBrk="1" hangingPunct="1"/>
            <a:r>
              <a:rPr lang="en-US" sz="3600" b="1" dirty="0" smtClean="0"/>
              <a:t>Historic Victories End Decades of Defeats 1930s</a:t>
            </a:r>
          </a:p>
        </p:txBody>
      </p:sp>
      <p:sp>
        <p:nvSpPr>
          <p:cNvPr id="3" name="Content Placeholder 2"/>
          <p:cNvSpPr>
            <a:spLocks noGrp="1"/>
          </p:cNvSpPr>
          <p:nvPr>
            <p:ph idx="1"/>
          </p:nvPr>
        </p:nvSpPr>
        <p:spPr>
          <a:xfrm>
            <a:off x="457200" y="1447800"/>
            <a:ext cx="8229600" cy="5105400"/>
          </a:xfrm>
        </p:spPr>
        <p:txBody>
          <a:bodyPr/>
          <a:lstStyle/>
          <a:p>
            <a:pPr eaLnBrk="1" hangingPunct="1">
              <a:lnSpc>
                <a:spcPts val="3840"/>
              </a:lnSpc>
              <a:defRPr/>
            </a:pPr>
            <a:r>
              <a:rPr lang="en-US" sz="2800" dirty="0" smtClean="0"/>
              <a:t>Social Security</a:t>
            </a:r>
          </a:p>
          <a:p>
            <a:pPr eaLnBrk="1" hangingPunct="1">
              <a:lnSpc>
                <a:spcPts val="3840"/>
              </a:lnSpc>
              <a:defRPr/>
            </a:pPr>
            <a:r>
              <a:rPr lang="en-US" sz="2800" dirty="0" smtClean="0"/>
              <a:t>Unemployment insurance</a:t>
            </a:r>
          </a:p>
          <a:p>
            <a:pPr eaLnBrk="1" hangingPunct="1">
              <a:lnSpc>
                <a:spcPts val="3840"/>
              </a:lnSpc>
              <a:defRPr/>
            </a:pPr>
            <a:r>
              <a:rPr lang="en-US" sz="2800" dirty="0" smtClean="0"/>
              <a:t>Public assistance for poor families</a:t>
            </a:r>
          </a:p>
          <a:p>
            <a:pPr eaLnBrk="1" hangingPunct="1">
              <a:lnSpc>
                <a:spcPts val="3840"/>
              </a:lnSpc>
              <a:defRPr/>
            </a:pPr>
            <a:r>
              <a:rPr lang="en-US" sz="2800" dirty="0" smtClean="0"/>
              <a:t>Minimum wage and overtime pay</a:t>
            </a:r>
          </a:p>
          <a:p>
            <a:pPr eaLnBrk="1" hangingPunct="1">
              <a:lnSpc>
                <a:spcPts val="3840"/>
              </a:lnSpc>
              <a:defRPr/>
            </a:pPr>
            <a:r>
              <a:rPr lang="en-US" sz="2800" dirty="0" smtClean="0"/>
              <a:t>Child labor and child welfare protections</a:t>
            </a:r>
          </a:p>
          <a:p>
            <a:pPr eaLnBrk="1" hangingPunct="1">
              <a:lnSpc>
                <a:spcPts val="3840"/>
              </a:lnSpc>
              <a:defRPr/>
            </a:pPr>
            <a:r>
              <a:rPr lang="en-US" sz="2800" dirty="0" smtClean="0"/>
              <a:t>Right to organize unions and strong labor movement</a:t>
            </a:r>
          </a:p>
          <a:p>
            <a:pPr eaLnBrk="1" hangingPunct="1">
              <a:lnSpc>
                <a:spcPts val="3840"/>
              </a:lnSpc>
              <a:defRPr/>
            </a:pPr>
            <a:r>
              <a:rPr lang="en-US" sz="2800" dirty="0" smtClean="0"/>
              <a:t>Secure bank deposits</a:t>
            </a:r>
          </a:p>
          <a:p>
            <a:pPr eaLnBrk="1" hangingPunct="1">
              <a:lnSpc>
                <a:spcPts val="3840"/>
              </a:lnSpc>
              <a:defRPr/>
            </a:pPr>
            <a:r>
              <a:rPr lang="en-US" sz="2800" dirty="0" smtClean="0"/>
              <a:t>Strong regulation of financial industries</a:t>
            </a:r>
          </a:p>
          <a:p>
            <a:pPr eaLnBrk="1" hangingPunct="1">
              <a:lnSpc>
                <a:spcPts val="3840"/>
              </a:lnSpc>
              <a:defRPr/>
            </a:pPr>
            <a:r>
              <a:rPr lang="en-US" sz="2800" dirty="0" smtClean="0"/>
              <a:t>Home and farm ownership protections</a:t>
            </a:r>
          </a:p>
          <a:p>
            <a:pPr eaLnBrk="1" hangingPunct="1">
              <a:lnSpc>
                <a:spcPts val="3840"/>
              </a:lnSpc>
              <a:defRPr/>
            </a:pPr>
            <a:endParaRPr lang="en-US" sz="2800" dirty="0" smtClean="0"/>
          </a:p>
          <a:p>
            <a:pPr marL="0" indent="0" eaLnBrk="1" hangingPunct="1">
              <a:buFont typeface="Arial" charset="0"/>
              <a:buNone/>
              <a:defRPr/>
            </a:pPr>
            <a:endParaRPr lang="en-US" dirty="0"/>
          </a:p>
        </p:txBody>
      </p:sp>
      <p:sp>
        <p:nvSpPr>
          <p:cNvPr id="4" name="Slide Number Placeholder 3"/>
          <p:cNvSpPr>
            <a:spLocks noGrp="1"/>
          </p:cNvSpPr>
          <p:nvPr>
            <p:ph type="sldNum" sz="quarter" idx="12"/>
          </p:nvPr>
        </p:nvSpPr>
        <p:spPr/>
        <p:txBody>
          <a:bodyPr/>
          <a:lstStyle/>
          <a:p>
            <a:pPr>
              <a:defRPr/>
            </a:pPr>
            <a:fld id="{FF789B64-E160-4C83-8601-721825D9B676}" type="slidenum">
              <a:rPr lang="en-US" smtClean="0"/>
              <a:pPr>
                <a:defRPr/>
              </a:pPr>
              <a:t>28</a:t>
            </a:fld>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p:spPr>
        <p:txBody>
          <a:bodyPr/>
          <a:lstStyle/>
          <a:p>
            <a:r>
              <a:rPr lang="en-US" sz="3600" b="1" dirty="0" smtClean="0"/>
              <a:t>People’s</a:t>
            </a:r>
            <a:r>
              <a:rPr lang="en-US" sz="3200" b="1" dirty="0" smtClean="0"/>
              <a:t> Movements – 1950s-60s</a:t>
            </a:r>
            <a:endParaRPr lang="en-US" sz="3200" b="1" dirty="0"/>
          </a:p>
        </p:txBody>
      </p:sp>
      <p:sp>
        <p:nvSpPr>
          <p:cNvPr id="3" name="Content Placeholder 2"/>
          <p:cNvSpPr>
            <a:spLocks noGrp="1"/>
          </p:cNvSpPr>
          <p:nvPr>
            <p:ph sz="half" idx="1"/>
          </p:nvPr>
        </p:nvSpPr>
        <p:spPr>
          <a:xfrm>
            <a:off x="609600" y="1143000"/>
            <a:ext cx="8153400" cy="4983163"/>
          </a:xfrm>
        </p:spPr>
        <p:txBody>
          <a:bodyPr/>
          <a:lstStyle/>
          <a:p>
            <a:pPr algn="ctr">
              <a:buNone/>
            </a:pPr>
            <a:r>
              <a:rPr lang="en-US" sz="2400" dirty="0" smtClean="0">
                <a:latin typeface="Times New Roman" pitchFamily="18" charset="0"/>
                <a:cs typeface="Times New Roman" pitchFamily="18" charset="0"/>
              </a:rPr>
              <a:t>Anti-Viet Nam War</a:t>
            </a:r>
          </a:p>
          <a:p>
            <a:pPr algn="ctr">
              <a:buNone/>
            </a:pPr>
            <a:r>
              <a:rPr lang="en-US" sz="2400" dirty="0" smtClean="0">
                <a:latin typeface="Times New Roman" pitchFamily="18" charset="0"/>
                <a:cs typeface="Times New Roman" pitchFamily="18" charset="0"/>
              </a:rPr>
              <a:t>Asian Pacific Islanders</a:t>
            </a:r>
          </a:p>
          <a:p>
            <a:pPr algn="ctr">
              <a:buNone/>
            </a:pPr>
            <a:r>
              <a:rPr lang="en-US" sz="2400" dirty="0" smtClean="0">
                <a:latin typeface="Times New Roman" pitchFamily="18" charset="0"/>
                <a:cs typeface="Times New Roman" pitchFamily="18" charset="0"/>
              </a:rPr>
              <a:t>Chicano/Puerto Rican</a:t>
            </a:r>
          </a:p>
          <a:p>
            <a:pPr algn="ctr">
              <a:buNone/>
            </a:pPr>
            <a:r>
              <a:rPr lang="en-US" sz="2400" dirty="0" smtClean="0">
                <a:latin typeface="Times New Roman" pitchFamily="18" charset="0"/>
                <a:cs typeface="Times New Roman" pitchFamily="18" charset="0"/>
              </a:rPr>
              <a:t>Civil Rights</a:t>
            </a:r>
          </a:p>
          <a:p>
            <a:pPr algn="ctr">
              <a:buNone/>
            </a:pPr>
            <a:r>
              <a:rPr lang="en-US" sz="2400" dirty="0" smtClean="0">
                <a:latin typeface="Times New Roman" pitchFamily="18" charset="0"/>
                <a:cs typeface="Times New Roman" pitchFamily="18" charset="0"/>
              </a:rPr>
              <a:t>Environmentalists</a:t>
            </a:r>
          </a:p>
          <a:p>
            <a:pPr algn="ctr">
              <a:buNone/>
            </a:pPr>
            <a:r>
              <a:rPr lang="en-US" sz="2400" dirty="0" smtClean="0">
                <a:latin typeface="Times New Roman" pitchFamily="18" charset="0"/>
                <a:cs typeface="Times New Roman" pitchFamily="18" charset="0"/>
              </a:rPr>
              <a:t>Gays </a:t>
            </a:r>
            <a:r>
              <a:rPr lang="en-US" sz="2400" dirty="0">
                <a:latin typeface="Times New Roman" pitchFamily="18" charset="0"/>
                <a:cs typeface="Times New Roman" pitchFamily="18" charset="0"/>
              </a:rPr>
              <a:t>and </a:t>
            </a:r>
            <a:r>
              <a:rPr lang="en-US" sz="2400" dirty="0" smtClean="0">
                <a:latin typeface="Times New Roman" pitchFamily="18" charset="0"/>
                <a:cs typeface="Times New Roman" pitchFamily="18" charset="0"/>
              </a:rPr>
              <a:t>lesbians</a:t>
            </a:r>
          </a:p>
          <a:p>
            <a:pPr algn="ctr">
              <a:buNone/>
            </a:pPr>
            <a:r>
              <a:rPr lang="en-US" sz="2400" dirty="0" smtClean="0">
                <a:latin typeface="Times New Roman" pitchFamily="18" charset="0"/>
                <a:cs typeface="Times New Roman" pitchFamily="18" charset="0"/>
              </a:rPr>
              <a:t>Native Americans</a:t>
            </a:r>
          </a:p>
          <a:p>
            <a:pPr algn="ctr">
              <a:buNone/>
            </a:pPr>
            <a:r>
              <a:rPr lang="en-US" sz="2400" dirty="0" smtClean="0">
                <a:latin typeface="Times New Roman" pitchFamily="18" charset="0"/>
                <a:cs typeface="Times New Roman" pitchFamily="18" charset="0"/>
              </a:rPr>
              <a:t>People with disabilities</a:t>
            </a:r>
          </a:p>
          <a:p>
            <a:pPr algn="ctr">
              <a:buNone/>
            </a:pPr>
            <a:r>
              <a:rPr lang="en-US" sz="2400" dirty="0" smtClean="0">
                <a:latin typeface="Times New Roman" pitchFamily="18" charset="0"/>
                <a:cs typeface="Times New Roman" pitchFamily="18" charset="0"/>
              </a:rPr>
              <a:t>Seniors</a:t>
            </a:r>
          </a:p>
          <a:p>
            <a:pPr algn="ctr">
              <a:buNone/>
            </a:pPr>
            <a:r>
              <a:rPr lang="en-US" sz="2400" dirty="0" smtClean="0">
                <a:latin typeface="Times New Roman" pitchFamily="18" charset="0"/>
                <a:cs typeface="Times New Roman" pitchFamily="18" charset="0"/>
              </a:rPr>
              <a:t>Students</a:t>
            </a:r>
          </a:p>
          <a:p>
            <a:pPr algn="ctr">
              <a:buNone/>
            </a:pPr>
            <a:r>
              <a:rPr lang="en-US" sz="2400" dirty="0" smtClean="0">
                <a:latin typeface="Times New Roman" pitchFamily="18" charset="0"/>
                <a:cs typeface="Times New Roman" pitchFamily="18" charset="0"/>
              </a:rPr>
              <a:t>Women</a:t>
            </a:r>
          </a:p>
          <a:p>
            <a:pPr marL="0" indent="0">
              <a:buNone/>
            </a:pPr>
            <a:endParaRPr lang="en-US" dirty="0"/>
          </a:p>
        </p:txBody>
      </p:sp>
      <p:sp>
        <p:nvSpPr>
          <p:cNvPr id="5" name="Slide Number Placeholder 4"/>
          <p:cNvSpPr>
            <a:spLocks noGrp="1"/>
          </p:cNvSpPr>
          <p:nvPr>
            <p:ph type="sldNum" sz="quarter" idx="12"/>
          </p:nvPr>
        </p:nvSpPr>
        <p:spPr/>
        <p:txBody>
          <a:bodyPr/>
          <a:lstStyle/>
          <a:p>
            <a:pPr>
              <a:defRPr/>
            </a:pPr>
            <a:fld id="{AB7961C6-5133-4314-A61E-E7F1B0130E76}" type="slidenum">
              <a:rPr lang="en-US" smtClean="0"/>
              <a:pPr>
                <a:defRPr/>
              </a:pPr>
              <a:t>29</a:t>
            </a:fld>
            <a:endParaRPr lang="en-US" dirty="0"/>
          </a:p>
        </p:txBody>
      </p:sp>
    </p:spTree>
    <p:extLst>
      <p:ext uri="{BB962C8B-B14F-4D97-AF65-F5344CB8AC3E}">
        <p14:creationId xmlns:p14="http://schemas.microsoft.com/office/powerpoint/2010/main" val="13595547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eaLnBrk="1" hangingPunct="1"/>
            <a:r>
              <a:rPr lang="en-US" sz="3600" b="1" dirty="0" smtClean="0"/>
              <a:t>Finding Common Ground</a:t>
            </a:r>
          </a:p>
        </p:txBody>
      </p:sp>
      <p:sp>
        <p:nvSpPr>
          <p:cNvPr id="3" name="Content Placeholder 2"/>
          <p:cNvSpPr>
            <a:spLocks noGrp="1"/>
          </p:cNvSpPr>
          <p:nvPr>
            <p:ph idx="1"/>
          </p:nvPr>
        </p:nvSpPr>
        <p:spPr/>
        <p:txBody>
          <a:bodyPr/>
          <a:lstStyle/>
          <a:p>
            <a:pPr marL="0" indent="0" eaLnBrk="1" hangingPunct="1">
              <a:buFont typeface="Arial" charset="0"/>
              <a:buNone/>
              <a:defRPr/>
            </a:pPr>
            <a:r>
              <a:rPr lang="en-US" sz="2800" dirty="0" smtClean="0"/>
              <a:t>How many of you, your family members, your close friends or their family members have experienced the following?</a:t>
            </a:r>
          </a:p>
          <a:p>
            <a:pPr eaLnBrk="1" hangingPunct="1">
              <a:defRPr/>
            </a:pPr>
            <a:r>
              <a:rPr lang="en-US" sz="2800" dirty="0" smtClean="0"/>
              <a:t>Lost a job in the past four years</a:t>
            </a:r>
          </a:p>
          <a:p>
            <a:pPr eaLnBrk="1" hangingPunct="1">
              <a:defRPr/>
            </a:pPr>
            <a:r>
              <a:rPr lang="en-US" sz="2800" dirty="0" smtClean="0"/>
              <a:t>Worried about losing job or can’t find full-time work</a:t>
            </a:r>
          </a:p>
          <a:p>
            <a:pPr eaLnBrk="1" hangingPunct="1">
              <a:defRPr/>
            </a:pPr>
            <a:r>
              <a:rPr lang="en-US" sz="2800" dirty="0" smtClean="0"/>
              <a:t>Couldn’t get or exhausted unemployment benefits</a:t>
            </a:r>
          </a:p>
          <a:p>
            <a:pPr eaLnBrk="1" hangingPunct="1">
              <a:defRPr/>
            </a:pPr>
            <a:r>
              <a:rPr lang="en-US" sz="2800" dirty="0" smtClean="0"/>
              <a:t>Lost or didn’t have health insurance</a:t>
            </a:r>
          </a:p>
          <a:p>
            <a:pPr eaLnBrk="1" hangingPunct="1">
              <a:defRPr/>
            </a:pPr>
            <a:r>
              <a:rPr lang="en-US" sz="2800" dirty="0" smtClean="0"/>
              <a:t>Were not paid wages that were legally owed</a:t>
            </a:r>
            <a:endParaRPr lang="en-US" sz="2800" dirty="0"/>
          </a:p>
        </p:txBody>
      </p:sp>
      <p:sp>
        <p:nvSpPr>
          <p:cNvPr id="4" name="Slide Number Placeholder 3"/>
          <p:cNvSpPr>
            <a:spLocks noGrp="1"/>
          </p:cNvSpPr>
          <p:nvPr>
            <p:ph type="sldNum" sz="quarter" idx="12"/>
          </p:nvPr>
        </p:nvSpPr>
        <p:spPr/>
        <p:txBody>
          <a:bodyPr/>
          <a:lstStyle/>
          <a:p>
            <a:pPr>
              <a:defRPr/>
            </a:pPr>
            <a:fld id="{4685A578-7C87-4679-999D-13EFBBFB3E25}" type="slidenum">
              <a:rPr lang="en-US" smtClean="0"/>
              <a:pPr>
                <a:defRPr/>
              </a:pPr>
              <a:t>3</a:t>
            </a:fld>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smtClean="0"/>
              <a:t>The People’s Victories of the 1950s-60s</a:t>
            </a:r>
            <a:endParaRPr lang="en-US" sz="3600" b="1" dirty="0"/>
          </a:p>
        </p:txBody>
      </p:sp>
      <p:sp>
        <p:nvSpPr>
          <p:cNvPr id="3" name="Content Placeholder 2"/>
          <p:cNvSpPr>
            <a:spLocks noGrp="1"/>
          </p:cNvSpPr>
          <p:nvPr>
            <p:ph idx="1"/>
          </p:nvPr>
        </p:nvSpPr>
        <p:spPr/>
        <p:txBody>
          <a:bodyPr/>
          <a:lstStyle/>
          <a:p>
            <a:r>
              <a:rPr lang="en-US" dirty="0" smtClean="0"/>
              <a:t>Civil Rights and Voting Right Acts</a:t>
            </a:r>
          </a:p>
          <a:p>
            <a:r>
              <a:rPr lang="en-US" dirty="0" smtClean="0"/>
              <a:t>Medicare/Medicaid</a:t>
            </a:r>
          </a:p>
          <a:p>
            <a:r>
              <a:rPr lang="en-US" dirty="0" smtClean="0"/>
              <a:t>Anti-poverty programs</a:t>
            </a:r>
          </a:p>
          <a:p>
            <a:r>
              <a:rPr lang="en-US" dirty="0" smtClean="0"/>
              <a:t>Open housing</a:t>
            </a:r>
          </a:p>
          <a:p>
            <a:r>
              <a:rPr lang="en-US" dirty="0" smtClean="0"/>
              <a:t>Educational opportunities for people of color, poor, working class and ex-offenders</a:t>
            </a:r>
          </a:p>
          <a:p>
            <a:r>
              <a:rPr lang="en-US" dirty="0" smtClean="0"/>
              <a:t>Environmental victories – Clean air and water</a:t>
            </a:r>
          </a:p>
          <a:p>
            <a:r>
              <a:rPr lang="en-US" dirty="0" smtClean="0"/>
              <a:t>Safer workplaces - OSHA</a:t>
            </a:r>
            <a:endParaRPr lang="en-US" dirty="0"/>
          </a:p>
        </p:txBody>
      </p:sp>
      <p:sp>
        <p:nvSpPr>
          <p:cNvPr id="4" name="Slide Number Placeholder 3"/>
          <p:cNvSpPr>
            <a:spLocks noGrp="1"/>
          </p:cNvSpPr>
          <p:nvPr>
            <p:ph type="sldNum" sz="quarter" idx="12"/>
          </p:nvPr>
        </p:nvSpPr>
        <p:spPr/>
        <p:txBody>
          <a:bodyPr/>
          <a:lstStyle/>
          <a:p>
            <a:pPr>
              <a:defRPr/>
            </a:pPr>
            <a:fld id="{098A1588-8202-4765-B187-88E84E3D6B94}" type="slidenum">
              <a:rPr lang="en-US" smtClean="0"/>
              <a:pPr>
                <a:defRPr/>
              </a:pPr>
              <a:t>30</a:t>
            </a:fld>
            <a:endParaRPr lang="en-US" dirty="0"/>
          </a:p>
        </p:txBody>
      </p:sp>
    </p:spTree>
    <p:extLst>
      <p:ext uri="{BB962C8B-B14F-4D97-AF65-F5344CB8AC3E}">
        <p14:creationId xmlns:p14="http://schemas.microsoft.com/office/powerpoint/2010/main" val="263078074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pPr eaLnBrk="1" hangingPunct="1"/>
            <a:r>
              <a:rPr lang="en-US" sz="3600" b="1" dirty="0" smtClean="0"/>
              <a:t>Who Gets What Share of the National Income:  The Top 1% versus the 99%</a:t>
            </a:r>
          </a:p>
        </p:txBody>
      </p:sp>
      <p:graphicFrame>
        <p:nvGraphicFramePr>
          <p:cNvPr id="29699" name="Content Placeholder 3"/>
          <p:cNvGraphicFramePr>
            <a:graphicFrameLocks noGrp="1"/>
          </p:cNvGraphicFramePr>
          <p:nvPr>
            <p:ph idx="1"/>
          </p:nvPr>
        </p:nvGraphicFramePr>
        <p:xfrm>
          <a:off x="381000" y="1565275"/>
          <a:ext cx="8331200" cy="4627563"/>
        </p:xfrm>
        <a:graphic>
          <a:graphicData uri="http://schemas.openxmlformats.org/presentationml/2006/ole">
            <mc:AlternateContent xmlns:mc="http://schemas.openxmlformats.org/markup-compatibility/2006">
              <mc:Choice xmlns:v="urn:schemas-microsoft-com:vml" Requires="v">
                <p:oleObj spid="_x0000_s29794" r:id="rId4" imgW="8327858" imgH="4627265" progId="Excel.Chart.8">
                  <p:embed/>
                </p:oleObj>
              </mc:Choice>
              <mc:Fallback>
                <p:oleObj r:id="rId4" imgW="8327858" imgH="4627265" progId="Excel.Chart.8">
                  <p:embed/>
                  <p:pic>
                    <p:nvPicPr>
                      <p:cNvPr id="0" name="Content Placeholder 3"/>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000" y="1565275"/>
                        <a:ext cx="8331200" cy="462756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9700" name="TextBox 1"/>
          <p:cNvSpPr txBox="1">
            <a:spLocks noChangeArrowheads="1"/>
          </p:cNvSpPr>
          <p:nvPr/>
        </p:nvSpPr>
        <p:spPr bwMode="auto">
          <a:xfrm>
            <a:off x="685800" y="6248400"/>
            <a:ext cx="7620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t>Source:  Saez, Emmanuel, “Income Inequality in the U.S., 1913-1998 - Updated to 2008, http://elsa.berkeley.edu/~saez/ See article and the Updated to 2008 in Excel - Table A0 </a:t>
            </a:r>
          </a:p>
        </p:txBody>
      </p:sp>
      <p:sp>
        <p:nvSpPr>
          <p:cNvPr id="2" name="Slide Number Placeholder 1"/>
          <p:cNvSpPr>
            <a:spLocks noGrp="1"/>
          </p:cNvSpPr>
          <p:nvPr>
            <p:ph type="sldNum" sz="quarter" idx="12"/>
          </p:nvPr>
        </p:nvSpPr>
        <p:spPr/>
        <p:txBody>
          <a:bodyPr/>
          <a:lstStyle/>
          <a:p>
            <a:pPr>
              <a:defRPr/>
            </a:pPr>
            <a:fld id="{B376C310-6E15-4E5A-824B-45FE41A5DEDA}" type="slidenum">
              <a:rPr lang="en-US" smtClean="0"/>
              <a:pPr>
                <a:defRPr/>
              </a:pPr>
              <a:t>31</a:t>
            </a:fld>
            <a:endParaRPr lang="en-US" dirty="0"/>
          </a:p>
        </p:txBody>
      </p:sp>
      <p:cxnSp>
        <p:nvCxnSpPr>
          <p:cNvPr id="4" name="Straight Connector 3"/>
          <p:cNvCxnSpPr/>
          <p:nvPr/>
        </p:nvCxnSpPr>
        <p:spPr>
          <a:xfrm flipV="1">
            <a:off x="6400800" y="1905000"/>
            <a:ext cx="0" cy="30480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V="1">
            <a:off x="3505200" y="1905000"/>
            <a:ext cx="0" cy="31242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pPr eaLnBrk="1" hangingPunct="1"/>
            <a:r>
              <a:rPr lang="en-US" sz="3600" b="1" dirty="0" smtClean="0"/>
              <a:t>30 Years of Shared Prosperity – 1947-1979</a:t>
            </a:r>
          </a:p>
        </p:txBody>
      </p:sp>
      <p:graphicFrame>
        <p:nvGraphicFramePr>
          <p:cNvPr id="30723" name="Content Placeholder 3"/>
          <p:cNvGraphicFramePr>
            <a:graphicFrameLocks noGrp="1"/>
          </p:cNvGraphicFramePr>
          <p:nvPr>
            <p:ph idx="1"/>
          </p:nvPr>
        </p:nvGraphicFramePr>
        <p:xfrm>
          <a:off x="365125" y="1320800"/>
          <a:ext cx="8331200" cy="4627563"/>
        </p:xfrm>
        <a:graphic>
          <a:graphicData uri="http://schemas.openxmlformats.org/presentationml/2006/ole">
            <mc:AlternateContent xmlns:mc="http://schemas.openxmlformats.org/markup-compatibility/2006">
              <mc:Choice xmlns:v="urn:schemas-microsoft-com:vml" Requires="v">
                <p:oleObj spid="_x0000_s30816" r:id="rId4" imgW="8333954" imgH="4627265" progId="Excel.Chart.8">
                  <p:embed/>
                </p:oleObj>
              </mc:Choice>
              <mc:Fallback>
                <p:oleObj r:id="rId4" imgW="8333954" imgH="4627265" progId="Excel.Chart.8">
                  <p:embed/>
                  <p:pic>
                    <p:nvPicPr>
                      <p:cNvPr id="0" name="Content Placeholder 3"/>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5125" y="1320800"/>
                        <a:ext cx="8331200" cy="462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0724" name="TextBox 5"/>
          <p:cNvSpPr txBox="1">
            <a:spLocks noChangeArrowheads="1"/>
          </p:cNvSpPr>
          <p:nvPr/>
        </p:nvSpPr>
        <p:spPr bwMode="auto">
          <a:xfrm>
            <a:off x="838200" y="5951538"/>
            <a:ext cx="77724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t>Source:  Mishel and Bernstein, </a:t>
            </a:r>
            <a:r>
              <a:rPr lang="en-US" sz="900" i="1" dirty="0"/>
              <a:t>The State of Working America 1994-95</a:t>
            </a:r>
            <a:r>
              <a:rPr lang="en-US" sz="900" dirty="0"/>
              <a:t>, M.E. Sharpe, 1994, page 37. U.S. Census Bureau, Historical Income Tables.  F-1 for income ranges in 2010 dollars and F-3 for income changes. http://www.census.gov/hhes/www/income/data/historical/families/index.html </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pPr eaLnBrk="1" hangingPunct="1"/>
            <a:r>
              <a:rPr lang="en-US" sz="3600" b="1" dirty="0" smtClean="0"/>
              <a:t>30 Years of Stolen Prosperity: 1979-2010 </a:t>
            </a:r>
            <a:endParaRPr lang="en-US" sz="3600" dirty="0" smtClean="0"/>
          </a:p>
        </p:txBody>
      </p:sp>
      <p:graphicFrame>
        <p:nvGraphicFramePr>
          <p:cNvPr id="31747" name="Content Placeholder 4"/>
          <p:cNvGraphicFramePr>
            <a:graphicFrameLocks noGrp="1"/>
          </p:cNvGraphicFramePr>
          <p:nvPr>
            <p:ph idx="1"/>
          </p:nvPr>
        </p:nvGraphicFramePr>
        <p:xfrm>
          <a:off x="482600" y="1549400"/>
          <a:ext cx="8331200" cy="4627563"/>
        </p:xfrm>
        <a:graphic>
          <a:graphicData uri="http://schemas.openxmlformats.org/presentationml/2006/ole">
            <mc:AlternateContent xmlns:mc="http://schemas.openxmlformats.org/markup-compatibility/2006">
              <mc:Choice xmlns:v="urn:schemas-microsoft-com:vml" Requires="v">
                <p:oleObj spid="_x0000_s31838" r:id="rId4" imgW="8333954" imgH="4627265" progId="Excel.Chart.8">
                  <p:embed/>
                </p:oleObj>
              </mc:Choice>
              <mc:Fallback>
                <p:oleObj r:id="rId4" imgW="8333954" imgH="4627265" progId="Excel.Chart.8">
                  <p:embed/>
                  <p:pic>
                    <p:nvPicPr>
                      <p:cNvPr id="0" name="Content Placeholder 4"/>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2600" y="1549400"/>
                        <a:ext cx="8331200" cy="462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 name="Slide Number Placeholder 3"/>
          <p:cNvSpPr>
            <a:spLocks noGrp="1"/>
          </p:cNvSpPr>
          <p:nvPr>
            <p:ph type="sldNum" sz="quarter" idx="12"/>
          </p:nvPr>
        </p:nvSpPr>
        <p:spPr/>
        <p:txBody>
          <a:bodyPr/>
          <a:lstStyle/>
          <a:p>
            <a:pPr>
              <a:defRPr/>
            </a:pPr>
            <a:fld id="{7E3FBDD3-ECF3-4C7E-87BE-0C97AB47DECB}" type="slidenum">
              <a:rPr lang="en-US" smtClean="0"/>
              <a:pPr>
                <a:defRPr/>
              </a:pPr>
              <a:t>33</a:t>
            </a:fld>
            <a:endParaRPr lang="en-US" dirty="0"/>
          </a:p>
        </p:txBody>
      </p:sp>
      <p:sp>
        <p:nvSpPr>
          <p:cNvPr id="31749" name="TextBox 5"/>
          <p:cNvSpPr txBox="1">
            <a:spLocks noChangeArrowheads="1"/>
          </p:cNvSpPr>
          <p:nvPr/>
        </p:nvSpPr>
        <p:spPr bwMode="auto">
          <a:xfrm>
            <a:off x="800100" y="5916613"/>
            <a:ext cx="7239000" cy="50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t>Source,:   U.S. Census Bureau, Historical Income Tables.  F-1 for income ranges in 2010 dollars and F-3 for income changes. http://www.census.gov/hhes/www/income/data/historical/families/index.html </a:t>
            </a:r>
          </a:p>
          <a:p>
            <a:pPr eaLnBrk="1" hangingPunct="1"/>
            <a:endParaRPr lang="en-US" sz="900"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pPr eaLnBrk="1" hangingPunct="1"/>
            <a:r>
              <a:rPr lang="en-US" sz="3600" b="1" dirty="0" smtClean="0"/>
              <a:t>30 Years of Stolen Prosperity: 1979-2010 </a:t>
            </a:r>
            <a:endParaRPr lang="en-US" sz="3600" dirty="0" smtClean="0"/>
          </a:p>
        </p:txBody>
      </p:sp>
      <p:graphicFrame>
        <p:nvGraphicFramePr>
          <p:cNvPr id="32771" name="Content Placeholder 4"/>
          <p:cNvGraphicFramePr>
            <a:graphicFrameLocks noGrp="1"/>
          </p:cNvGraphicFramePr>
          <p:nvPr>
            <p:ph idx="1"/>
          </p:nvPr>
        </p:nvGraphicFramePr>
        <p:xfrm>
          <a:off x="482600" y="1549400"/>
          <a:ext cx="8331200" cy="4627563"/>
        </p:xfrm>
        <a:graphic>
          <a:graphicData uri="http://schemas.openxmlformats.org/presentationml/2006/ole">
            <mc:AlternateContent xmlns:mc="http://schemas.openxmlformats.org/markup-compatibility/2006">
              <mc:Choice xmlns:v="urn:schemas-microsoft-com:vml" Requires="v">
                <p:oleObj spid="_x0000_s32863" r:id="rId4" imgW="8333954" imgH="4627265" progId="Excel.Chart.8">
                  <p:embed/>
                </p:oleObj>
              </mc:Choice>
              <mc:Fallback>
                <p:oleObj r:id="rId4" imgW="8333954" imgH="4627265" progId="Excel.Chart.8">
                  <p:embed/>
                  <p:pic>
                    <p:nvPicPr>
                      <p:cNvPr id="0" name="Content Placeholder 4"/>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2600" y="1549400"/>
                        <a:ext cx="8331200" cy="462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 name="Slide Number Placeholder 3"/>
          <p:cNvSpPr>
            <a:spLocks noGrp="1"/>
          </p:cNvSpPr>
          <p:nvPr>
            <p:ph type="sldNum" sz="quarter" idx="12"/>
          </p:nvPr>
        </p:nvSpPr>
        <p:spPr/>
        <p:txBody>
          <a:bodyPr/>
          <a:lstStyle/>
          <a:p>
            <a:pPr>
              <a:defRPr/>
            </a:pPr>
            <a:fld id="{A9370610-5AEC-4181-950C-855B6F1BE78F}" type="slidenum">
              <a:rPr lang="en-US" smtClean="0"/>
              <a:pPr>
                <a:defRPr/>
              </a:pPr>
              <a:t>34</a:t>
            </a:fld>
            <a:endParaRPr lang="en-US" dirty="0"/>
          </a:p>
        </p:txBody>
      </p:sp>
      <p:sp>
        <p:nvSpPr>
          <p:cNvPr id="32773" name="TextBox 5"/>
          <p:cNvSpPr txBox="1">
            <a:spLocks noChangeArrowheads="1"/>
          </p:cNvSpPr>
          <p:nvPr/>
        </p:nvSpPr>
        <p:spPr bwMode="auto">
          <a:xfrm>
            <a:off x="792163" y="5838825"/>
            <a:ext cx="7239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t>Source,:   U.S. Census Bureau, Historical Income Tables.  F-1 for income ranges in 2010 dollars and F-3 for income changes. http://www.census.gov/hhes/www/income/data/historical/families/index.html </a:t>
            </a:r>
          </a:p>
          <a:p>
            <a:pPr eaLnBrk="1" hangingPunct="1"/>
            <a:r>
              <a:rPr lang="en-US" sz="900" dirty="0"/>
              <a:t>Top 0.01% 1979 to 2005.  Congressional Budget Office, “Historical Effective Tax Rates,” 2008., Table 3. </a:t>
            </a:r>
            <a:r>
              <a:rPr lang="en-US" sz="900" dirty="0">
                <a:hlinkClick r:id="rId6"/>
              </a:rPr>
              <a:t>http://www.cbo.gov/ftpdocs/98xx/doc9884/12-23-EffectiveTaxRates_Letter.pdf</a:t>
            </a:r>
            <a:r>
              <a:rPr lang="en-US" sz="900" dirty="0"/>
              <a:t> </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Content Placeholder 2"/>
          <p:cNvSpPr>
            <a:spLocks noGrp="1"/>
          </p:cNvSpPr>
          <p:nvPr>
            <p:ph sz="half" idx="1"/>
          </p:nvPr>
        </p:nvSpPr>
        <p:spPr>
          <a:xfrm>
            <a:off x="457200" y="1600200"/>
            <a:ext cx="4038600" cy="4525963"/>
          </a:xfrm>
        </p:spPr>
        <p:txBody>
          <a:bodyPr/>
          <a:lstStyle/>
          <a:p>
            <a:pPr marL="0" indent="0" eaLnBrk="1" hangingPunct="1">
              <a:buFont typeface="Arial" charset="0"/>
              <a:buNone/>
            </a:pPr>
            <a:endParaRPr lang="en-US" dirty="0" smtClean="0"/>
          </a:p>
        </p:txBody>
      </p:sp>
      <p:sp>
        <p:nvSpPr>
          <p:cNvPr id="35843" name="Content Placeholder 3"/>
          <p:cNvSpPr>
            <a:spLocks noGrp="1"/>
          </p:cNvSpPr>
          <p:nvPr>
            <p:ph sz="half" idx="2"/>
          </p:nvPr>
        </p:nvSpPr>
        <p:spPr>
          <a:xfrm>
            <a:off x="4648200" y="1600200"/>
            <a:ext cx="4038600" cy="4525963"/>
          </a:xfrm>
        </p:spPr>
        <p:txBody>
          <a:bodyPr/>
          <a:lstStyle/>
          <a:p>
            <a:pPr marL="0" indent="0" eaLnBrk="1" hangingPunct="1">
              <a:lnSpc>
                <a:spcPct val="90000"/>
              </a:lnSpc>
              <a:buFont typeface="Arial" charset="0"/>
              <a:buNone/>
            </a:pPr>
            <a:r>
              <a:rPr lang="en-US" sz="3200" b="1" dirty="0" smtClean="0"/>
              <a:t>“There’s Class Warfare, all right. But it’s my class, the rich class, that’s making war, and we’re winning.”</a:t>
            </a:r>
            <a:r>
              <a:rPr lang="en-US" b="1" dirty="0" smtClean="0"/>
              <a:t>  </a:t>
            </a:r>
          </a:p>
          <a:p>
            <a:pPr marL="0" indent="0" eaLnBrk="1" hangingPunct="1">
              <a:lnSpc>
                <a:spcPct val="90000"/>
              </a:lnSpc>
              <a:buFont typeface="Arial" charset="0"/>
              <a:buNone/>
            </a:pPr>
            <a:endParaRPr lang="en-US" b="1" dirty="0" smtClean="0"/>
          </a:p>
          <a:p>
            <a:pPr marL="0" indent="0" eaLnBrk="1" hangingPunct="1">
              <a:lnSpc>
                <a:spcPct val="90000"/>
              </a:lnSpc>
              <a:buFont typeface="Arial" charset="0"/>
              <a:buNone/>
            </a:pPr>
            <a:r>
              <a:rPr lang="en-US" b="1" dirty="0" smtClean="0"/>
              <a:t>Warren Buffett, World’s Third Richest Man</a:t>
            </a:r>
            <a:endParaRPr lang="en-US" dirty="0" smtClean="0"/>
          </a:p>
        </p:txBody>
      </p:sp>
      <p:sp>
        <p:nvSpPr>
          <p:cNvPr id="5" name="Slide Number Placeholder 4"/>
          <p:cNvSpPr>
            <a:spLocks noGrp="1"/>
          </p:cNvSpPr>
          <p:nvPr>
            <p:ph type="sldNum" sz="quarter" idx="12"/>
          </p:nvPr>
        </p:nvSpPr>
        <p:spPr/>
        <p:txBody>
          <a:bodyPr/>
          <a:lstStyle/>
          <a:p>
            <a:pPr>
              <a:defRPr/>
            </a:pPr>
            <a:fld id="{6A5712F0-A371-4F92-90BC-3ED693210C71}" type="slidenum">
              <a:rPr lang="en-US" smtClean="0"/>
              <a:pPr>
                <a:defRPr/>
              </a:pPr>
              <a:t>35</a:t>
            </a:fld>
            <a:endParaRPr lang="en-US" dirty="0"/>
          </a:p>
        </p:txBody>
      </p:sp>
      <p:sp>
        <p:nvSpPr>
          <p:cNvPr id="35845" name="Title 1"/>
          <p:cNvSpPr>
            <a:spLocks noGrp="1"/>
          </p:cNvSpPr>
          <p:nvPr>
            <p:ph type="title"/>
          </p:nvPr>
        </p:nvSpPr>
        <p:spPr/>
        <p:txBody>
          <a:bodyPr/>
          <a:lstStyle/>
          <a:p>
            <a:pPr eaLnBrk="1" hangingPunct="1"/>
            <a:r>
              <a:rPr lang="en-US" sz="3600" b="1" dirty="0" smtClean="0"/>
              <a:t>Corporate America Declares War On  America’s Workers: 1980 to Present</a:t>
            </a:r>
          </a:p>
        </p:txBody>
      </p:sp>
      <p:pic>
        <p:nvPicPr>
          <p:cNvPr id="35846" name="Picture 2" descr="Z:\Mark_Mcdermott\mark\Pictures\Labor History Photos\Reclaim the Dream\Warren Buffe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590675"/>
            <a:ext cx="4114800" cy="458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7" name="TextBox 6"/>
          <p:cNvSpPr txBox="1">
            <a:spLocks noChangeArrowheads="1"/>
          </p:cNvSpPr>
          <p:nvPr/>
        </p:nvSpPr>
        <p:spPr bwMode="auto">
          <a:xfrm>
            <a:off x="457200" y="6324600"/>
            <a:ext cx="76962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t>Source:  Wikipedia. http://en.wikipedia.org/wiki/File:Warren_Buffett_KU_Visit.jpg</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en-US" sz="3600" b="1" dirty="0" smtClean="0"/>
              <a:t>Lewis Powell – August 23, 1971</a:t>
            </a:r>
          </a:p>
        </p:txBody>
      </p:sp>
      <p:sp>
        <p:nvSpPr>
          <p:cNvPr id="36867" name="Content Placeholder 2"/>
          <p:cNvSpPr>
            <a:spLocks noGrp="1"/>
          </p:cNvSpPr>
          <p:nvPr>
            <p:ph sz="half" idx="1"/>
          </p:nvPr>
        </p:nvSpPr>
        <p:spPr>
          <a:xfrm>
            <a:off x="457200" y="1576388"/>
            <a:ext cx="3352800" cy="4525962"/>
          </a:xfrm>
        </p:spPr>
        <p:txBody>
          <a:bodyPr/>
          <a:lstStyle/>
          <a:p>
            <a:pPr marL="0" indent="0">
              <a:buFont typeface="Arial" charset="0"/>
              <a:buNone/>
            </a:pPr>
            <a:endParaRPr lang="en-US" dirty="0" smtClean="0"/>
          </a:p>
        </p:txBody>
      </p:sp>
      <p:sp>
        <p:nvSpPr>
          <p:cNvPr id="36868" name="Content Placeholder 3"/>
          <p:cNvSpPr>
            <a:spLocks noGrp="1"/>
          </p:cNvSpPr>
          <p:nvPr>
            <p:ph sz="half" idx="2"/>
          </p:nvPr>
        </p:nvSpPr>
        <p:spPr>
          <a:xfrm>
            <a:off x="3962400" y="1620838"/>
            <a:ext cx="4648200" cy="4525962"/>
          </a:xfrm>
        </p:spPr>
        <p:txBody>
          <a:bodyPr/>
          <a:lstStyle/>
          <a:p>
            <a:pPr marL="0" indent="0">
              <a:buFont typeface="Arial" charset="0"/>
              <a:buNone/>
            </a:pPr>
            <a:r>
              <a:rPr lang="en-US" b="1" dirty="0" smtClean="0"/>
              <a:t>Confidential Memo</a:t>
            </a:r>
          </a:p>
          <a:p>
            <a:pPr marL="0" indent="0">
              <a:buFont typeface="Arial" charset="0"/>
              <a:buNone/>
            </a:pPr>
            <a:r>
              <a:rPr lang="en-US" b="1" dirty="0" smtClean="0"/>
              <a:t>To:  Eugene Sydnor, Chairman, Education Committee, U.S. Chamber of Commerce</a:t>
            </a:r>
          </a:p>
          <a:p>
            <a:pPr marL="0" indent="0">
              <a:buFont typeface="Arial" charset="0"/>
              <a:buNone/>
            </a:pPr>
            <a:r>
              <a:rPr lang="en-US" b="1" dirty="0" smtClean="0"/>
              <a:t>Subject:  Attack on Free Enterprise System</a:t>
            </a:r>
          </a:p>
          <a:p>
            <a:pPr marL="0" indent="0">
              <a:buFont typeface="Arial" charset="0"/>
              <a:buNone/>
            </a:pPr>
            <a:r>
              <a:rPr lang="en-US" b="1" dirty="0" smtClean="0"/>
              <a:t>2 months after this then secret memo, President Nixon appointed Powell to the U.S. Supreme Court.</a:t>
            </a:r>
          </a:p>
        </p:txBody>
      </p:sp>
      <p:sp>
        <p:nvSpPr>
          <p:cNvPr id="5" name="Slide Number Placeholder 4"/>
          <p:cNvSpPr>
            <a:spLocks noGrp="1"/>
          </p:cNvSpPr>
          <p:nvPr>
            <p:ph type="sldNum" sz="quarter" idx="12"/>
          </p:nvPr>
        </p:nvSpPr>
        <p:spPr/>
        <p:txBody>
          <a:bodyPr/>
          <a:lstStyle/>
          <a:p>
            <a:pPr>
              <a:defRPr/>
            </a:pPr>
            <a:fld id="{330B1554-F6A0-434C-A745-568B68D4C104}" type="slidenum">
              <a:rPr lang="en-US" smtClean="0"/>
              <a:pPr>
                <a:defRPr/>
              </a:pPr>
              <a:t>36</a:t>
            </a:fld>
            <a:endParaRPr lang="en-US" dirty="0"/>
          </a:p>
        </p:txBody>
      </p:sp>
      <p:pic>
        <p:nvPicPr>
          <p:cNvPr id="368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6713" y="1600200"/>
            <a:ext cx="3371850" cy="4491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r>
              <a:rPr lang="en-US" sz="3600" b="1" dirty="0" smtClean="0"/>
              <a:t>Corporate America Winning the War of Big Ideas</a:t>
            </a:r>
          </a:p>
        </p:txBody>
      </p:sp>
      <p:sp>
        <p:nvSpPr>
          <p:cNvPr id="37891" name="Content Placeholder 2"/>
          <p:cNvSpPr>
            <a:spLocks noGrp="1"/>
          </p:cNvSpPr>
          <p:nvPr>
            <p:ph idx="1"/>
          </p:nvPr>
        </p:nvSpPr>
        <p:spPr/>
        <p:txBody>
          <a:bodyPr/>
          <a:lstStyle/>
          <a:p>
            <a:r>
              <a:rPr lang="en-US" sz="2800" dirty="0" smtClean="0"/>
              <a:t>1973 – Heritage Foundation</a:t>
            </a:r>
          </a:p>
          <a:p>
            <a:r>
              <a:rPr lang="en-US" sz="2800" dirty="0" smtClean="0"/>
              <a:t>1977 – Cato Institute – 1977</a:t>
            </a:r>
          </a:p>
          <a:p>
            <a:r>
              <a:rPr lang="en-US" sz="2800" dirty="0" smtClean="0"/>
              <a:t>1970 – American Enterprise Institute – 10 staff and $1 million; by 1980 – 125 staff and $8 million (1980)</a:t>
            </a:r>
          </a:p>
          <a:p>
            <a:r>
              <a:rPr lang="en-US" sz="2800" dirty="0" smtClean="0"/>
              <a:t>1980 – Heritage publishes </a:t>
            </a:r>
            <a:r>
              <a:rPr lang="en-US" sz="2800" i="1" dirty="0" smtClean="0"/>
              <a:t>Mandate for Leadership.  </a:t>
            </a:r>
            <a:r>
              <a:rPr lang="en-US" sz="2800" dirty="0" smtClean="0"/>
              <a:t>Reagan gives a copy to all Cabinet members at first meeting.</a:t>
            </a:r>
          </a:p>
          <a:p>
            <a:r>
              <a:rPr lang="en-US" sz="2800" dirty="0" smtClean="0"/>
              <a:t>1988 – 2/3 of 2000 recommendations implemented.</a:t>
            </a:r>
          </a:p>
        </p:txBody>
      </p:sp>
      <p:sp>
        <p:nvSpPr>
          <p:cNvPr id="4" name="Slide Number Placeholder 3"/>
          <p:cNvSpPr>
            <a:spLocks noGrp="1"/>
          </p:cNvSpPr>
          <p:nvPr>
            <p:ph type="sldNum" sz="quarter" idx="12"/>
          </p:nvPr>
        </p:nvSpPr>
        <p:spPr/>
        <p:txBody>
          <a:bodyPr/>
          <a:lstStyle/>
          <a:p>
            <a:pPr>
              <a:defRPr/>
            </a:pPr>
            <a:fld id="{7009C086-13BD-4277-AA87-6EC9F117FE29}" type="slidenum">
              <a:rPr lang="en-US" smtClean="0"/>
              <a:pPr>
                <a:defRPr/>
              </a:pPr>
              <a:t>37</a:t>
            </a:fld>
            <a:endParaRPr 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76200" y="304800"/>
            <a:ext cx="8534400" cy="1524000"/>
          </a:xfrm>
        </p:spPr>
        <p:txBody>
          <a:bodyPr/>
          <a:lstStyle/>
          <a:p>
            <a:pPr eaLnBrk="1" hangingPunct="1"/>
            <a:r>
              <a:rPr lang="en-US" sz="3600" b="1" dirty="0" smtClean="0"/>
              <a:t/>
            </a:r>
            <a:br>
              <a:rPr lang="en-US" sz="3600" b="1" dirty="0" smtClean="0"/>
            </a:br>
            <a:r>
              <a:rPr lang="en-US" sz="3600" b="1" dirty="0" smtClean="0"/>
              <a:t/>
            </a:r>
            <a:br>
              <a:rPr lang="en-US" sz="3600" b="1" dirty="0" smtClean="0"/>
            </a:br>
            <a:r>
              <a:rPr lang="en-US" sz="3600" b="1" dirty="0" smtClean="0"/>
              <a:t>Corporate America’s Class Warfare </a:t>
            </a:r>
            <a:br>
              <a:rPr lang="en-US" sz="3600" b="1" dirty="0" smtClean="0"/>
            </a:br>
            <a:r>
              <a:rPr lang="en-US" sz="3600" dirty="0" smtClean="0"/>
              <a:t/>
            </a:r>
            <a:br>
              <a:rPr lang="en-US" sz="3600" dirty="0" smtClean="0"/>
            </a:br>
            <a:endParaRPr lang="en-US" sz="3600" dirty="0" smtClean="0"/>
          </a:p>
        </p:txBody>
      </p:sp>
      <p:sp>
        <p:nvSpPr>
          <p:cNvPr id="3" name="Content Placeholder 2"/>
          <p:cNvSpPr>
            <a:spLocks noGrp="1"/>
          </p:cNvSpPr>
          <p:nvPr>
            <p:ph idx="1"/>
          </p:nvPr>
        </p:nvSpPr>
        <p:spPr>
          <a:xfrm>
            <a:off x="457200" y="1905000"/>
            <a:ext cx="8458200" cy="4343400"/>
          </a:xfrm>
        </p:spPr>
        <p:txBody>
          <a:bodyPr/>
          <a:lstStyle/>
          <a:p>
            <a:pPr eaLnBrk="1" hangingPunct="1">
              <a:lnSpc>
                <a:spcPct val="90000"/>
              </a:lnSpc>
              <a:defRPr/>
            </a:pPr>
            <a:r>
              <a:rPr lang="en-US" sz="2800" dirty="0" smtClean="0"/>
              <a:t>Weaken unions</a:t>
            </a:r>
          </a:p>
          <a:p>
            <a:pPr eaLnBrk="1" hangingPunct="1">
              <a:lnSpc>
                <a:spcPct val="90000"/>
              </a:lnSpc>
              <a:defRPr/>
            </a:pPr>
            <a:r>
              <a:rPr lang="en-US" sz="2800" dirty="0" smtClean="0"/>
              <a:t>Undermine democracy with massive campaign spending by corporations and wealthy</a:t>
            </a:r>
          </a:p>
          <a:p>
            <a:pPr eaLnBrk="1" hangingPunct="1">
              <a:lnSpc>
                <a:spcPct val="90000"/>
              </a:lnSpc>
              <a:defRPr/>
            </a:pPr>
            <a:r>
              <a:rPr lang="en-US" sz="2800" dirty="0" smtClean="0"/>
              <a:t>Voter suppression by denying millions the right to vote</a:t>
            </a:r>
          </a:p>
          <a:p>
            <a:pPr marL="0" indent="0" eaLnBrk="1" hangingPunct="1">
              <a:lnSpc>
                <a:spcPct val="90000"/>
              </a:lnSpc>
              <a:defRPr/>
            </a:pPr>
            <a:r>
              <a:rPr lang="en-US" sz="2800" dirty="0" smtClean="0"/>
              <a:t>  Deregulate financial industries and corporations</a:t>
            </a:r>
          </a:p>
          <a:p>
            <a:pPr marL="0" indent="0" eaLnBrk="1" hangingPunct="1">
              <a:lnSpc>
                <a:spcPct val="90000"/>
              </a:lnSpc>
              <a:defRPr/>
            </a:pPr>
            <a:r>
              <a:rPr lang="en-US" sz="2800" dirty="0"/>
              <a:t> </a:t>
            </a:r>
            <a:r>
              <a:rPr lang="en-US" sz="2800" dirty="0" smtClean="0"/>
              <a:t> Cut social programs for poor, unemployed and needy</a:t>
            </a:r>
          </a:p>
          <a:p>
            <a:pPr marL="0" indent="0" eaLnBrk="1" hangingPunct="1">
              <a:lnSpc>
                <a:spcPct val="90000"/>
              </a:lnSpc>
              <a:defRPr/>
            </a:pPr>
            <a:r>
              <a:rPr lang="en-US" sz="2800" dirty="0" smtClean="0"/>
              <a:t>  Sharply reduce taxes on corporations and the wealthy</a:t>
            </a:r>
          </a:p>
          <a:p>
            <a:pPr marL="0" indent="0" eaLnBrk="1" hangingPunct="1">
              <a:lnSpc>
                <a:spcPct val="90000"/>
              </a:lnSpc>
              <a:defRPr/>
            </a:pPr>
            <a:r>
              <a:rPr lang="en-US" sz="2800" dirty="0" smtClean="0"/>
              <a:t>  Privatize government</a:t>
            </a:r>
          </a:p>
          <a:p>
            <a:pPr marL="0" indent="0" eaLnBrk="1" hangingPunct="1">
              <a:lnSpc>
                <a:spcPct val="90000"/>
              </a:lnSpc>
              <a:defRPr/>
            </a:pPr>
            <a:r>
              <a:rPr lang="en-US" sz="2800" dirty="0" smtClean="0"/>
              <a:t>  Promote free trade and export manufacturing jobs</a:t>
            </a:r>
          </a:p>
          <a:p>
            <a:pPr marL="0" indent="0" eaLnBrk="1" hangingPunct="1">
              <a:lnSpc>
                <a:spcPct val="90000"/>
              </a:lnSpc>
              <a:defRPr/>
            </a:pPr>
            <a:endParaRPr lang="en-US" sz="2800" dirty="0" smtClean="0"/>
          </a:p>
          <a:p>
            <a:pPr marL="0" indent="0" eaLnBrk="1" hangingPunct="1">
              <a:lnSpc>
                <a:spcPct val="90000"/>
              </a:lnSpc>
              <a:defRPr/>
            </a:pPr>
            <a:endParaRPr lang="en-US" sz="2800" dirty="0" smtClean="0"/>
          </a:p>
          <a:p>
            <a:pPr marL="0" indent="0" eaLnBrk="1" hangingPunct="1">
              <a:lnSpc>
                <a:spcPct val="90000"/>
              </a:lnSpc>
              <a:buFont typeface="Arial" charset="0"/>
              <a:buNone/>
              <a:defRPr/>
            </a:pPr>
            <a:endParaRPr lang="en-US" sz="2000" dirty="0" smtClean="0"/>
          </a:p>
          <a:p>
            <a:pPr marL="0" indent="0" eaLnBrk="1" hangingPunct="1">
              <a:lnSpc>
                <a:spcPct val="90000"/>
              </a:lnSpc>
              <a:buFont typeface="Arial" charset="0"/>
              <a:buNone/>
              <a:defRPr/>
            </a:pPr>
            <a:endParaRPr lang="en-US" sz="2000" dirty="0" smtClean="0"/>
          </a:p>
        </p:txBody>
      </p:sp>
      <p:sp>
        <p:nvSpPr>
          <p:cNvPr id="4" name="Slide Number Placeholder 3"/>
          <p:cNvSpPr>
            <a:spLocks noGrp="1"/>
          </p:cNvSpPr>
          <p:nvPr>
            <p:ph type="sldNum" sz="quarter" idx="12"/>
          </p:nvPr>
        </p:nvSpPr>
        <p:spPr/>
        <p:txBody>
          <a:bodyPr/>
          <a:lstStyle/>
          <a:p>
            <a:pPr>
              <a:defRPr/>
            </a:pPr>
            <a:fld id="{7F5FBE9F-AA28-4AEC-9679-E15677768F0B}" type="slidenum">
              <a:rPr lang="en-US"/>
              <a:pPr>
                <a:defRPr/>
              </a:pPr>
              <a:t>38</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1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10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10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10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5" descr="ANd9GcRhJLVa7tveMqwgVs0R7zlY4thFPmjOH-qdvcoXkii9ELc0VRLmR4YSQ6jJ"/>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676400"/>
            <a:ext cx="3429000" cy="2233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7" name="Picture 7" descr="USW7-669520x30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81525" y="3200400"/>
            <a:ext cx="4562475" cy="266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8" name="Picture 10" descr="youarefired"/>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29200" y="457200"/>
            <a:ext cx="2495550"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01407" name="Group 31"/>
          <p:cNvGraphicFramePr>
            <a:graphicFrameLocks noGrp="1"/>
          </p:cNvGraphicFramePr>
          <p:nvPr/>
        </p:nvGraphicFramePr>
        <p:xfrm>
          <a:off x="2349500" y="3016250"/>
          <a:ext cx="3316288" cy="825500"/>
        </p:xfrm>
        <a:graphic>
          <a:graphicData uri="http://schemas.openxmlformats.org/drawingml/2006/table">
            <a:tbl>
              <a:tblPr/>
              <a:tblGrid>
                <a:gridCol w="3316288"/>
              </a:tblGrid>
              <a:tr h="825500">
                <a:tc>
                  <a:txBody>
                    <a:bodyPr/>
                    <a:lstStyle/>
                    <a:p>
                      <a:pPr marL="0" marR="0" lvl="0" indent="0" algn="l" defTabSz="914400" rtl="0" eaLnBrk="0" fontAlgn="base" latinLnBrk="0" hangingPunct="0">
                        <a:lnSpc>
                          <a:spcPct val="100000"/>
                        </a:lnSpc>
                        <a:spcBef>
                          <a:spcPct val="20000"/>
                        </a:spcBef>
                        <a:spcAft>
                          <a:spcPct val="0"/>
                        </a:spcAft>
                        <a:buClrTx/>
                        <a:buSzTx/>
                        <a:buFont typeface="Arial" charset="0"/>
                        <a:buNone/>
                        <a:tabLst/>
                      </a:pPr>
                      <a:endParaRPr kumimoji="0" lang="en-US" sz="2800" b="0" i="0" u="none" strike="noStrike" cap="none" normalizeH="0" baseline="0" dirty="0" smtClean="0">
                        <a:ln>
                          <a:noFill/>
                        </a:ln>
                        <a:solidFill>
                          <a:schemeClr val="tx1"/>
                        </a:solidFill>
                        <a:effectLst/>
                        <a:latin typeface="Calibri" pitchFamily="34" charset="0"/>
                      </a:endParaRPr>
                    </a:p>
                  </a:txBody>
                  <a:tcPr horzOverflow="overflow">
                    <a:lnL cap="flat">
                      <a:noFill/>
                    </a:lnL>
                    <a:lnR cap="flat">
                      <a:noFill/>
                    </a:lnR>
                    <a:lnT cap="flat">
                      <a:noFill/>
                    </a:lnT>
                    <a:lnB cap="flat">
                      <a:noFill/>
                    </a:lnB>
                    <a:lnTlToBr>
                      <a:noFill/>
                    </a:lnTlToBr>
                    <a:lnBlToTr>
                      <a:noFill/>
                    </a:lnBlToTr>
                    <a:noFill/>
                  </a:tcPr>
                </a:tc>
              </a:tr>
            </a:tbl>
          </a:graphicData>
        </a:graphic>
      </p:graphicFrame>
      <p:graphicFrame>
        <p:nvGraphicFramePr>
          <p:cNvPr id="101410" name="Group 34"/>
          <p:cNvGraphicFramePr>
            <a:graphicFrameLocks noGrp="1"/>
          </p:cNvGraphicFramePr>
          <p:nvPr/>
        </p:nvGraphicFramePr>
        <p:xfrm>
          <a:off x="685800" y="4191000"/>
          <a:ext cx="3505200" cy="2898775"/>
        </p:xfrm>
        <a:graphic>
          <a:graphicData uri="http://schemas.openxmlformats.org/drawingml/2006/table">
            <a:tbl>
              <a:tblPr/>
              <a:tblGrid>
                <a:gridCol w="3505200"/>
              </a:tblGrid>
              <a:tr h="96012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1" u="none" strike="noStrike" cap="none" normalizeH="0" baseline="0" dirty="0" smtClean="0">
                          <a:ln>
                            <a:noFill/>
                          </a:ln>
                          <a:solidFill>
                            <a:schemeClr val="tx1"/>
                          </a:solidFill>
                          <a:effectLst/>
                          <a:latin typeface="Arial" charset="0"/>
                          <a:cs typeface="Arial" charset="0"/>
                        </a:rPr>
                        <a:t>Published on Thursday, February 10, 2005 by the </a:t>
                      </a:r>
                      <a:r>
                        <a:rPr kumimoji="0" lang="en-US" sz="1400" b="0" i="1" u="none" strike="noStrike" cap="none" normalizeH="0" baseline="0" dirty="0" smtClean="0">
                          <a:ln>
                            <a:noFill/>
                          </a:ln>
                          <a:solidFill>
                            <a:schemeClr val="tx1"/>
                          </a:solidFill>
                          <a:effectLst/>
                          <a:latin typeface="Arial" charset="0"/>
                          <a:cs typeface="Arial" charset="0"/>
                          <a:hlinkClick r:id="rId6"/>
                        </a:rPr>
                        <a:t>Associated Press</a:t>
                      </a:r>
                      <a:r>
                        <a:rPr kumimoji="0" lang="en-US" sz="1400" b="0" i="1" u="none" strike="noStrike" cap="none" normalizeH="0" baseline="0" dirty="0" smtClean="0">
                          <a:ln>
                            <a:noFill/>
                          </a:ln>
                          <a:solidFill>
                            <a:schemeClr val="tx1"/>
                          </a:solidFill>
                          <a:effectLst/>
                          <a:latin typeface="Arial" charset="0"/>
                          <a:cs typeface="Arial" charset="0"/>
                        </a:rPr>
                        <a:t> </a:t>
                      </a:r>
                      <a:endParaRPr kumimoji="0" lang="en-US" sz="1400" b="0" i="0" u="none" strike="noStrike" cap="none" normalizeH="0" baseline="0" dirty="0" smtClean="0">
                        <a:ln>
                          <a:noFill/>
                        </a:ln>
                        <a:solidFill>
                          <a:schemeClr val="tx1"/>
                        </a:solidFill>
                        <a:effectLst/>
                        <a:latin typeface="Arial" charset="0"/>
                        <a:cs typeface="Arial" charset="0"/>
                      </a:endParaRPr>
                    </a:p>
                  </a:txBody>
                  <a:tcPr anchor="ctr" horzOverflow="overflow">
                    <a:lnL cap="flat">
                      <a:noFill/>
                    </a:lnL>
                    <a:lnR cap="flat">
                      <a:noFill/>
                    </a:lnR>
                    <a:lnT cap="flat">
                      <a:noFill/>
                    </a:lnT>
                    <a:lnB>
                      <a:noFill/>
                    </a:lnB>
                    <a:lnTlToBr>
                      <a:noFill/>
                    </a:lnTlToBr>
                    <a:lnBlToTr>
                      <a:noFill/>
                    </a:lnBlToTr>
                    <a:noFill/>
                  </a:tcPr>
                </a:tc>
              </a:tr>
              <a:tr h="155448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Arial" charset="0"/>
                          <a:cs typeface="Arial" charset="0"/>
                        </a:rPr>
                        <a:t>As Union Nears Win, Wal-Mart Closes Store </a:t>
                      </a:r>
                      <a:endParaRPr kumimoji="0" lang="en-US" sz="2400" b="0" i="0" u="none" strike="noStrike" cap="none" normalizeH="0" baseline="0" dirty="0" smtClean="0">
                        <a:ln>
                          <a:noFill/>
                        </a:ln>
                        <a:solidFill>
                          <a:schemeClr val="tx1"/>
                        </a:solidFill>
                        <a:effectLst/>
                        <a:latin typeface="Arial" charset="0"/>
                        <a:cs typeface="Arial" charset="0"/>
                      </a:endParaRPr>
                    </a:p>
                  </a:txBody>
                  <a:tcPr anchor="ctr" horzOverflow="overflow">
                    <a:lnL cap="flat">
                      <a:noFill/>
                    </a:lnL>
                    <a:lnR cap="flat">
                      <a:noFill/>
                    </a:lnR>
                    <a:lnT>
                      <a:noFill/>
                    </a:lnT>
                    <a:lnB>
                      <a:noFill/>
                    </a:lnB>
                    <a:lnTlToBr>
                      <a:noFill/>
                    </a:lnTlToBr>
                    <a:lnBlToTr>
                      <a:noFill/>
                    </a:lnBlToTr>
                    <a:noFill/>
                  </a:tcPr>
                </a:tc>
              </a:tr>
              <a:tr h="38417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Arial" charset="0"/>
                        <a:cs typeface="Arial" charset="0"/>
                      </a:endParaRPr>
                    </a:p>
                  </a:txBody>
                  <a:tcPr anchor="ctr" horzOverflow="overflow">
                    <a:lnL cap="flat">
                      <a:noFill/>
                    </a:lnL>
                    <a:lnR cap="flat">
                      <a:noFill/>
                    </a:lnR>
                    <a:lnT>
                      <a:noFill/>
                    </a:lnT>
                    <a:lnB cap="flat">
                      <a:noFill/>
                    </a:lnB>
                    <a:lnTlToBr>
                      <a:noFill/>
                    </a:lnTlToBr>
                    <a:lnBlToTr>
                      <a:noFill/>
                    </a:lnBlToTr>
                    <a:noFill/>
                  </a:tcPr>
                </a:tc>
              </a:tr>
            </a:tbl>
          </a:graphicData>
        </a:graphic>
      </p:graphicFrame>
      <p:sp>
        <p:nvSpPr>
          <p:cNvPr id="41995" name="Title 1"/>
          <p:cNvSpPr>
            <a:spLocks/>
          </p:cNvSpPr>
          <p:nvPr/>
        </p:nvSpPr>
        <p:spPr bwMode="auto">
          <a:xfrm>
            <a:off x="457200" y="274638"/>
            <a:ext cx="3657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sz="3600" b="1" dirty="0">
                <a:latin typeface="Calibri" pitchFamily="34" charset="0"/>
              </a:rPr>
              <a:t>The War Against Workers</a:t>
            </a:r>
          </a:p>
        </p:txBody>
      </p:sp>
      <p:sp>
        <p:nvSpPr>
          <p:cNvPr id="2" name="Slide Number Placeholder 1"/>
          <p:cNvSpPr>
            <a:spLocks noGrp="1"/>
          </p:cNvSpPr>
          <p:nvPr>
            <p:ph type="sldNum" sz="quarter" idx="12"/>
          </p:nvPr>
        </p:nvSpPr>
        <p:spPr/>
        <p:txBody>
          <a:bodyPr/>
          <a:lstStyle/>
          <a:p>
            <a:pPr>
              <a:defRPr/>
            </a:pPr>
            <a:fld id="{14C28619-C5F2-4D71-A2D3-0C51C15D0846}" type="slidenum">
              <a:rPr lang="en-US" smtClean="0"/>
              <a:pPr>
                <a:defRPr/>
              </a:pPr>
              <a:t>39</a:t>
            </a:fld>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pPr eaLnBrk="1" hangingPunct="1"/>
            <a:r>
              <a:rPr lang="en-US" sz="3600" b="1" dirty="0" smtClean="0"/>
              <a:t>Finding Common Ground</a:t>
            </a:r>
          </a:p>
        </p:txBody>
      </p:sp>
      <p:sp>
        <p:nvSpPr>
          <p:cNvPr id="4" name="Slide Number Placeholder 3"/>
          <p:cNvSpPr>
            <a:spLocks noGrp="1"/>
          </p:cNvSpPr>
          <p:nvPr>
            <p:ph type="sldNum" sz="quarter" idx="12"/>
          </p:nvPr>
        </p:nvSpPr>
        <p:spPr/>
        <p:txBody>
          <a:bodyPr/>
          <a:lstStyle/>
          <a:p>
            <a:pPr>
              <a:defRPr/>
            </a:pPr>
            <a:fld id="{34E840C3-0461-4A6F-8485-D6F0BB772FCE}" type="slidenum">
              <a:rPr lang="en-US" smtClean="0"/>
              <a:pPr>
                <a:defRPr/>
              </a:pPr>
              <a:t>4</a:t>
            </a:fld>
            <a:endParaRPr lang="en-US" dirty="0"/>
          </a:p>
        </p:txBody>
      </p:sp>
      <p:sp>
        <p:nvSpPr>
          <p:cNvPr id="5" name="Content Placeholder 4"/>
          <p:cNvSpPr>
            <a:spLocks noGrp="1"/>
          </p:cNvSpPr>
          <p:nvPr>
            <p:ph idx="1"/>
          </p:nvPr>
        </p:nvSpPr>
        <p:spPr/>
        <p:txBody>
          <a:bodyPr/>
          <a:lstStyle/>
          <a:p>
            <a:pPr marL="0" indent="0" eaLnBrk="1" hangingPunct="1">
              <a:buFont typeface="Arial" charset="0"/>
              <a:buNone/>
              <a:defRPr/>
            </a:pPr>
            <a:r>
              <a:rPr lang="en-US" sz="2800" dirty="0" smtClean="0"/>
              <a:t>How many of you, your family members, your close friends or their family members have experienced the following?  </a:t>
            </a:r>
          </a:p>
          <a:p>
            <a:pPr eaLnBrk="1" hangingPunct="1">
              <a:defRPr/>
            </a:pPr>
            <a:r>
              <a:rPr lang="en-US" sz="2800" dirty="0" smtClean="0"/>
              <a:t>Difficulties in paying the bills or facing bankruptcy</a:t>
            </a:r>
          </a:p>
          <a:p>
            <a:pPr eaLnBrk="1" hangingPunct="1">
              <a:defRPr/>
            </a:pPr>
            <a:r>
              <a:rPr lang="en-US" sz="2800" dirty="0" smtClean="0"/>
              <a:t>Lost their home, facing foreclosures, underwater mortgage, or difficulties in paying the rent</a:t>
            </a:r>
          </a:p>
          <a:p>
            <a:pPr eaLnBrk="1" hangingPunct="1">
              <a:defRPr/>
            </a:pPr>
            <a:r>
              <a:rPr lang="en-US" sz="2800" dirty="0" smtClean="0"/>
              <a:t>Facing large student loans</a:t>
            </a:r>
          </a:p>
          <a:p>
            <a:pPr eaLnBrk="1" hangingPunct="1">
              <a:defRPr/>
            </a:pPr>
            <a:r>
              <a:rPr lang="en-US" sz="2800" dirty="0" smtClean="0"/>
              <a:t>Moved in relatives because they can’t pay the rent</a:t>
            </a:r>
          </a:p>
          <a:p>
            <a:pPr eaLnBrk="1" hangingPunct="1">
              <a:defRPr/>
            </a:pPr>
            <a:r>
              <a:rPr lang="en-US" sz="2800" dirty="0" smtClean="0"/>
              <a:t>Worried about adequate income in retirement</a:t>
            </a:r>
            <a:endParaRPr lang="en-US" sz="2800"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pPr eaLnBrk="1" hangingPunct="1"/>
            <a:r>
              <a:rPr lang="en-US" sz="3600" b="1" dirty="0" smtClean="0"/>
              <a:t>The Growth and Decline of the American Labor Movement - 1890 to 2010</a:t>
            </a:r>
          </a:p>
        </p:txBody>
      </p:sp>
      <p:graphicFrame>
        <p:nvGraphicFramePr>
          <p:cNvPr id="40963" name="Content Placeholder 4"/>
          <p:cNvGraphicFramePr>
            <a:graphicFrameLocks noGrp="1"/>
          </p:cNvGraphicFramePr>
          <p:nvPr>
            <p:ph idx="1"/>
          </p:nvPr>
        </p:nvGraphicFramePr>
        <p:xfrm>
          <a:off x="292100" y="1244600"/>
          <a:ext cx="8331200" cy="4627563"/>
        </p:xfrm>
        <a:graphic>
          <a:graphicData uri="http://schemas.openxmlformats.org/presentationml/2006/ole">
            <mc:AlternateContent xmlns:mc="http://schemas.openxmlformats.org/markup-compatibility/2006">
              <mc:Choice xmlns:v="urn:schemas-microsoft-com:vml" Requires="v">
                <p:oleObj spid="_x0000_s41054" r:id="rId4" imgW="8333954" imgH="4627265" progId="Excel.Chart.8">
                  <p:embed/>
                </p:oleObj>
              </mc:Choice>
              <mc:Fallback>
                <p:oleObj r:id="rId4" imgW="8333954" imgH="4627265" progId="Excel.Chart.8">
                  <p:embed/>
                  <p:pic>
                    <p:nvPicPr>
                      <p:cNvPr id="0" name="Content Placeholder 4"/>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2100" y="1244600"/>
                        <a:ext cx="8331200" cy="462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 name="Slide Number Placeholder 3"/>
          <p:cNvSpPr>
            <a:spLocks noGrp="1"/>
          </p:cNvSpPr>
          <p:nvPr>
            <p:ph type="sldNum" sz="quarter" idx="12"/>
          </p:nvPr>
        </p:nvSpPr>
        <p:spPr/>
        <p:txBody>
          <a:bodyPr/>
          <a:lstStyle/>
          <a:p>
            <a:pPr>
              <a:defRPr/>
            </a:pPr>
            <a:fld id="{B05B9E42-53CC-43EF-B28D-2F3AF6FCC97C}" type="slidenum">
              <a:rPr lang="en-US" smtClean="0"/>
              <a:pPr>
                <a:defRPr/>
              </a:pPr>
              <a:t>40</a:t>
            </a:fld>
            <a:endParaRPr lang="en-US" dirty="0"/>
          </a:p>
        </p:txBody>
      </p:sp>
      <p:sp>
        <p:nvSpPr>
          <p:cNvPr id="40965" name="TextBox 5"/>
          <p:cNvSpPr txBox="1">
            <a:spLocks noChangeArrowheads="1"/>
          </p:cNvSpPr>
          <p:nvPr/>
        </p:nvSpPr>
        <p:spPr bwMode="auto">
          <a:xfrm>
            <a:off x="685800" y="5832475"/>
            <a:ext cx="75438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t>Source: Years 1890  - 1929, Vernon Briggs, </a:t>
            </a:r>
            <a:r>
              <a:rPr lang="en-US" sz="900" i="1" dirty="0"/>
              <a:t>Immigration and  American </a:t>
            </a:r>
            <a:r>
              <a:rPr lang="en-US" sz="900" dirty="0"/>
              <a:t>Unionism, pages 71 and 113.  Years 1930 -1970, U.S. Department of </a:t>
            </a:r>
            <a:r>
              <a:rPr lang="en-US" sz="800" dirty="0"/>
              <a:t>Commerce</a:t>
            </a:r>
            <a:r>
              <a:rPr lang="en-US" sz="900" dirty="0"/>
              <a:t>,  “Historical Statistics of the U. S. – Colonial Times to 1970, page 178.  Years 1971 to 2003, U.S. Department of Commerce, “Statistical Abstract of the U.S., several issues, tables typically labeled “Labor Union Membership by Sector.  Years 2003 to 2010 Bureau of Labor Statistics </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le 1"/>
          <p:cNvSpPr>
            <a:spLocks noGrp="1"/>
          </p:cNvSpPr>
          <p:nvPr>
            <p:ph type="title"/>
          </p:nvPr>
        </p:nvSpPr>
        <p:spPr>
          <a:xfrm>
            <a:off x="457200" y="228600"/>
            <a:ext cx="8229600" cy="1143000"/>
          </a:xfrm>
        </p:spPr>
        <p:txBody>
          <a:bodyPr/>
          <a:lstStyle/>
          <a:p>
            <a:pPr eaLnBrk="1" hangingPunct="1"/>
            <a:r>
              <a:rPr lang="en-US" sz="3600" b="1" dirty="0" smtClean="0"/>
              <a:t>The War on Workers Hits Workers of Color Very Hard – 1983 to 2008</a:t>
            </a:r>
          </a:p>
        </p:txBody>
      </p:sp>
      <p:graphicFrame>
        <p:nvGraphicFramePr>
          <p:cNvPr id="87043" name="Content Placeholder 4"/>
          <p:cNvGraphicFramePr>
            <a:graphicFrameLocks noGrp="1"/>
          </p:cNvGraphicFramePr>
          <p:nvPr>
            <p:ph idx="1"/>
          </p:nvPr>
        </p:nvGraphicFramePr>
        <p:xfrm>
          <a:off x="330200" y="1143000"/>
          <a:ext cx="8331200" cy="4805363"/>
        </p:xfrm>
        <a:graphic>
          <a:graphicData uri="http://schemas.openxmlformats.org/presentationml/2006/ole">
            <mc:AlternateContent xmlns:mc="http://schemas.openxmlformats.org/markup-compatibility/2006">
              <mc:Choice xmlns:v="urn:schemas-microsoft-com:vml" Requires="v">
                <p:oleObj spid="_x0000_s118857" r:id="rId4" imgW="8333954" imgH="4932091" progId="Excel.Chart.8">
                  <p:embed/>
                </p:oleObj>
              </mc:Choice>
              <mc:Fallback>
                <p:oleObj r:id="rId4" imgW="8333954" imgH="4932091" progId="Excel.Chart.8">
                  <p:embed/>
                  <p:pic>
                    <p:nvPicPr>
                      <p:cNvPr id="0" name=""/>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0200" y="1143000"/>
                        <a:ext cx="8331200" cy="480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 name="Slide Number Placeholder 3"/>
          <p:cNvSpPr>
            <a:spLocks noGrp="1"/>
          </p:cNvSpPr>
          <p:nvPr>
            <p:ph type="sldNum" sz="quarter" idx="12"/>
          </p:nvPr>
        </p:nvSpPr>
        <p:spPr/>
        <p:txBody>
          <a:bodyPr/>
          <a:lstStyle/>
          <a:p>
            <a:pPr>
              <a:defRPr/>
            </a:pPr>
            <a:fld id="{4FC11219-E264-4B07-8A51-CCBDE6B75CDE}" type="slidenum">
              <a:rPr lang="en-US" smtClean="0"/>
              <a:pPr>
                <a:defRPr/>
              </a:pPr>
              <a:t>41</a:t>
            </a:fld>
            <a:endParaRPr lang="en-US" dirty="0"/>
          </a:p>
        </p:txBody>
      </p:sp>
      <p:sp>
        <p:nvSpPr>
          <p:cNvPr id="87045" name="TextBox 5"/>
          <p:cNvSpPr txBox="1">
            <a:spLocks noChangeArrowheads="1"/>
          </p:cNvSpPr>
          <p:nvPr/>
        </p:nvSpPr>
        <p:spPr bwMode="auto">
          <a:xfrm>
            <a:off x="677863" y="5943600"/>
            <a:ext cx="746760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200" dirty="0"/>
              <a:t>Source:  Schmitt and Warner, “The Changing Face of Labor, 1983-2008,” Center for Economic Policy and Research, page 11-12.  </a:t>
            </a:r>
            <a:r>
              <a:rPr lang="en-US" sz="1200" dirty="0">
                <a:hlinkClick r:id="rId6"/>
              </a:rPr>
              <a:t>http://www.cepr.net/documents/publications/changing-face-of-labor-2009-11.pdf</a:t>
            </a:r>
            <a:r>
              <a:rPr lang="en-US" sz="1200" dirty="0"/>
              <a:t> </a:t>
            </a:r>
          </a:p>
          <a:p>
            <a:pPr eaLnBrk="1" hangingPunct="1"/>
            <a:endParaRPr lang="en-US" dirty="0"/>
          </a:p>
        </p:txBody>
      </p:sp>
    </p:spTree>
    <p:extLst>
      <p:ext uri="{BB962C8B-B14F-4D97-AF65-F5344CB8AC3E}">
        <p14:creationId xmlns:p14="http://schemas.microsoft.com/office/powerpoint/2010/main" val="298553280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pPr eaLnBrk="1" hangingPunct="1"/>
            <a:r>
              <a:rPr lang="en-US" sz="3600" b="1" dirty="0" smtClean="0"/>
              <a:t>The</a:t>
            </a:r>
            <a:r>
              <a:rPr lang="en-US" sz="3200" b="1" dirty="0" smtClean="0"/>
              <a:t> Great Racial Wealth Divide</a:t>
            </a:r>
            <a:br>
              <a:rPr lang="en-US" sz="3200" b="1" dirty="0" smtClean="0"/>
            </a:br>
            <a:r>
              <a:rPr lang="en-US" sz="3200" b="1" dirty="0" smtClean="0"/>
              <a:t>2009</a:t>
            </a:r>
          </a:p>
        </p:txBody>
      </p:sp>
      <p:graphicFrame>
        <p:nvGraphicFramePr>
          <p:cNvPr id="46083" name="Content Placeholder 4"/>
          <p:cNvGraphicFramePr>
            <a:graphicFrameLocks noGrp="1"/>
          </p:cNvGraphicFramePr>
          <p:nvPr>
            <p:ph idx="1"/>
          </p:nvPr>
        </p:nvGraphicFramePr>
        <p:xfrm>
          <a:off x="406400" y="1549400"/>
          <a:ext cx="8331200" cy="4368800"/>
        </p:xfrm>
        <a:graphic>
          <a:graphicData uri="http://schemas.openxmlformats.org/presentationml/2006/ole">
            <mc:AlternateContent xmlns:mc="http://schemas.openxmlformats.org/markup-compatibility/2006">
              <mc:Choice xmlns:v="urn:schemas-microsoft-com:vml" Requires="v">
                <p:oleObj spid="_x0000_s46174" name="Worksheet" r:id="rId4" imgW="8327858" imgH="4371211" progId="Excel.Sheet.8">
                  <p:embed/>
                </p:oleObj>
              </mc:Choice>
              <mc:Fallback>
                <p:oleObj name="Worksheet" r:id="rId4" imgW="8327858" imgH="4371211" progId="Excel.Sheet.8">
                  <p:embed/>
                  <p:pic>
                    <p:nvPicPr>
                      <p:cNvPr id="0" name="Content Placeholder 4"/>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400" y="1549400"/>
                        <a:ext cx="8331200" cy="436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 name="Slide Number Placeholder 3"/>
          <p:cNvSpPr>
            <a:spLocks noGrp="1"/>
          </p:cNvSpPr>
          <p:nvPr>
            <p:ph type="sldNum" sz="quarter" idx="12"/>
          </p:nvPr>
        </p:nvSpPr>
        <p:spPr/>
        <p:txBody>
          <a:bodyPr/>
          <a:lstStyle/>
          <a:p>
            <a:pPr>
              <a:defRPr/>
            </a:pPr>
            <a:fld id="{E0856AB2-086E-4366-9A85-651737FB190C}" type="slidenum">
              <a:rPr lang="en-US" smtClean="0"/>
              <a:pPr>
                <a:defRPr/>
              </a:pPr>
              <a:t>42</a:t>
            </a:fld>
            <a:endParaRPr lang="en-US" dirty="0"/>
          </a:p>
        </p:txBody>
      </p:sp>
      <p:sp>
        <p:nvSpPr>
          <p:cNvPr id="46085" name="TextBox 5"/>
          <p:cNvSpPr txBox="1">
            <a:spLocks noChangeArrowheads="1"/>
          </p:cNvSpPr>
          <p:nvPr/>
        </p:nvSpPr>
        <p:spPr bwMode="auto">
          <a:xfrm>
            <a:off x="609600" y="6019800"/>
            <a:ext cx="7772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1000" dirty="0"/>
              <a:t>Source:  Pew Research  Center, “Twenty to One:  Wealth Gaps Rise to Record Highs Between Whites, Blacks and Hispanics, July 26, 2011., page 15.  </a:t>
            </a:r>
            <a:r>
              <a:rPr lang="en-US" sz="1000" dirty="0">
                <a:hlinkClick r:id="rId6"/>
              </a:rPr>
              <a:t>http://www.pewsocialtrends.org/files/2011/07/SDT-Wealth-Report_7-26-11_FINAL.pdf</a:t>
            </a:r>
            <a:r>
              <a:rPr lang="en-US" sz="1000" dirty="0"/>
              <a:t> </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pPr eaLnBrk="1" hangingPunct="1"/>
            <a:r>
              <a:rPr lang="en-US" sz="3600" b="1" dirty="0" smtClean="0"/>
              <a:t>Our Youth Face a Difficult Future</a:t>
            </a:r>
          </a:p>
        </p:txBody>
      </p:sp>
      <p:sp>
        <p:nvSpPr>
          <p:cNvPr id="48131" name="Content Placeholder 2"/>
          <p:cNvSpPr>
            <a:spLocks noGrp="1"/>
          </p:cNvSpPr>
          <p:nvPr>
            <p:ph idx="1"/>
          </p:nvPr>
        </p:nvSpPr>
        <p:spPr/>
        <p:txBody>
          <a:bodyPr/>
          <a:lstStyle/>
          <a:p>
            <a:pPr eaLnBrk="1" hangingPunct="1"/>
            <a:r>
              <a:rPr lang="en-US" dirty="0" smtClean="0"/>
              <a:t>High levels of unemployment particularly for black, Latino and Native Americans</a:t>
            </a:r>
          </a:p>
          <a:p>
            <a:pPr eaLnBrk="1" hangingPunct="1"/>
            <a:r>
              <a:rPr lang="en-US" dirty="0" smtClean="0"/>
              <a:t>Skyrocketing tuition costs</a:t>
            </a:r>
          </a:p>
          <a:p>
            <a:pPr eaLnBrk="1" hangingPunct="1"/>
            <a:r>
              <a:rPr lang="en-US" dirty="0" smtClean="0"/>
              <a:t>Huge student loan debts</a:t>
            </a:r>
          </a:p>
          <a:p>
            <a:pPr eaLnBrk="1" hangingPunct="1"/>
            <a:r>
              <a:rPr lang="en-US" dirty="0" smtClean="0"/>
              <a:t>Education cutbacks</a:t>
            </a:r>
          </a:p>
          <a:p>
            <a:pPr eaLnBrk="1" hangingPunct="1"/>
            <a:r>
              <a:rPr lang="en-US" dirty="0" smtClean="0"/>
              <a:t>Upward mobility in the U.S. lower than many wealthy industrialized countries</a:t>
            </a:r>
          </a:p>
        </p:txBody>
      </p:sp>
      <p:sp>
        <p:nvSpPr>
          <p:cNvPr id="4" name="Slide Number Placeholder 3"/>
          <p:cNvSpPr>
            <a:spLocks noGrp="1"/>
          </p:cNvSpPr>
          <p:nvPr>
            <p:ph type="sldNum" sz="quarter" idx="12"/>
          </p:nvPr>
        </p:nvSpPr>
        <p:spPr/>
        <p:txBody>
          <a:bodyPr/>
          <a:lstStyle/>
          <a:p>
            <a:pPr>
              <a:defRPr/>
            </a:pPr>
            <a:fld id="{E6BB1E85-A682-4CD9-B492-C2886FE2AE49}" type="slidenum">
              <a:rPr lang="en-US" smtClean="0"/>
              <a:pPr>
                <a:defRPr/>
              </a:pPr>
              <a:t>43</a:t>
            </a:fld>
            <a:endParaRPr 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pPr eaLnBrk="1" hangingPunct="1"/>
            <a:r>
              <a:rPr lang="en-US" sz="3600" b="1" dirty="0" smtClean="0"/>
              <a:t>Gender Gap in Hourly Wages - 2009</a:t>
            </a:r>
          </a:p>
        </p:txBody>
      </p:sp>
      <p:graphicFrame>
        <p:nvGraphicFramePr>
          <p:cNvPr id="47107" name="Content Placeholder 4"/>
          <p:cNvGraphicFramePr>
            <a:graphicFrameLocks noGrp="1"/>
          </p:cNvGraphicFramePr>
          <p:nvPr>
            <p:ph idx="1"/>
          </p:nvPr>
        </p:nvGraphicFramePr>
        <p:xfrm>
          <a:off x="406400" y="1549400"/>
          <a:ext cx="8331200" cy="4627563"/>
        </p:xfrm>
        <a:graphic>
          <a:graphicData uri="http://schemas.openxmlformats.org/presentationml/2006/ole">
            <mc:AlternateContent xmlns:mc="http://schemas.openxmlformats.org/markup-compatibility/2006">
              <mc:Choice xmlns:v="urn:schemas-microsoft-com:vml" Requires="v">
                <p:oleObj spid="_x0000_s47198" r:id="rId4" imgW="8327858" imgH="4627265" progId="Excel.Chart.8">
                  <p:embed/>
                </p:oleObj>
              </mc:Choice>
              <mc:Fallback>
                <p:oleObj r:id="rId4" imgW="8327858" imgH="4627265" progId="Excel.Chart.8">
                  <p:embed/>
                  <p:pic>
                    <p:nvPicPr>
                      <p:cNvPr id="0" name="Content Placeholder 4"/>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400" y="1549400"/>
                        <a:ext cx="8331200" cy="462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 name="Slide Number Placeholder 3"/>
          <p:cNvSpPr>
            <a:spLocks noGrp="1"/>
          </p:cNvSpPr>
          <p:nvPr>
            <p:ph type="sldNum" sz="quarter" idx="12"/>
          </p:nvPr>
        </p:nvSpPr>
        <p:spPr/>
        <p:txBody>
          <a:bodyPr/>
          <a:lstStyle/>
          <a:p>
            <a:pPr>
              <a:defRPr/>
            </a:pPr>
            <a:fld id="{A9A84D47-686C-47B0-B52D-D7ECDB59CE49}" type="slidenum">
              <a:rPr lang="en-US" smtClean="0"/>
              <a:pPr>
                <a:defRPr/>
              </a:pPr>
              <a:t>44</a:t>
            </a:fld>
            <a:endParaRPr lang="en-US" dirty="0"/>
          </a:p>
        </p:txBody>
      </p:sp>
      <p:sp>
        <p:nvSpPr>
          <p:cNvPr id="47109" name="TextBox 5"/>
          <p:cNvSpPr txBox="1">
            <a:spLocks noChangeArrowheads="1"/>
          </p:cNvSpPr>
          <p:nvPr/>
        </p:nvSpPr>
        <p:spPr bwMode="auto">
          <a:xfrm>
            <a:off x="685800" y="6154738"/>
            <a:ext cx="7543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t>Source:  Economic Policy Institute, “Change in real hourly wages for men and women by wage percentile, 1973-2009.” </a:t>
            </a:r>
            <a:r>
              <a:rPr lang="en-US" sz="900" dirty="0">
                <a:hlinkClick r:id="rId6"/>
              </a:rPr>
              <a:t>http://www.stateofworkingamerica.org/charts/view/188</a:t>
            </a:r>
            <a:r>
              <a:rPr lang="en-US" sz="900" dirty="0"/>
              <a:t>  </a:t>
            </a:r>
            <a:r>
              <a:rPr lang="en-US" sz="900" dirty="0">
                <a:hlinkClick r:id="rId7"/>
              </a:rPr>
              <a:t>http://www.stateofworkingamerica.org/charts/view/187</a:t>
            </a:r>
            <a:r>
              <a:rPr lang="en-US" sz="900" dirty="0"/>
              <a:t> </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5" descr="9410010-lar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219200"/>
            <a:ext cx="3619500" cy="240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5" name="Picture 7" descr="foreclosur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0" y="381000"/>
            <a:ext cx="3276600" cy="245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6" name="Picture 9" descr="pg-6-child-poverty-_438738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71600" y="4724400"/>
            <a:ext cx="2857500" cy="194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7" name="Picture 13" descr="foodstamps-thumb-80x80-551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95600" y="381000"/>
            <a:ext cx="15240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8" name="Picture 15" descr="homeless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72000" y="1752600"/>
            <a:ext cx="3619500" cy="470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9" name="Picture 18" descr="x28127441198291565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14400" y="381000"/>
            <a:ext cx="1257300"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60" name="Picture 20" descr="ANd9GcR7PFfo4Z3l_YhJOC4_qoI3OhvAJrUkdAuKSr4DeOZzbugvD5NdeA"/>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219200" y="2819400"/>
            <a:ext cx="228600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p>
            <a:pPr>
              <a:defRPr/>
            </a:pPr>
            <a:fld id="{A2BED3A8-BCEB-4ADF-9482-7D13BF94DF85}" type="slidenum">
              <a:rPr lang="en-US" smtClean="0"/>
              <a:pPr>
                <a:defRPr/>
              </a:pPr>
              <a:t>45</a:t>
            </a:fld>
            <a:endParaRPr lang="en-US"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pPr eaLnBrk="1" hangingPunct="1"/>
            <a:r>
              <a:rPr lang="en-US" sz="3600" b="1" dirty="0" smtClean="0"/>
              <a:t>Immigrants Didn’t Wreck the Economy:  They are our Sisters and Brothers</a:t>
            </a:r>
          </a:p>
        </p:txBody>
      </p:sp>
      <p:sp>
        <p:nvSpPr>
          <p:cNvPr id="50179" name="Content Placeholder 2"/>
          <p:cNvSpPr>
            <a:spLocks noGrp="1"/>
          </p:cNvSpPr>
          <p:nvPr>
            <p:ph idx="1"/>
          </p:nvPr>
        </p:nvSpPr>
        <p:spPr>
          <a:xfrm>
            <a:off x="457200" y="1371600"/>
            <a:ext cx="8229600" cy="4754563"/>
          </a:xfrm>
        </p:spPr>
        <p:txBody>
          <a:bodyPr/>
          <a:lstStyle/>
          <a:p>
            <a:pPr marL="0" indent="0" eaLnBrk="1" hangingPunct="1">
              <a:buFont typeface="Arial" charset="0"/>
              <a:buNone/>
            </a:pPr>
            <a:endParaRPr lang="en-US" dirty="0" smtClean="0"/>
          </a:p>
        </p:txBody>
      </p:sp>
      <p:sp>
        <p:nvSpPr>
          <p:cNvPr id="4" name="Slide Number Placeholder 3"/>
          <p:cNvSpPr>
            <a:spLocks noGrp="1"/>
          </p:cNvSpPr>
          <p:nvPr>
            <p:ph type="sldNum" sz="quarter" idx="12"/>
          </p:nvPr>
        </p:nvSpPr>
        <p:spPr/>
        <p:txBody>
          <a:bodyPr/>
          <a:lstStyle/>
          <a:p>
            <a:pPr>
              <a:defRPr/>
            </a:pPr>
            <a:fld id="{6146BB9E-D2FA-42CE-944B-938E84EB0E0E}" type="slidenum">
              <a:rPr lang="en-US" smtClean="0"/>
              <a:pPr>
                <a:defRPr/>
              </a:pPr>
              <a:t>46</a:t>
            </a:fld>
            <a:endParaRPr lang="en-US" dirty="0"/>
          </a:p>
        </p:txBody>
      </p:sp>
      <p:pic>
        <p:nvPicPr>
          <p:cNvPr id="50181" name="Picture 5" descr="Z:\Mark_Mcdermott\mark\Pictures\Labor History Photos\Reclaim the Dream\Immigrant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4625" y="1592263"/>
            <a:ext cx="6175375" cy="4960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a:xfrm>
            <a:off x="457200" y="914400"/>
            <a:ext cx="8229600" cy="4876800"/>
          </a:xfrm>
        </p:spPr>
        <p:txBody>
          <a:bodyPr/>
          <a:lstStyle/>
          <a:p>
            <a:pPr eaLnBrk="1" hangingPunct="1"/>
            <a:r>
              <a:rPr lang="en-US" sz="3600" b="1" dirty="0" smtClean="0"/>
              <a:t>FIGHTING FOR OUR FUTURE</a:t>
            </a:r>
            <a:r>
              <a:rPr lang="en-US" sz="3200" b="1" dirty="0" smtClean="0"/>
              <a:t/>
            </a:r>
            <a:br>
              <a:rPr lang="en-US" sz="3200" b="1" dirty="0" smtClean="0"/>
            </a:br>
            <a:r>
              <a:rPr lang="en-US" sz="3200" b="1" dirty="0" smtClean="0"/>
              <a:t/>
            </a:r>
            <a:br>
              <a:rPr lang="en-US" sz="3200" b="1" dirty="0" smtClean="0"/>
            </a:br>
            <a:r>
              <a:rPr lang="en-US" sz="3200" b="1" dirty="0" smtClean="0"/>
              <a:t>Our Nation is Not Broke:  Corporate America and the Wealthy Are Hijacking the American Dream</a:t>
            </a:r>
          </a:p>
        </p:txBody>
      </p:sp>
      <p:sp>
        <p:nvSpPr>
          <p:cNvPr id="3" name="Slide Number Placeholder 2"/>
          <p:cNvSpPr>
            <a:spLocks noGrp="1"/>
          </p:cNvSpPr>
          <p:nvPr>
            <p:ph type="sldNum" sz="quarter" idx="12"/>
          </p:nvPr>
        </p:nvSpPr>
        <p:spPr/>
        <p:txBody>
          <a:bodyPr/>
          <a:lstStyle/>
          <a:p>
            <a:pPr>
              <a:defRPr/>
            </a:pPr>
            <a:fld id="{17F4F4E9-877A-4108-B93E-FE8037551F3A}" type="slidenum">
              <a:rPr lang="en-US"/>
              <a:pPr>
                <a:defRPr/>
              </a:pPr>
              <a:t>47</a:t>
            </a:fld>
            <a:endParaRPr lang="en-US"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itle 1"/>
          <p:cNvSpPr>
            <a:spLocks noGrp="1"/>
          </p:cNvSpPr>
          <p:nvPr>
            <p:ph type="title"/>
          </p:nvPr>
        </p:nvSpPr>
        <p:spPr>
          <a:xfrm>
            <a:off x="457200" y="228600"/>
            <a:ext cx="8229600" cy="1554163"/>
          </a:xfrm>
        </p:spPr>
        <p:txBody>
          <a:bodyPr>
            <a:normAutofit fontScale="90000"/>
          </a:bodyPr>
          <a:lstStyle/>
          <a:p>
            <a:pPr eaLnBrk="1" hangingPunct="1">
              <a:defRPr/>
            </a:pPr>
            <a:r>
              <a:rPr lang="en-US" sz="3200" b="1" dirty="0" smtClean="0"/>
              <a:t>Record After-Tax Profits for U.S. Corporations</a:t>
            </a:r>
            <a:br>
              <a:rPr lang="en-US" sz="3200" b="1" dirty="0" smtClean="0"/>
            </a:br>
            <a:r>
              <a:rPr lang="en-US" sz="1600" b="1" dirty="0" smtClean="0"/>
              <a:t/>
            </a:r>
            <a:br>
              <a:rPr lang="en-US" sz="1600" b="1" dirty="0" smtClean="0"/>
            </a:br>
            <a:r>
              <a:rPr lang="en-US" sz="3200" b="1" dirty="0" smtClean="0"/>
              <a:t> 2010: $1.93 Trillion Cash </a:t>
            </a:r>
            <a:br>
              <a:rPr lang="en-US" sz="3200" b="1" dirty="0" smtClean="0"/>
            </a:br>
            <a:r>
              <a:rPr lang="en-US" sz="3200" b="1" dirty="0" smtClean="0"/>
              <a:t>and $1.5 trillion in Offshore Corporate Profits</a:t>
            </a:r>
          </a:p>
        </p:txBody>
      </p:sp>
      <p:sp>
        <p:nvSpPr>
          <p:cNvPr id="4" name="Slide Number Placeholder 3"/>
          <p:cNvSpPr>
            <a:spLocks noGrp="1"/>
          </p:cNvSpPr>
          <p:nvPr>
            <p:ph type="sldNum" sz="quarter" idx="12"/>
          </p:nvPr>
        </p:nvSpPr>
        <p:spPr/>
        <p:txBody>
          <a:bodyPr/>
          <a:lstStyle/>
          <a:p>
            <a:pPr>
              <a:defRPr/>
            </a:pPr>
            <a:fld id="{0156CFB5-30F1-4931-ACCE-258F85DB65E6}" type="slidenum">
              <a:rPr lang="en-US"/>
              <a:pPr>
                <a:defRPr/>
              </a:pPr>
              <a:t>48</a:t>
            </a:fld>
            <a:endParaRPr lang="en-US" dirty="0"/>
          </a:p>
        </p:txBody>
      </p:sp>
      <p:sp>
        <p:nvSpPr>
          <p:cNvPr id="52228" name="TextBox 4"/>
          <p:cNvSpPr txBox="1">
            <a:spLocks noChangeArrowheads="1"/>
          </p:cNvSpPr>
          <p:nvPr/>
        </p:nvSpPr>
        <p:spPr bwMode="auto">
          <a:xfrm>
            <a:off x="609600" y="5257800"/>
            <a:ext cx="77724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sz="1200" dirty="0">
              <a:latin typeface="Calibri" pitchFamily="34" charset="0"/>
            </a:endParaRPr>
          </a:p>
        </p:txBody>
      </p:sp>
      <p:pic>
        <p:nvPicPr>
          <p:cNvPr id="52229" name="Picture 7" descr="Money Illustration fina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2200" y="2362200"/>
            <a:ext cx="4419600"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a:xfrm>
            <a:off x="533400" y="152400"/>
            <a:ext cx="8229600" cy="1524000"/>
          </a:xfrm>
        </p:spPr>
        <p:txBody>
          <a:bodyPr/>
          <a:lstStyle/>
          <a:p>
            <a:pPr eaLnBrk="1" hangingPunct="1"/>
            <a:r>
              <a:rPr lang="en-US" sz="3600" b="1" dirty="0" smtClean="0"/>
              <a:t>Hard Times?  Hard Times for Whom? Corporate After-Tax Profits Hit Record  High in 2010</a:t>
            </a:r>
          </a:p>
        </p:txBody>
      </p:sp>
      <p:graphicFrame>
        <p:nvGraphicFramePr>
          <p:cNvPr id="53251" name="Content Placeholder 4"/>
          <p:cNvGraphicFramePr>
            <a:graphicFrameLocks noGrp="1"/>
          </p:cNvGraphicFramePr>
          <p:nvPr>
            <p:ph idx="1"/>
          </p:nvPr>
        </p:nvGraphicFramePr>
        <p:xfrm>
          <a:off x="406400" y="1549400"/>
          <a:ext cx="8331200" cy="4627563"/>
        </p:xfrm>
        <a:graphic>
          <a:graphicData uri="http://schemas.openxmlformats.org/presentationml/2006/ole">
            <mc:AlternateContent xmlns:mc="http://schemas.openxmlformats.org/markup-compatibility/2006">
              <mc:Choice xmlns:v="urn:schemas-microsoft-com:vml" Requires="v">
                <p:oleObj spid="_x0000_s53343" r:id="rId4" imgW="8327858" imgH="4627265" progId="Excel.Chart.8">
                  <p:embed/>
                </p:oleObj>
              </mc:Choice>
              <mc:Fallback>
                <p:oleObj r:id="rId4" imgW="8327858" imgH="4627265" progId="Excel.Chart.8">
                  <p:embed/>
                  <p:pic>
                    <p:nvPicPr>
                      <p:cNvPr id="0" name="Content Placeholder 4"/>
                      <p:cNvPicPr>
                        <a:picLocks noGrp="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400" y="1549400"/>
                        <a:ext cx="8331200" cy="462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 name="Slide Number Placeholder 3"/>
          <p:cNvSpPr>
            <a:spLocks noGrp="1"/>
          </p:cNvSpPr>
          <p:nvPr>
            <p:ph type="sldNum" sz="quarter" idx="12"/>
          </p:nvPr>
        </p:nvSpPr>
        <p:spPr/>
        <p:txBody>
          <a:bodyPr/>
          <a:lstStyle/>
          <a:p>
            <a:pPr>
              <a:defRPr/>
            </a:pPr>
            <a:fld id="{6F480635-D2BC-4764-AF6D-2631C1492A1A}" type="slidenum">
              <a:rPr lang="en-US" smtClean="0"/>
              <a:pPr>
                <a:defRPr/>
              </a:pPr>
              <a:t>49</a:t>
            </a:fld>
            <a:endParaRPr lang="en-US" dirty="0"/>
          </a:p>
        </p:txBody>
      </p:sp>
      <p:sp>
        <p:nvSpPr>
          <p:cNvPr id="53253" name="TextBox 5"/>
          <p:cNvSpPr txBox="1">
            <a:spLocks noChangeArrowheads="1"/>
          </p:cNvSpPr>
          <p:nvPr/>
        </p:nvSpPr>
        <p:spPr bwMode="auto">
          <a:xfrm>
            <a:off x="762000" y="6248400"/>
            <a:ext cx="7543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t>Source:  Bureau of Economic Analysis, “Table 1.12. National Income by Type of Income,” National Income and Product Accounts Tables. http://www.bea.gov/iTable/iTable.cfm?ReqID=9&amp;step=1</a:t>
            </a:r>
          </a:p>
        </p:txBody>
      </p:sp>
      <p:cxnSp>
        <p:nvCxnSpPr>
          <p:cNvPr id="13" name="Straight Connector 12"/>
          <p:cNvCxnSpPr/>
          <p:nvPr/>
        </p:nvCxnSpPr>
        <p:spPr>
          <a:xfrm>
            <a:off x="1371600" y="2711450"/>
            <a:ext cx="7162800"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Content Placeholder 2"/>
          <p:cNvSpPr>
            <a:spLocks noGrp="1"/>
          </p:cNvSpPr>
          <p:nvPr>
            <p:ph idx="1"/>
          </p:nvPr>
        </p:nvSpPr>
        <p:spPr/>
        <p:txBody>
          <a:bodyPr/>
          <a:lstStyle/>
          <a:p>
            <a:pPr marL="0" indent="0" eaLnBrk="1" hangingPunct="1">
              <a:buFont typeface="Arial" charset="0"/>
              <a:buNone/>
            </a:pPr>
            <a:endParaRPr lang="en-US" sz="3600" b="1" dirty="0" smtClean="0"/>
          </a:p>
          <a:p>
            <a:pPr marL="0" indent="0" algn="ctr" eaLnBrk="1" hangingPunct="1">
              <a:buFont typeface="Arial" charset="0"/>
              <a:buNone/>
            </a:pPr>
            <a:r>
              <a:rPr lang="en-US" sz="3600" b="1" dirty="0" smtClean="0"/>
              <a:t>How do you feel about these problems facing you, your family, and your friends and their families?</a:t>
            </a:r>
          </a:p>
          <a:p>
            <a:pPr marL="0" indent="0" eaLnBrk="1" hangingPunct="1">
              <a:buFont typeface="Arial" charset="0"/>
              <a:buNone/>
            </a:pPr>
            <a:endParaRPr lang="en-US" sz="3600" b="1" dirty="0" smtClean="0"/>
          </a:p>
        </p:txBody>
      </p:sp>
      <p:sp>
        <p:nvSpPr>
          <p:cNvPr id="4" name="Slide Number Placeholder 3"/>
          <p:cNvSpPr>
            <a:spLocks noGrp="1"/>
          </p:cNvSpPr>
          <p:nvPr>
            <p:ph type="sldNum" sz="quarter" idx="12"/>
          </p:nvPr>
        </p:nvSpPr>
        <p:spPr/>
        <p:txBody>
          <a:bodyPr/>
          <a:lstStyle/>
          <a:p>
            <a:pPr>
              <a:defRPr/>
            </a:pPr>
            <a:fld id="{506DF5E2-C01A-4387-89F2-2BB5D754D5C4}" type="slidenum">
              <a:rPr lang="en-US" smtClean="0"/>
              <a:pPr>
                <a:defRPr/>
              </a:pPr>
              <a:t>5</a:t>
            </a:fld>
            <a:endParaRPr 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a:xfrm>
            <a:off x="457200" y="274638"/>
            <a:ext cx="8229600" cy="868362"/>
          </a:xfrm>
        </p:spPr>
        <p:txBody>
          <a:bodyPr/>
          <a:lstStyle/>
          <a:p>
            <a:pPr eaLnBrk="1" hangingPunct="1"/>
            <a:r>
              <a:rPr lang="en-US" sz="3600" b="1" dirty="0" smtClean="0"/>
              <a:t>We Pay Our Taxes – What about the Rich?</a:t>
            </a:r>
          </a:p>
        </p:txBody>
      </p:sp>
      <p:sp>
        <p:nvSpPr>
          <p:cNvPr id="56323" name="Content Placeholder 2"/>
          <p:cNvSpPr>
            <a:spLocks noGrp="1"/>
          </p:cNvSpPr>
          <p:nvPr>
            <p:ph sz="half" idx="1"/>
          </p:nvPr>
        </p:nvSpPr>
        <p:spPr>
          <a:xfrm>
            <a:off x="661988" y="1323975"/>
            <a:ext cx="3124200" cy="4525963"/>
          </a:xfrm>
        </p:spPr>
        <p:txBody>
          <a:bodyPr/>
          <a:lstStyle/>
          <a:p>
            <a:pPr marL="0" indent="0" eaLnBrk="1" hangingPunct="1">
              <a:buFont typeface="Arial" charset="0"/>
              <a:buNone/>
            </a:pPr>
            <a:endParaRPr lang="en-US" dirty="0" smtClean="0"/>
          </a:p>
        </p:txBody>
      </p:sp>
      <p:sp>
        <p:nvSpPr>
          <p:cNvPr id="4" name="Content Placeholder 3"/>
          <p:cNvSpPr>
            <a:spLocks noGrp="1"/>
          </p:cNvSpPr>
          <p:nvPr>
            <p:ph sz="half" idx="2"/>
          </p:nvPr>
        </p:nvSpPr>
        <p:spPr>
          <a:xfrm>
            <a:off x="4038600" y="1143000"/>
            <a:ext cx="4648200" cy="4525963"/>
          </a:xfrm>
        </p:spPr>
        <p:txBody>
          <a:bodyPr>
            <a:noAutofit/>
          </a:bodyPr>
          <a:lstStyle/>
          <a:p>
            <a:pPr marL="0" indent="0" eaLnBrk="1" hangingPunct="1">
              <a:buFont typeface="Arial" charset="0"/>
              <a:buNone/>
              <a:defRPr/>
            </a:pPr>
            <a:r>
              <a:rPr lang="en-US" sz="3200" dirty="0" smtClean="0"/>
              <a:t>In 2010:</a:t>
            </a:r>
          </a:p>
          <a:p>
            <a:pPr eaLnBrk="1" hangingPunct="1">
              <a:defRPr/>
            </a:pPr>
            <a:r>
              <a:rPr lang="en-US" sz="3200" dirty="0" smtClean="0"/>
              <a:t>3,000 </a:t>
            </a:r>
            <a:r>
              <a:rPr lang="en-US" sz="3200" dirty="0"/>
              <a:t>earning more than $2 Million </a:t>
            </a:r>
            <a:r>
              <a:rPr lang="en-US" sz="3200" dirty="0" smtClean="0"/>
              <a:t>paid $0</a:t>
            </a:r>
            <a:endParaRPr lang="en-US" sz="3200" dirty="0"/>
          </a:p>
          <a:p>
            <a:pPr eaLnBrk="1" hangingPunct="1">
              <a:defRPr/>
            </a:pPr>
            <a:r>
              <a:rPr lang="en-US" sz="3200" dirty="0"/>
              <a:t>24,000 earning more than </a:t>
            </a:r>
            <a:r>
              <a:rPr lang="en-US" sz="3200" dirty="0" smtClean="0"/>
              <a:t>$550,000 paid $0 </a:t>
            </a:r>
            <a:endParaRPr lang="en-US" sz="3200" dirty="0"/>
          </a:p>
          <a:p>
            <a:pPr eaLnBrk="1" hangingPunct="1">
              <a:defRPr/>
            </a:pPr>
            <a:r>
              <a:rPr lang="en-US" sz="3200" dirty="0" smtClean="0"/>
              <a:t>78,000 </a:t>
            </a:r>
            <a:r>
              <a:rPr lang="en-US" sz="3200" dirty="0"/>
              <a:t>earning $200,000 - $</a:t>
            </a:r>
            <a:r>
              <a:rPr lang="en-US" sz="3200" dirty="0" smtClean="0"/>
              <a:t>550,000 paid $0</a:t>
            </a:r>
            <a:endParaRPr lang="en-US" sz="3200" dirty="0"/>
          </a:p>
          <a:p>
            <a:pPr marL="0" indent="0" eaLnBrk="1" hangingPunct="1">
              <a:buFont typeface="Arial" charset="0"/>
              <a:buNone/>
              <a:defRPr/>
            </a:pPr>
            <a:endParaRPr lang="en-US" sz="3200" dirty="0"/>
          </a:p>
        </p:txBody>
      </p:sp>
      <p:sp>
        <p:nvSpPr>
          <p:cNvPr id="56325" name="TextBox 6"/>
          <p:cNvSpPr txBox="1">
            <a:spLocks noChangeArrowheads="1"/>
          </p:cNvSpPr>
          <p:nvPr/>
        </p:nvSpPr>
        <p:spPr bwMode="auto">
          <a:xfrm>
            <a:off x="647700" y="6096000"/>
            <a:ext cx="7643813"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t>Source:</a:t>
            </a:r>
            <a:r>
              <a:rPr lang="en-US" sz="900" dirty="0">
                <a:latin typeface="Calibri" pitchFamily="34" charset="0"/>
              </a:rPr>
              <a:t>  Bruce Bartlett, “Who Doesn’t Pay Federal Income Taxes (Legally),” </a:t>
            </a:r>
            <a:r>
              <a:rPr lang="en-US" sz="900" i="1" dirty="0">
                <a:latin typeface="Calibri" pitchFamily="34" charset="0"/>
              </a:rPr>
              <a:t> New York Times</a:t>
            </a:r>
            <a:r>
              <a:rPr lang="en-US" sz="900" dirty="0">
                <a:latin typeface="Calibri" pitchFamily="34" charset="0"/>
              </a:rPr>
              <a:t>, June 28, 2011.  Just Faith. </a:t>
            </a:r>
            <a:r>
              <a:rPr lang="en-US" sz="900" dirty="0">
                <a:hlinkClick r:id="rId3"/>
              </a:rPr>
              <a:t>http://wp.patheos.com/community/mainlineportal/files/2011/10/315682_10100400881018057_3609313_54763859_1247143155_n-1.jpg</a:t>
            </a:r>
            <a:endParaRPr lang="en-US" sz="900" dirty="0">
              <a:latin typeface="Calibri" pitchFamily="34" charset="0"/>
            </a:endParaRPr>
          </a:p>
          <a:p>
            <a:pPr eaLnBrk="1" hangingPunct="1"/>
            <a:endParaRPr lang="en-US" sz="900" dirty="0"/>
          </a:p>
        </p:txBody>
      </p:sp>
      <p:sp>
        <p:nvSpPr>
          <p:cNvPr id="8" name="Slide Number Placeholder 7"/>
          <p:cNvSpPr>
            <a:spLocks noGrp="1"/>
          </p:cNvSpPr>
          <p:nvPr>
            <p:ph type="sldNum" sz="quarter" idx="12"/>
          </p:nvPr>
        </p:nvSpPr>
        <p:spPr/>
        <p:txBody>
          <a:bodyPr/>
          <a:lstStyle/>
          <a:p>
            <a:pPr>
              <a:defRPr/>
            </a:pPr>
            <a:fld id="{B907D3CC-C085-4282-BC3B-80E507AC4F30}" type="slidenum">
              <a:rPr lang="en-US" smtClean="0"/>
              <a:pPr>
                <a:defRPr/>
              </a:pPr>
              <a:t>50</a:t>
            </a:fld>
            <a:endParaRPr lang="en-US" dirty="0"/>
          </a:p>
        </p:txBody>
      </p:sp>
      <p:pic>
        <p:nvPicPr>
          <p:cNvPr id="56327" name="Picture 4" descr="Z:\Mark_Mcdermott\mark\Pictures\Faith Presentations\Rich Kid Pay Taxe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2150" y="1377950"/>
            <a:ext cx="3041650" cy="453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Content Placeholder 2"/>
          <p:cNvSpPr>
            <a:spLocks noGrp="1"/>
          </p:cNvSpPr>
          <p:nvPr>
            <p:ph sz="half" idx="1"/>
          </p:nvPr>
        </p:nvSpPr>
        <p:spPr>
          <a:xfrm>
            <a:off x="434975" y="1790700"/>
            <a:ext cx="4038600" cy="4133850"/>
          </a:xfrm>
        </p:spPr>
        <p:txBody>
          <a:bodyPr/>
          <a:lstStyle/>
          <a:p>
            <a:pPr marL="0" indent="0" eaLnBrk="1" hangingPunct="1">
              <a:buFont typeface="Arial" charset="0"/>
              <a:buNone/>
            </a:pPr>
            <a:endParaRPr lang="en-US" dirty="0" smtClean="0"/>
          </a:p>
        </p:txBody>
      </p:sp>
      <p:sp>
        <p:nvSpPr>
          <p:cNvPr id="57347" name="Content Placeholder 3"/>
          <p:cNvSpPr>
            <a:spLocks noGrp="1"/>
          </p:cNvSpPr>
          <p:nvPr>
            <p:ph sz="half" idx="2"/>
          </p:nvPr>
        </p:nvSpPr>
        <p:spPr>
          <a:xfrm>
            <a:off x="4648200" y="1600200"/>
            <a:ext cx="4038600" cy="4525963"/>
          </a:xfrm>
        </p:spPr>
        <p:txBody>
          <a:bodyPr/>
          <a:lstStyle/>
          <a:p>
            <a:pPr marL="0" indent="0" eaLnBrk="1" hangingPunct="1">
              <a:buFont typeface="Arial" charset="0"/>
              <a:buNone/>
            </a:pPr>
            <a:r>
              <a:rPr lang="en-US" b="1" i="1" dirty="0" smtClean="0"/>
              <a:t>“If there is no struggle, there can be no progress…find out what any people will quietly submit to and you will have found out the exact measure of injustice and wrong which will be imposed upon them.”</a:t>
            </a:r>
          </a:p>
          <a:p>
            <a:pPr marL="0" indent="0" eaLnBrk="1" hangingPunct="1">
              <a:buFont typeface="Arial" charset="0"/>
              <a:buNone/>
            </a:pPr>
            <a:r>
              <a:rPr lang="en-US" b="1" i="1" dirty="0" smtClean="0"/>
              <a:t>Frederick Douglass, 1857</a:t>
            </a:r>
            <a:endParaRPr lang="en-US" dirty="0" smtClean="0"/>
          </a:p>
        </p:txBody>
      </p:sp>
      <p:sp>
        <p:nvSpPr>
          <p:cNvPr id="5" name="Slide Number Placeholder 4"/>
          <p:cNvSpPr>
            <a:spLocks noGrp="1"/>
          </p:cNvSpPr>
          <p:nvPr>
            <p:ph type="sldNum" sz="quarter" idx="12"/>
          </p:nvPr>
        </p:nvSpPr>
        <p:spPr/>
        <p:txBody>
          <a:bodyPr/>
          <a:lstStyle/>
          <a:p>
            <a:pPr>
              <a:defRPr/>
            </a:pPr>
            <a:fld id="{072B22E2-F4B3-41A9-BB43-6108F8764734}" type="slidenum">
              <a:rPr lang="en-US" smtClean="0"/>
              <a:pPr>
                <a:defRPr/>
              </a:pPr>
              <a:t>51</a:t>
            </a:fld>
            <a:endParaRPr lang="en-US" dirty="0"/>
          </a:p>
        </p:txBody>
      </p:sp>
      <p:pic>
        <p:nvPicPr>
          <p:cNvPr id="57349" name="Picture 3" descr="Z:\Mark_Mcdermott\mark\Pictures\Labor History Photos\Reclaim the Dream\Frederick Douglas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1752600"/>
            <a:ext cx="4060825" cy="417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50" name="Title 1"/>
          <p:cNvSpPr>
            <a:spLocks noGrp="1"/>
          </p:cNvSpPr>
          <p:nvPr>
            <p:ph type="title"/>
          </p:nvPr>
        </p:nvSpPr>
        <p:spPr/>
        <p:txBody>
          <a:bodyPr/>
          <a:lstStyle/>
          <a:p>
            <a:pPr eaLnBrk="1" hangingPunct="1"/>
            <a:r>
              <a:rPr lang="en-US" sz="3600" b="1" dirty="0" smtClean="0"/>
              <a:t>Fighting for the American Dream:</a:t>
            </a:r>
            <a:br>
              <a:rPr lang="en-US" sz="3600" b="1" dirty="0" smtClean="0"/>
            </a:br>
            <a:r>
              <a:rPr lang="en-US" sz="3600" b="1" dirty="0" smtClean="0"/>
              <a:t>Finding Hope and Getting Organized</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smtClean="0"/>
              <a:t>Many Movements:  Too Little Justice</a:t>
            </a:r>
            <a:endParaRPr lang="en-US" sz="3600" b="1" dirty="0"/>
          </a:p>
        </p:txBody>
      </p:sp>
      <p:sp>
        <p:nvSpPr>
          <p:cNvPr id="3" name="Content Placeholder 2"/>
          <p:cNvSpPr>
            <a:spLocks noGrp="1"/>
          </p:cNvSpPr>
          <p:nvPr>
            <p:ph sz="half" idx="1"/>
          </p:nvPr>
        </p:nvSpPr>
        <p:spPr/>
        <p:txBody>
          <a:bodyPr/>
          <a:lstStyle/>
          <a:p>
            <a:pPr eaLnBrk="1" hangingPunct="1"/>
            <a:r>
              <a:rPr lang="en-US" dirty="0"/>
              <a:t>Labor</a:t>
            </a:r>
          </a:p>
          <a:p>
            <a:pPr eaLnBrk="1" hangingPunct="1"/>
            <a:r>
              <a:rPr lang="en-US" dirty="0"/>
              <a:t>Communities of color</a:t>
            </a:r>
          </a:p>
          <a:p>
            <a:pPr eaLnBrk="1" hangingPunct="1"/>
            <a:r>
              <a:rPr lang="en-US" dirty="0"/>
              <a:t>Seniors</a:t>
            </a:r>
          </a:p>
          <a:p>
            <a:pPr eaLnBrk="1" hangingPunct="1"/>
            <a:r>
              <a:rPr lang="en-US" dirty="0"/>
              <a:t>Women</a:t>
            </a:r>
          </a:p>
          <a:p>
            <a:pPr eaLnBrk="1" hangingPunct="1"/>
            <a:r>
              <a:rPr lang="en-US" dirty="0"/>
              <a:t>Immigrant rights</a:t>
            </a:r>
          </a:p>
          <a:p>
            <a:pPr eaLnBrk="1" hangingPunct="1"/>
            <a:r>
              <a:rPr lang="en-US" dirty="0"/>
              <a:t>Environmental</a:t>
            </a:r>
          </a:p>
          <a:p>
            <a:pPr eaLnBrk="1" hangingPunct="1"/>
            <a:r>
              <a:rPr lang="en-US" dirty="0"/>
              <a:t>Hunger, housing, homelessness, human </a:t>
            </a:r>
            <a:r>
              <a:rPr lang="en-US" dirty="0" smtClean="0"/>
              <a:t>services</a:t>
            </a:r>
            <a:endParaRPr lang="en-US" dirty="0"/>
          </a:p>
        </p:txBody>
      </p:sp>
      <p:sp>
        <p:nvSpPr>
          <p:cNvPr id="4" name="Content Placeholder 3"/>
          <p:cNvSpPr>
            <a:spLocks noGrp="1"/>
          </p:cNvSpPr>
          <p:nvPr>
            <p:ph sz="half" idx="2"/>
          </p:nvPr>
        </p:nvSpPr>
        <p:spPr/>
        <p:txBody>
          <a:bodyPr/>
          <a:lstStyle/>
          <a:p>
            <a:r>
              <a:rPr lang="en-US" dirty="0"/>
              <a:t>Occupy Wall Street and across </a:t>
            </a:r>
            <a:r>
              <a:rPr lang="en-US" dirty="0" smtClean="0"/>
              <a:t>America</a:t>
            </a:r>
          </a:p>
          <a:p>
            <a:pPr eaLnBrk="1" hangingPunct="1"/>
            <a:r>
              <a:rPr lang="en-US" dirty="0"/>
              <a:t>Gays and lesbians</a:t>
            </a:r>
          </a:p>
          <a:p>
            <a:pPr eaLnBrk="1" hangingPunct="1"/>
            <a:r>
              <a:rPr lang="en-US" dirty="0"/>
              <a:t>Faith</a:t>
            </a:r>
          </a:p>
          <a:p>
            <a:pPr eaLnBrk="1" hangingPunct="1"/>
            <a:r>
              <a:rPr lang="en-US" dirty="0"/>
              <a:t>Students and youth</a:t>
            </a:r>
          </a:p>
          <a:p>
            <a:r>
              <a:rPr lang="en-US" dirty="0" smtClean="0"/>
              <a:t>Fair trade</a:t>
            </a:r>
          </a:p>
          <a:p>
            <a:r>
              <a:rPr lang="en-US" dirty="0" smtClean="0"/>
              <a:t>International solidarity</a:t>
            </a:r>
          </a:p>
          <a:p>
            <a:r>
              <a:rPr lang="en-US" dirty="0" smtClean="0"/>
              <a:t>Corporate responsibility</a:t>
            </a:r>
          </a:p>
          <a:p>
            <a:r>
              <a:rPr lang="en-US" dirty="0" smtClean="0"/>
              <a:t>Political reforms</a:t>
            </a:r>
            <a:endParaRPr lang="en-US" dirty="0"/>
          </a:p>
          <a:p>
            <a:endParaRPr lang="en-US" dirty="0"/>
          </a:p>
        </p:txBody>
      </p:sp>
      <p:sp>
        <p:nvSpPr>
          <p:cNvPr id="5" name="Slide Number Placeholder 4"/>
          <p:cNvSpPr>
            <a:spLocks noGrp="1"/>
          </p:cNvSpPr>
          <p:nvPr>
            <p:ph type="sldNum" sz="quarter" idx="12"/>
          </p:nvPr>
        </p:nvSpPr>
        <p:spPr/>
        <p:txBody>
          <a:bodyPr/>
          <a:lstStyle/>
          <a:p>
            <a:pPr>
              <a:defRPr/>
            </a:pPr>
            <a:fld id="{AB7961C6-5133-4314-A61E-E7F1B0130E76}" type="slidenum">
              <a:rPr lang="en-US" smtClean="0"/>
              <a:pPr>
                <a:defRPr/>
              </a:pPr>
              <a:t>52</a:t>
            </a:fld>
            <a:endParaRPr lang="en-US" dirty="0"/>
          </a:p>
        </p:txBody>
      </p:sp>
    </p:spTree>
    <p:extLst>
      <p:ext uri="{BB962C8B-B14F-4D97-AF65-F5344CB8AC3E}">
        <p14:creationId xmlns:p14="http://schemas.microsoft.com/office/powerpoint/2010/main" val="299637493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p:txBody>
          <a:bodyPr/>
          <a:lstStyle/>
          <a:p>
            <a:r>
              <a:rPr lang="en-US" sz="3600" b="1" dirty="0" smtClean="0"/>
              <a:t>Democratic President, Big Congressional Majorities - What Happened?</a:t>
            </a:r>
          </a:p>
        </p:txBody>
      </p:sp>
      <p:sp>
        <p:nvSpPr>
          <p:cNvPr id="4" name="Slide Number Placeholder 3"/>
          <p:cNvSpPr>
            <a:spLocks noGrp="1"/>
          </p:cNvSpPr>
          <p:nvPr>
            <p:ph type="sldNum" sz="quarter" idx="12"/>
          </p:nvPr>
        </p:nvSpPr>
        <p:spPr/>
        <p:txBody>
          <a:bodyPr/>
          <a:lstStyle/>
          <a:p>
            <a:pPr>
              <a:defRPr/>
            </a:pPr>
            <a:fld id="{65AB7321-A681-460A-B340-2F3F91B67EE0}" type="slidenum">
              <a:rPr lang="en-US" smtClean="0"/>
              <a:pPr>
                <a:defRPr/>
              </a:pPr>
              <a:t>53</a:t>
            </a:fld>
            <a:endParaRPr lang="en-US" dirty="0"/>
          </a:p>
        </p:txBody>
      </p:sp>
      <p:sp>
        <p:nvSpPr>
          <p:cNvPr id="3" name="Content Placeholder 2"/>
          <p:cNvSpPr>
            <a:spLocks noGrp="1"/>
          </p:cNvSpPr>
          <p:nvPr>
            <p:ph idx="1"/>
          </p:nvPr>
        </p:nvSpPr>
        <p:spPr/>
        <p:txBody>
          <a:bodyPr/>
          <a:lstStyle/>
          <a:p>
            <a:pPr>
              <a:defRPr/>
            </a:pPr>
            <a:endParaRPr lang="en-US" sz="2800" dirty="0" smtClean="0"/>
          </a:p>
          <a:p>
            <a:pPr>
              <a:defRPr/>
            </a:pPr>
            <a:r>
              <a:rPr lang="en-US" sz="2800" dirty="0" smtClean="0"/>
              <a:t>1965-68, 1977-80, 1993-94, and 2009-10. Democratic President and large Congressional majorities.  </a:t>
            </a:r>
          </a:p>
          <a:p>
            <a:pPr>
              <a:defRPr/>
            </a:pPr>
            <a:r>
              <a:rPr lang="en-US" sz="2800" dirty="0" smtClean="0"/>
              <a:t>We only won broad reforms in 1965-68 – Great Society victories.  </a:t>
            </a:r>
          </a:p>
          <a:p>
            <a:pPr>
              <a:defRPr/>
            </a:pPr>
            <a:r>
              <a:rPr lang="en-US" sz="2800" dirty="0" smtClean="0"/>
              <a:t>Labor law reform beaten four times.  </a:t>
            </a:r>
          </a:p>
          <a:p>
            <a:pPr>
              <a:defRPr/>
            </a:pPr>
            <a:r>
              <a:rPr lang="en-US" sz="2800" dirty="0" smtClean="0"/>
              <a:t>Last three periods – major reforms largely blocked</a:t>
            </a:r>
          </a:p>
          <a:p>
            <a:pPr>
              <a:defRPr/>
            </a:pPr>
            <a:r>
              <a:rPr lang="en-US" sz="2800" dirty="0" smtClean="0"/>
              <a:t>Why?  </a:t>
            </a:r>
          </a:p>
          <a:p>
            <a:pPr marL="0" indent="0">
              <a:buFont typeface="Arial" charset="0"/>
              <a:buNone/>
              <a:defRPr/>
            </a:pPr>
            <a:endParaRPr lang="en-US" sz="2800"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smtClean="0"/>
              <a:t>What Do We Need to Do to Reclaim Our Country?</a:t>
            </a:r>
            <a:endParaRPr lang="en-US" sz="3600" b="1" dirty="0"/>
          </a:p>
        </p:txBody>
      </p:sp>
      <p:sp>
        <p:nvSpPr>
          <p:cNvPr id="3" name="Content Placeholder 2"/>
          <p:cNvSpPr>
            <a:spLocks noGrp="1"/>
          </p:cNvSpPr>
          <p:nvPr>
            <p:ph idx="1"/>
          </p:nvPr>
        </p:nvSpPr>
        <p:spPr/>
        <p:txBody>
          <a:bodyPr/>
          <a:lstStyle/>
          <a:p>
            <a:pPr>
              <a:defRPr/>
            </a:pPr>
            <a:r>
              <a:rPr lang="en-US" dirty="0" smtClean="0"/>
              <a:t>Widely </a:t>
            </a:r>
            <a:r>
              <a:rPr lang="en-US" dirty="0"/>
              <a:t>shared, clearly articulated </a:t>
            </a:r>
            <a:r>
              <a:rPr lang="en-US" dirty="0" smtClean="0"/>
              <a:t>vision, values </a:t>
            </a:r>
            <a:r>
              <a:rPr lang="en-US" dirty="0"/>
              <a:t>and agenda </a:t>
            </a:r>
          </a:p>
          <a:p>
            <a:pPr>
              <a:defRPr/>
            </a:pPr>
            <a:r>
              <a:rPr lang="en-US" dirty="0" smtClean="0"/>
              <a:t>Effective education and communication</a:t>
            </a:r>
          </a:p>
          <a:p>
            <a:pPr>
              <a:defRPr/>
            </a:pPr>
            <a:r>
              <a:rPr lang="en-US" dirty="0" smtClean="0"/>
              <a:t>Permanent </a:t>
            </a:r>
            <a:r>
              <a:rPr lang="en-US" dirty="0"/>
              <a:t>long-term </a:t>
            </a:r>
            <a:r>
              <a:rPr lang="en-US" dirty="0" smtClean="0"/>
              <a:t>coalitions</a:t>
            </a:r>
          </a:p>
          <a:p>
            <a:pPr>
              <a:defRPr/>
            </a:pPr>
            <a:r>
              <a:rPr lang="en-US" dirty="0" smtClean="0"/>
              <a:t>Aggressive </a:t>
            </a:r>
            <a:r>
              <a:rPr lang="en-US" dirty="0"/>
              <a:t>mass movements</a:t>
            </a:r>
          </a:p>
          <a:p>
            <a:pPr>
              <a:defRPr/>
            </a:pPr>
            <a:r>
              <a:rPr lang="en-US" dirty="0"/>
              <a:t>Credible threat to </a:t>
            </a:r>
            <a:r>
              <a:rPr lang="en-US" dirty="0" smtClean="0"/>
              <a:t>replace Democrats who oppose reform agenda</a:t>
            </a:r>
            <a:endParaRPr lang="en-US" dirty="0"/>
          </a:p>
          <a:p>
            <a:endParaRPr lang="en-US" dirty="0"/>
          </a:p>
        </p:txBody>
      </p:sp>
      <p:sp>
        <p:nvSpPr>
          <p:cNvPr id="4" name="Slide Number Placeholder 3"/>
          <p:cNvSpPr>
            <a:spLocks noGrp="1"/>
          </p:cNvSpPr>
          <p:nvPr>
            <p:ph type="sldNum" sz="quarter" idx="12"/>
          </p:nvPr>
        </p:nvSpPr>
        <p:spPr/>
        <p:txBody>
          <a:bodyPr/>
          <a:lstStyle/>
          <a:p>
            <a:pPr>
              <a:defRPr/>
            </a:pPr>
            <a:fld id="{098A1588-8202-4765-B187-88E84E3D6B94}" type="slidenum">
              <a:rPr lang="en-US" smtClean="0"/>
              <a:pPr>
                <a:defRPr/>
              </a:pPr>
              <a:t>54</a:t>
            </a:fld>
            <a:endParaRPr lang="en-US" dirty="0"/>
          </a:p>
        </p:txBody>
      </p:sp>
    </p:spTree>
    <p:extLst>
      <p:ext uri="{BB962C8B-B14F-4D97-AF65-F5344CB8AC3E}">
        <p14:creationId xmlns:p14="http://schemas.microsoft.com/office/powerpoint/2010/main" val="10120501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a:xfrm>
            <a:off x="304800" y="457200"/>
            <a:ext cx="8382000" cy="1219200"/>
          </a:xfrm>
        </p:spPr>
        <p:txBody>
          <a:bodyPr/>
          <a:lstStyle/>
          <a:p>
            <a:pPr eaLnBrk="1" hangingPunct="1"/>
            <a:r>
              <a:rPr lang="en-US" sz="3600" b="1" dirty="0" smtClean="0"/>
              <a:t>A Brighter Future:  Youth More Progressive </a:t>
            </a:r>
            <a:br>
              <a:rPr lang="en-US" sz="3600" b="1" dirty="0" smtClean="0"/>
            </a:br>
            <a:r>
              <a:rPr lang="en-US" sz="3600" b="1" dirty="0" smtClean="0"/>
              <a:t> as Racial Differences Shrink </a:t>
            </a:r>
            <a:br>
              <a:rPr lang="en-US" sz="3600" b="1" dirty="0" smtClean="0"/>
            </a:br>
            <a:endParaRPr lang="en-US" sz="3600" b="1" dirty="0" smtClean="0"/>
          </a:p>
        </p:txBody>
      </p:sp>
      <p:sp>
        <p:nvSpPr>
          <p:cNvPr id="59395" name="Content Placeholder 2"/>
          <p:cNvSpPr>
            <a:spLocks noGrp="1"/>
          </p:cNvSpPr>
          <p:nvPr>
            <p:ph idx="1"/>
          </p:nvPr>
        </p:nvSpPr>
        <p:spPr>
          <a:xfrm>
            <a:off x="457200" y="1905000"/>
            <a:ext cx="8229600" cy="3810000"/>
          </a:xfrm>
        </p:spPr>
        <p:txBody>
          <a:bodyPr/>
          <a:lstStyle/>
          <a:p>
            <a:pPr eaLnBrk="1" hangingPunct="1"/>
            <a:r>
              <a:rPr lang="en-US" sz="2800" dirty="0" smtClean="0"/>
              <a:t>Our young people strongly support:</a:t>
            </a:r>
          </a:p>
          <a:p>
            <a:pPr lvl="1" eaLnBrk="1" hangingPunct="1"/>
            <a:r>
              <a:rPr lang="en-US" sz="2400" dirty="0" smtClean="0"/>
              <a:t>Role of unions in protecting working people</a:t>
            </a:r>
          </a:p>
          <a:p>
            <a:pPr lvl="1" eaLnBrk="1" hangingPunct="1"/>
            <a:r>
              <a:rPr lang="en-US" sz="2400" dirty="0" smtClean="0"/>
              <a:t>Government should ensure that all people have adequate food and affordable housing</a:t>
            </a:r>
          </a:p>
          <a:p>
            <a:pPr lvl="1" eaLnBrk="1" hangingPunct="1"/>
            <a:r>
              <a:rPr lang="en-US" sz="2400" dirty="0" smtClean="0"/>
              <a:t>Increased federal spending for public education</a:t>
            </a:r>
          </a:p>
          <a:p>
            <a:pPr eaLnBrk="1" hangingPunct="1"/>
            <a:r>
              <a:rPr lang="en-US" sz="2800" dirty="0" smtClean="0"/>
              <a:t>Gaps between whites and blacks and Hispanics shrink</a:t>
            </a:r>
          </a:p>
          <a:p>
            <a:pPr eaLnBrk="1" hangingPunct="1"/>
            <a:r>
              <a:rPr lang="en-US" sz="2800" dirty="0" smtClean="0"/>
              <a:t>White youth reject conservative views of their elders.</a:t>
            </a:r>
          </a:p>
        </p:txBody>
      </p:sp>
      <p:sp>
        <p:nvSpPr>
          <p:cNvPr id="5" name="Slide Number Placeholder 4"/>
          <p:cNvSpPr>
            <a:spLocks noGrp="1"/>
          </p:cNvSpPr>
          <p:nvPr>
            <p:ph type="sldNum" sz="quarter" idx="12"/>
          </p:nvPr>
        </p:nvSpPr>
        <p:spPr/>
        <p:txBody>
          <a:bodyPr/>
          <a:lstStyle/>
          <a:p>
            <a:pPr>
              <a:defRPr/>
            </a:pPr>
            <a:fld id="{3E152804-06C4-4F46-81E9-57112A62E299}" type="slidenum">
              <a:rPr lang="en-US"/>
              <a:pPr>
                <a:defRPr/>
              </a:pPr>
              <a:t>55</a:t>
            </a:fld>
            <a:endParaRPr lang="en-US" dirty="0"/>
          </a:p>
        </p:txBody>
      </p:sp>
      <p:sp>
        <p:nvSpPr>
          <p:cNvPr id="59397" name="TextBox 1"/>
          <p:cNvSpPr txBox="1">
            <a:spLocks noChangeArrowheads="1"/>
          </p:cNvSpPr>
          <p:nvPr/>
        </p:nvSpPr>
        <p:spPr bwMode="auto">
          <a:xfrm>
            <a:off x="523875" y="5715000"/>
            <a:ext cx="7696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t>Source:  Amanda Logan and David Madland, “Millennial Economics:  It Don’t Matter if You’re Black or White or Hispanic”, Center for American Progress Action Fund,  October 2008. http://www.americanprogressaction.org/issues/2008/pdf/progressive_gap.pdf</a:t>
            </a:r>
          </a:p>
        </p:txBody>
      </p:sp>
    </p:spTree>
    <p:custDataLst>
      <p:tags r:id="rId1"/>
    </p:custData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a:xfrm>
            <a:off x="457200" y="533400"/>
            <a:ext cx="8229600" cy="1143000"/>
          </a:xfrm>
        </p:spPr>
        <p:txBody>
          <a:bodyPr/>
          <a:lstStyle/>
          <a:p>
            <a:r>
              <a:rPr lang="en-US" sz="3600" b="1" dirty="0" smtClean="0"/>
              <a:t>Victories Due to Grassroots Pressure and Rising Leadership of Young People </a:t>
            </a:r>
            <a:br>
              <a:rPr lang="en-US" sz="3600" b="1" dirty="0" smtClean="0"/>
            </a:br>
            <a:r>
              <a:rPr lang="en-US" sz="3600" b="1" dirty="0" smtClean="0"/>
              <a:t>2011-12</a:t>
            </a:r>
          </a:p>
        </p:txBody>
      </p:sp>
      <p:sp>
        <p:nvSpPr>
          <p:cNvPr id="62467" name="Content Placeholder 2"/>
          <p:cNvSpPr>
            <a:spLocks noGrp="1"/>
          </p:cNvSpPr>
          <p:nvPr>
            <p:ph idx="1"/>
          </p:nvPr>
        </p:nvSpPr>
        <p:spPr>
          <a:xfrm>
            <a:off x="457200" y="1905000"/>
            <a:ext cx="8229600" cy="4525963"/>
          </a:xfrm>
        </p:spPr>
        <p:txBody>
          <a:bodyPr/>
          <a:lstStyle/>
          <a:p>
            <a:endParaRPr lang="en-US" sz="2800" dirty="0" smtClean="0"/>
          </a:p>
          <a:p>
            <a:r>
              <a:rPr lang="en-US" sz="2800" dirty="0" smtClean="0"/>
              <a:t>Bank of America $5 debit charge</a:t>
            </a:r>
          </a:p>
          <a:p>
            <a:r>
              <a:rPr lang="en-US" sz="2800" dirty="0" smtClean="0"/>
              <a:t>Verizon $2 pay online charge</a:t>
            </a:r>
          </a:p>
          <a:p>
            <a:r>
              <a:rPr lang="en-US" sz="2800" dirty="0" smtClean="0"/>
              <a:t>Student loans – Congress forced to keep 3.4% interest rate</a:t>
            </a:r>
          </a:p>
          <a:p>
            <a:r>
              <a:rPr lang="en-US" sz="2800" dirty="0" smtClean="0"/>
              <a:t>President’s directive staying deportations of immigrant students</a:t>
            </a:r>
          </a:p>
        </p:txBody>
      </p:sp>
      <p:sp>
        <p:nvSpPr>
          <p:cNvPr id="4" name="Slide Number Placeholder 3"/>
          <p:cNvSpPr>
            <a:spLocks noGrp="1"/>
          </p:cNvSpPr>
          <p:nvPr>
            <p:ph type="sldNum" sz="quarter" idx="12"/>
          </p:nvPr>
        </p:nvSpPr>
        <p:spPr/>
        <p:txBody>
          <a:bodyPr/>
          <a:lstStyle/>
          <a:p>
            <a:pPr>
              <a:defRPr/>
            </a:pPr>
            <a:fld id="{EB5A718E-0BF0-4829-9344-AC580861DD25}" type="slidenum">
              <a:rPr lang="en-US" smtClean="0"/>
              <a:pPr>
                <a:defRPr/>
              </a:pPr>
              <a:t>56</a:t>
            </a:fld>
            <a:endParaRPr lang="en-US"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smtClean="0"/>
              <a:t>Margaret Mead and People’s Power </a:t>
            </a:r>
            <a:endParaRPr lang="en-US" sz="3600" b="1" dirty="0"/>
          </a:p>
        </p:txBody>
      </p:sp>
      <p:sp>
        <p:nvSpPr>
          <p:cNvPr id="3" name="Content Placeholder 2"/>
          <p:cNvSpPr>
            <a:spLocks noGrp="1"/>
          </p:cNvSpPr>
          <p:nvPr>
            <p:ph sz="half" idx="1"/>
          </p:nvPr>
        </p:nvSpPr>
        <p:spPr/>
        <p:txBody>
          <a:bodyPr/>
          <a:lstStyle/>
          <a:p>
            <a:pPr marL="0" indent="0">
              <a:buNone/>
            </a:pPr>
            <a:endParaRPr lang="en-US" dirty="0"/>
          </a:p>
        </p:txBody>
      </p:sp>
      <p:sp>
        <p:nvSpPr>
          <p:cNvPr id="4" name="Content Placeholder 3"/>
          <p:cNvSpPr>
            <a:spLocks noGrp="1"/>
          </p:cNvSpPr>
          <p:nvPr>
            <p:ph sz="half" idx="2"/>
          </p:nvPr>
        </p:nvSpPr>
        <p:spPr/>
        <p:txBody>
          <a:bodyPr/>
          <a:lstStyle/>
          <a:p>
            <a:pPr marL="0" indent="0">
              <a:buNone/>
            </a:pPr>
            <a:r>
              <a:rPr lang="en-US" dirty="0" smtClean="0"/>
              <a:t>“Never </a:t>
            </a:r>
            <a:r>
              <a:rPr lang="en-US" dirty="0"/>
              <a:t>doubt that a small group of thoughtful, committed, citizens can change the world. Indeed, it is the only thing that ever </a:t>
            </a:r>
            <a:r>
              <a:rPr lang="en-US" dirty="0" smtClean="0"/>
              <a:t>has…We </a:t>
            </a:r>
            <a:r>
              <a:rPr lang="en-US" dirty="0"/>
              <a:t>are continually faced with great opportunities which are brilliantly disguised as unsolvable problems.” </a:t>
            </a:r>
          </a:p>
        </p:txBody>
      </p:sp>
      <p:sp>
        <p:nvSpPr>
          <p:cNvPr id="5" name="Slide Number Placeholder 4"/>
          <p:cNvSpPr>
            <a:spLocks noGrp="1"/>
          </p:cNvSpPr>
          <p:nvPr>
            <p:ph type="sldNum" sz="quarter" idx="12"/>
          </p:nvPr>
        </p:nvSpPr>
        <p:spPr/>
        <p:txBody>
          <a:bodyPr/>
          <a:lstStyle/>
          <a:p>
            <a:pPr>
              <a:defRPr/>
            </a:pPr>
            <a:fld id="{AB7961C6-5133-4314-A61E-E7F1B0130E76}" type="slidenum">
              <a:rPr lang="en-US" smtClean="0"/>
              <a:pPr>
                <a:defRPr/>
              </a:pPr>
              <a:t>57</a:t>
            </a:fld>
            <a:endParaRPr lang="en-US" dirty="0"/>
          </a:p>
        </p:txBody>
      </p:sp>
      <p:pic>
        <p:nvPicPr>
          <p:cNvPr id="1177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4375" y="1704975"/>
            <a:ext cx="3476625" cy="446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1922806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a:xfrm>
            <a:off x="457200" y="457200"/>
            <a:ext cx="8229600" cy="1219200"/>
          </a:xfrm>
        </p:spPr>
        <p:txBody>
          <a:bodyPr/>
          <a:lstStyle/>
          <a:p>
            <a:pPr eaLnBrk="1" hangingPunct="1"/>
            <a:r>
              <a:rPr lang="en-US" sz="3600" b="1" dirty="0" smtClean="0"/>
              <a:t>People Like Us Have and Can Change the World.  This is our Time.</a:t>
            </a:r>
          </a:p>
        </p:txBody>
      </p:sp>
      <p:sp>
        <p:nvSpPr>
          <p:cNvPr id="63491" name="Content Placeholder 2"/>
          <p:cNvSpPr>
            <a:spLocks noGrp="1"/>
          </p:cNvSpPr>
          <p:nvPr>
            <p:ph idx="1"/>
          </p:nvPr>
        </p:nvSpPr>
        <p:spPr>
          <a:xfrm>
            <a:off x="457200" y="2174875"/>
            <a:ext cx="8229600" cy="3951288"/>
          </a:xfrm>
        </p:spPr>
        <p:txBody>
          <a:bodyPr/>
          <a:lstStyle/>
          <a:p>
            <a:pPr eaLnBrk="1" hangingPunct="1"/>
            <a:r>
              <a:rPr lang="en-US" sz="2800" dirty="0" smtClean="0"/>
              <a:t>Women’s right to vote - 1920</a:t>
            </a:r>
          </a:p>
          <a:p>
            <a:pPr eaLnBrk="1" hangingPunct="1"/>
            <a:r>
              <a:rPr lang="en-US" sz="2800" dirty="0" smtClean="0"/>
              <a:t>American labor movement and allies – 1930s</a:t>
            </a:r>
          </a:p>
          <a:p>
            <a:pPr eaLnBrk="1" hangingPunct="1"/>
            <a:r>
              <a:rPr lang="en-US" sz="2800" dirty="0" smtClean="0"/>
              <a:t>Civil rights movement – 1950-60s </a:t>
            </a:r>
          </a:p>
          <a:p>
            <a:pPr eaLnBrk="1" hangingPunct="1"/>
            <a:r>
              <a:rPr lang="en-US" sz="2800" dirty="0" smtClean="0"/>
              <a:t>Viet Nam anti-war movement  – 1960-70s</a:t>
            </a:r>
          </a:p>
          <a:p>
            <a:pPr eaLnBrk="1" hangingPunct="1"/>
            <a:r>
              <a:rPr lang="en-US" sz="2800" dirty="0" smtClean="0"/>
              <a:t>Anti-apartheid movement in South Africa – 1940-90s </a:t>
            </a:r>
          </a:p>
          <a:p>
            <a:pPr eaLnBrk="1" hangingPunct="1"/>
            <a:r>
              <a:rPr lang="en-US" sz="2800" dirty="0" smtClean="0"/>
              <a:t>Toppling the Berlin Wall – 1980-90s</a:t>
            </a:r>
          </a:p>
          <a:p>
            <a:pPr eaLnBrk="1" hangingPunct="1"/>
            <a:r>
              <a:rPr lang="en-US" sz="2800" dirty="0" smtClean="0"/>
              <a:t>The Arab Spring – 2010s</a:t>
            </a:r>
          </a:p>
          <a:p>
            <a:pPr eaLnBrk="1" hangingPunct="1"/>
            <a:r>
              <a:rPr lang="en-US" sz="2800" dirty="0" smtClean="0"/>
              <a:t>The United States – 2012 forward</a:t>
            </a:r>
          </a:p>
          <a:p>
            <a:pPr eaLnBrk="1" hangingPunct="1"/>
            <a:endParaRPr lang="en-US" sz="2800" dirty="0" smtClean="0"/>
          </a:p>
        </p:txBody>
      </p:sp>
      <p:sp>
        <p:nvSpPr>
          <p:cNvPr id="2" name="Slide Number Placeholder 1"/>
          <p:cNvSpPr>
            <a:spLocks noGrp="1"/>
          </p:cNvSpPr>
          <p:nvPr>
            <p:ph type="sldNum" sz="quarter" idx="12"/>
          </p:nvPr>
        </p:nvSpPr>
        <p:spPr/>
        <p:txBody>
          <a:bodyPr/>
          <a:lstStyle/>
          <a:p>
            <a:pPr>
              <a:defRPr/>
            </a:pPr>
            <a:fld id="{ACBDB16E-7C46-4254-9FDA-132DE1BDD43B}" type="slidenum">
              <a:rPr lang="en-US" smtClean="0"/>
              <a:pPr>
                <a:defRPr/>
              </a:pPr>
              <a:t>58</a:t>
            </a:fld>
            <a:endParaRPr lang="en-US" dirty="0"/>
          </a:p>
        </p:txBody>
      </p:sp>
    </p:spTree>
    <p:custDataLst>
      <p:tags r:id="rId1"/>
    </p:custData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p:cNvSpPr>
          <p:nvPr>
            <p:ph type="title"/>
          </p:nvPr>
        </p:nvSpPr>
        <p:spPr>
          <a:xfrm>
            <a:off x="457200" y="381000"/>
            <a:ext cx="8229600" cy="1036638"/>
          </a:xfrm>
        </p:spPr>
        <p:txBody>
          <a:bodyPr/>
          <a:lstStyle/>
          <a:p>
            <a:pPr eaLnBrk="1" hangingPunct="1"/>
            <a:r>
              <a:rPr lang="en-US" sz="3600" b="1" dirty="0" smtClean="0"/>
              <a:t>Taking Action</a:t>
            </a:r>
          </a:p>
        </p:txBody>
      </p:sp>
      <p:sp>
        <p:nvSpPr>
          <p:cNvPr id="3" name="Content Placeholder 2"/>
          <p:cNvSpPr>
            <a:spLocks noGrp="1"/>
          </p:cNvSpPr>
          <p:nvPr>
            <p:ph idx="1"/>
          </p:nvPr>
        </p:nvSpPr>
        <p:spPr>
          <a:xfrm>
            <a:off x="381000" y="1981200"/>
            <a:ext cx="8229600" cy="3763963"/>
          </a:xfrm>
        </p:spPr>
        <p:txBody>
          <a:bodyPr/>
          <a:lstStyle/>
          <a:p>
            <a:pPr eaLnBrk="1" hangingPunct="1">
              <a:defRPr/>
            </a:pPr>
            <a:r>
              <a:rPr lang="en-US" b="1" dirty="0" smtClean="0"/>
              <a:t>If you agree with the message of this presentation, what are you willing to do about it?</a:t>
            </a:r>
          </a:p>
          <a:p>
            <a:pPr eaLnBrk="1" hangingPunct="1">
              <a:defRPr/>
            </a:pPr>
            <a:r>
              <a:rPr lang="en-US" b="1" dirty="0" smtClean="0"/>
              <a:t>In what ways do you think we can work together to best spread the information that you have learned to other people?</a:t>
            </a:r>
          </a:p>
          <a:p>
            <a:pPr marL="0" indent="0" eaLnBrk="1" hangingPunct="1">
              <a:buFont typeface="Arial" charset="0"/>
              <a:buNone/>
              <a:defRPr/>
            </a:pPr>
            <a:endParaRPr lang="en-US" b="1" dirty="0" smtClean="0"/>
          </a:p>
          <a:p>
            <a:pPr eaLnBrk="1" hangingPunct="1">
              <a:defRPr/>
            </a:pPr>
            <a:endParaRPr lang="en-US" b="1" dirty="0"/>
          </a:p>
        </p:txBody>
      </p:sp>
      <p:sp>
        <p:nvSpPr>
          <p:cNvPr id="4" name="Slide Number Placeholder 3"/>
          <p:cNvSpPr>
            <a:spLocks noGrp="1"/>
          </p:cNvSpPr>
          <p:nvPr>
            <p:ph type="sldNum" sz="quarter" idx="12"/>
          </p:nvPr>
        </p:nvSpPr>
        <p:spPr/>
        <p:txBody>
          <a:bodyPr/>
          <a:lstStyle/>
          <a:p>
            <a:pPr>
              <a:defRPr/>
            </a:pPr>
            <a:fld id="{68C6709F-D30D-4C03-B99A-D652E1FE49A6}" type="slidenum">
              <a:rPr lang="en-US" smtClean="0"/>
              <a:pPr>
                <a:defRPr/>
              </a:pPr>
              <a:t>59</a:t>
            </a:fld>
            <a:endParaRPr lang="en-US" dirty="0"/>
          </a:p>
        </p:txBody>
      </p:sp>
    </p:spTree>
    <p:extLst>
      <p:ext uri="{BB962C8B-B14F-4D97-AF65-F5344CB8AC3E}">
        <p14:creationId xmlns:p14="http://schemas.microsoft.com/office/powerpoint/2010/main" val="255112354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Content Placeholder 2"/>
          <p:cNvSpPr>
            <a:spLocks noGrp="1"/>
          </p:cNvSpPr>
          <p:nvPr>
            <p:ph idx="1"/>
          </p:nvPr>
        </p:nvSpPr>
        <p:spPr>
          <a:xfrm>
            <a:off x="457200" y="1219200"/>
            <a:ext cx="8229600" cy="4906963"/>
          </a:xfrm>
        </p:spPr>
        <p:txBody>
          <a:bodyPr/>
          <a:lstStyle/>
          <a:p>
            <a:pPr marL="0" indent="0" algn="ctr" eaLnBrk="1" hangingPunct="1">
              <a:buFont typeface="Arial" charset="0"/>
              <a:buNone/>
            </a:pPr>
            <a:endParaRPr lang="en-US" dirty="0" smtClean="0"/>
          </a:p>
          <a:p>
            <a:pPr marL="0" indent="0" algn="ctr" eaLnBrk="1" hangingPunct="1">
              <a:buFont typeface="Arial" charset="0"/>
              <a:buNone/>
            </a:pPr>
            <a:r>
              <a:rPr lang="en-US" sz="3600" b="1" dirty="0" smtClean="0"/>
              <a:t>“Those who cannot learn from history are doomed to repeat it.  Those who do not remember their past are condemned to repeat their mistakes."  </a:t>
            </a:r>
          </a:p>
          <a:p>
            <a:pPr marL="0" indent="0" algn="ctr" eaLnBrk="1" hangingPunct="1">
              <a:buFont typeface="Arial" charset="0"/>
              <a:buNone/>
            </a:pPr>
            <a:r>
              <a:rPr lang="en-US" sz="2400" dirty="0" smtClean="0"/>
              <a:t>George Santayana</a:t>
            </a:r>
          </a:p>
          <a:p>
            <a:pPr marL="0" indent="0" eaLnBrk="1" hangingPunct="1">
              <a:buFont typeface="Arial" charset="0"/>
              <a:buNone/>
            </a:pPr>
            <a:endParaRPr lang="en-US" b="1" dirty="0" smtClean="0"/>
          </a:p>
        </p:txBody>
      </p:sp>
      <p:sp>
        <p:nvSpPr>
          <p:cNvPr id="4" name="Slide Number Placeholder 3"/>
          <p:cNvSpPr>
            <a:spLocks noGrp="1"/>
          </p:cNvSpPr>
          <p:nvPr>
            <p:ph type="sldNum" sz="quarter" idx="12"/>
          </p:nvPr>
        </p:nvSpPr>
        <p:spPr/>
        <p:txBody>
          <a:bodyPr/>
          <a:lstStyle/>
          <a:p>
            <a:pPr>
              <a:defRPr/>
            </a:pPr>
            <a:fld id="{60343A07-C194-4E31-81EB-D90295CA2D47}" type="slidenum">
              <a:rPr lang="en-US" smtClean="0"/>
              <a:pPr>
                <a:defRPr/>
              </a:pPr>
              <a:t>6</a:t>
            </a:fld>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3" descr="Mark 1.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3886200"/>
            <a:ext cx="2184400" cy="2728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Picture 4" descr="Mark 2.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438400" y="3886200"/>
            <a:ext cx="1881188" cy="2728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0" name="Picture 5" descr="Mark 3.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28600" y="3886200"/>
            <a:ext cx="1893888" cy="2728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2400" y="0"/>
            <a:ext cx="2209800" cy="286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2"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43200" y="457200"/>
            <a:ext cx="3200400"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3"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58000" y="3810000"/>
            <a:ext cx="2462213" cy="318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4" name="Picture 1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172200" y="152400"/>
            <a:ext cx="2514600" cy="321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5" name="Title 1"/>
          <p:cNvSpPr>
            <a:spLocks noGrp="1"/>
          </p:cNvSpPr>
          <p:nvPr>
            <p:ph type="title"/>
          </p:nvPr>
        </p:nvSpPr>
        <p:spPr>
          <a:xfrm>
            <a:off x="457200" y="1066800"/>
            <a:ext cx="8229600" cy="4800600"/>
          </a:xfrm>
        </p:spPr>
        <p:txBody>
          <a:bodyPr/>
          <a:lstStyle/>
          <a:p>
            <a:pPr eaLnBrk="1" hangingPunct="1"/>
            <a:r>
              <a:rPr lang="en-US" sz="3200" b="1" dirty="0" smtClean="0"/>
              <a:t/>
            </a:r>
            <a:br>
              <a:rPr lang="en-US" sz="3200" b="1" dirty="0" smtClean="0"/>
            </a:br>
            <a:r>
              <a:rPr lang="en-US" b="1" dirty="0" smtClean="0"/>
              <a:t>My Family’s Story  </a:t>
            </a:r>
            <a:r>
              <a:rPr lang="en-US" sz="3200" b="1" dirty="0" smtClean="0"/>
              <a:t/>
            </a:r>
            <a:br>
              <a:rPr lang="en-US" sz="3200" b="1" dirty="0" smtClean="0"/>
            </a:br>
            <a:r>
              <a:rPr lang="en-US" sz="3200" b="1" dirty="0" smtClean="0"/>
              <a:t> </a:t>
            </a:r>
            <a:r>
              <a:rPr lang="en-US" sz="2200" dirty="0" smtClean="0"/>
              <a:t/>
            </a:r>
            <a:br>
              <a:rPr lang="en-US" sz="2200" dirty="0" smtClean="0"/>
            </a:br>
            <a:endParaRPr lang="en-US" sz="2200" dirty="0" smtClean="0"/>
          </a:p>
        </p:txBody>
      </p:sp>
      <p:sp>
        <p:nvSpPr>
          <p:cNvPr id="2" name="Slide Number Placeholder 1"/>
          <p:cNvSpPr>
            <a:spLocks noGrp="1"/>
          </p:cNvSpPr>
          <p:nvPr>
            <p:ph type="sldNum" sz="quarter" idx="12"/>
          </p:nvPr>
        </p:nvSpPr>
        <p:spPr/>
        <p:txBody>
          <a:bodyPr/>
          <a:lstStyle/>
          <a:p>
            <a:pPr>
              <a:defRPr/>
            </a:pPr>
            <a:fld id="{BB5D4DE9-37CC-4F2C-9818-F0097A72556C}" type="slidenum">
              <a:rPr lang="en-US" smtClean="0"/>
              <a:pPr>
                <a:defRPr/>
              </a:pPr>
              <a:t>7</a:t>
            </a:fld>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457200" y="685800"/>
            <a:ext cx="8229600" cy="1143000"/>
          </a:xfrm>
        </p:spPr>
        <p:txBody>
          <a:bodyPr/>
          <a:lstStyle/>
          <a:p>
            <a:pPr eaLnBrk="1" hangingPunct="1"/>
            <a:r>
              <a:rPr lang="en-US" sz="3600" b="1" dirty="0" smtClean="0"/>
              <a:t>Racism Dividing Working People and Undercuts Needed Unity</a:t>
            </a:r>
            <a:br>
              <a:rPr lang="en-US" sz="3600" b="1" dirty="0" smtClean="0"/>
            </a:br>
            <a:endParaRPr lang="en-US" sz="3600" b="1" dirty="0" smtClean="0"/>
          </a:p>
        </p:txBody>
      </p:sp>
      <p:sp>
        <p:nvSpPr>
          <p:cNvPr id="27651" name="Content Placeholder 2"/>
          <p:cNvSpPr>
            <a:spLocks noGrp="1"/>
          </p:cNvSpPr>
          <p:nvPr>
            <p:ph idx="1"/>
          </p:nvPr>
        </p:nvSpPr>
        <p:spPr>
          <a:xfrm>
            <a:off x="533400" y="1752600"/>
            <a:ext cx="8077200" cy="4114800"/>
          </a:xfrm>
        </p:spPr>
        <p:txBody>
          <a:bodyPr/>
          <a:lstStyle/>
          <a:p>
            <a:pPr marL="0" indent="0" eaLnBrk="1" hangingPunct="1">
              <a:buNone/>
            </a:pPr>
            <a:r>
              <a:rPr lang="en-US" sz="2800" dirty="0" smtClean="0"/>
              <a:t>“The net result of all this </a:t>
            </a:r>
          </a:p>
          <a:p>
            <a:pPr marL="0" indent="0" eaLnBrk="1" hangingPunct="1">
              <a:buNone/>
            </a:pPr>
            <a:r>
              <a:rPr lang="en-US" sz="2800" dirty="0" smtClean="0"/>
              <a:t>(union racism) has been </a:t>
            </a:r>
          </a:p>
          <a:p>
            <a:pPr marL="0" indent="0" eaLnBrk="1" hangingPunct="1">
              <a:buNone/>
            </a:pPr>
            <a:r>
              <a:rPr lang="en-US" sz="2800" dirty="0" smtClean="0"/>
              <a:t> to convince the American Negro, </a:t>
            </a:r>
          </a:p>
          <a:p>
            <a:pPr marL="0" indent="0" eaLnBrk="1" hangingPunct="1">
              <a:buNone/>
            </a:pPr>
            <a:r>
              <a:rPr lang="en-US" sz="2800" dirty="0" smtClean="0"/>
              <a:t>that his greatest enemy </a:t>
            </a:r>
          </a:p>
          <a:p>
            <a:pPr marL="0" indent="0" eaLnBrk="1" hangingPunct="1">
              <a:buNone/>
            </a:pPr>
            <a:r>
              <a:rPr lang="en-US" sz="2800" dirty="0" smtClean="0"/>
              <a:t>is not the employer who robs him, </a:t>
            </a:r>
          </a:p>
          <a:p>
            <a:pPr marL="0" indent="0" eaLnBrk="1" hangingPunct="1">
              <a:buNone/>
            </a:pPr>
            <a:r>
              <a:rPr lang="en-US" sz="2800" dirty="0" smtClean="0"/>
              <a:t>but his fellow white workingman.”  </a:t>
            </a:r>
          </a:p>
          <a:p>
            <a:pPr marL="0" indent="0" eaLnBrk="1" hangingPunct="1">
              <a:buNone/>
            </a:pPr>
            <a:r>
              <a:rPr lang="en-US" sz="2800" dirty="0" smtClean="0"/>
              <a:t>W.E.B. DuBois  (1913); founder of </a:t>
            </a:r>
          </a:p>
          <a:p>
            <a:pPr marL="0" indent="0" eaLnBrk="1" hangingPunct="1">
              <a:buNone/>
            </a:pPr>
            <a:r>
              <a:rPr lang="en-US" sz="2800" dirty="0" smtClean="0"/>
              <a:t>NAACP (1909)</a:t>
            </a:r>
            <a:endParaRPr lang="en-US" sz="2400" dirty="0" smtClean="0"/>
          </a:p>
          <a:p>
            <a:pPr marL="0" indent="0" eaLnBrk="1" hangingPunct="1">
              <a:buFont typeface="Arial" charset="0"/>
              <a:buNone/>
            </a:pPr>
            <a:endParaRPr lang="en-US" sz="2400" dirty="0" smtClean="0"/>
          </a:p>
          <a:p>
            <a:pPr marL="0" indent="0" eaLnBrk="1" hangingPunct="1">
              <a:buFont typeface="Arial" charset="0"/>
              <a:buNone/>
            </a:pPr>
            <a:endParaRPr lang="en-US" sz="2400" dirty="0" smtClean="0"/>
          </a:p>
        </p:txBody>
      </p:sp>
      <p:sp>
        <p:nvSpPr>
          <p:cNvPr id="4" name="Slide Number Placeholder 3"/>
          <p:cNvSpPr>
            <a:spLocks noGrp="1"/>
          </p:cNvSpPr>
          <p:nvPr>
            <p:ph type="sldNum" sz="quarter" idx="12"/>
          </p:nvPr>
        </p:nvSpPr>
        <p:spPr/>
        <p:txBody>
          <a:bodyPr/>
          <a:lstStyle/>
          <a:p>
            <a:pPr>
              <a:defRPr/>
            </a:pPr>
            <a:fld id="{07A50B9C-3CA8-41C3-9337-52437C9D6482}" type="slidenum">
              <a:rPr lang="en-US" smtClean="0"/>
              <a:pPr>
                <a:defRPr/>
              </a:pPr>
              <a:t>8</a:t>
            </a:fld>
            <a:endParaRPr lang="en-US" dirty="0"/>
          </a:p>
        </p:txBody>
      </p:sp>
      <p:sp>
        <p:nvSpPr>
          <p:cNvPr id="27653" name="TextBox 5"/>
          <p:cNvSpPr txBox="1">
            <a:spLocks noChangeArrowheads="1"/>
          </p:cNvSpPr>
          <p:nvPr/>
        </p:nvSpPr>
        <p:spPr bwMode="auto">
          <a:xfrm>
            <a:off x="609600" y="6096000"/>
            <a:ext cx="75438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US" sz="900" dirty="0"/>
              <a:t>Source:  Howard Zinn, </a:t>
            </a:r>
            <a:r>
              <a:rPr lang="en-US" sz="900" i="1" dirty="0"/>
              <a:t>People’s History of  the U.S., </a:t>
            </a:r>
            <a:r>
              <a:rPr lang="en-US" sz="900" dirty="0"/>
              <a:t>page 321.  Michael D. Yates, </a:t>
            </a:r>
            <a:r>
              <a:rPr lang="en-US" sz="900" i="1" dirty="0"/>
              <a:t>Why Unions Matter, page 147.</a:t>
            </a:r>
            <a:endParaRPr lang="en-US" sz="900" dirty="0"/>
          </a:p>
        </p:txBody>
      </p:sp>
      <p:pic>
        <p:nvPicPr>
          <p:cNvPr id="8" name="Picture 7" descr="W.E.B.-Du-Bois-9279924-1-402.jpg"/>
          <p:cNvPicPr>
            <a:picLocks noChangeAspect="1"/>
          </p:cNvPicPr>
          <p:nvPr/>
        </p:nvPicPr>
        <p:blipFill>
          <a:blip r:embed="rId3"/>
          <a:stretch>
            <a:fillRect/>
          </a:stretch>
        </p:blipFill>
        <p:spPr>
          <a:xfrm>
            <a:off x="5867400" y="2209800"/>
            <a:ext cx="2819400" cy="3276600"/>
          </a:xfrm>
          <a:prstGeom prst="rect">
            <a:avLst/>
          </a:prstGeom>
        </p:spPr>
      </p:pic>
    </p:spTree>
    <p:extLst>
      <p:ext uri="{BB962C8B-B14F-4D97-AF65-F5344CB8AC3E}">
        <p14:creationId xmlns:p14="http://schemas.microsoft.com/office/powerpoint/2010/main" val="273306192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a:t>A Nation Divided</a:t>
            </a:r>
            <a:br>
              <a:rPr lang="en-US" sz="3600" b="1" dirty="0"/>
            </a:br>
            <a:r>
              <a:rPr lang="en-US" sz="3600" b="1" dirty="0"/>
              <a:t>Ku Klux Klan March in D.C. - 1925</a:t>
            </a:r>
            <a:endParaRPr lang="en-US" sz="3600" dirty="0"/>
          </a:p>
        </p:txBody>
      </p:sp>
      <p:sp>
        <p:nvSpPr>
          <p:cNvPr id="3" name="Content Placeholder 2"/>
          <p:cNvSpPr>
            <a:spLocks noGrp="1"/>
          </p:cNvSpPr>
          <p:nvPr>
            <p:ph idx="1"/>
          </p:nvPr>
        </p:nvSpPr>
        <p:spPr/>
        <p:txBody>
          <a:bodyPr/>
          <a:lstStyle/>
          <a:p>
            <a:pPr marL="0" indent="0">
              <a:buNone/>
            </a:pPr>
            <a:endParaRPr lang="en-US" dirty="0"/>
          </a:p>
        </p:txBody>
      </p:sp>
      <p:sp>
        <p:nvSpPr>
          <p:cNvPr id="4" name="Slide Number Placeholder 3"/>
          <p:cNvSpPr>
            <a:spLocks noGrp="1"/>
          </p:cNvSpPr>
          <p:nvPr>
            <p:ph type="sldNum" sz="quarter" idx="12"/>
          </p:nvPr>
        </p:nvSpPr>
        <p:spPr/>
        <p:txBody>
          <a:bodyPr/>
          <a:lstStyle/>
          <a:p>
            <a:pPr>
              <a:defRPr/>
            </a:pPr>
            <a:fld id="{098A1588-8202-4765-B187-88E84E3D6B94}" type="slidenum">
              <a:rPr lang="en-US" smtClean="0"/>
              <a:pPr>
                <a:defRPr/>
              </a:pPr>
              <a:t>9</a:t>
            </a:fld>
            <a:endParaRPr lang="en-US" dirty="0"/>
          </a:p>
        </p:txBody>
      </p:sp>
      <p:pic>
        <p:nvPicPr>
          <p:cNvPr id="1187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1797" y="1600200"/>
            <a:ext cx="5337203" cy="464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533400" y="6324600"/>
            <a:ext cx="7620000" cy="276999"/>
          </a:xfrm>
          <a:prstGeom prst="rect">
            <a:avLst/>
          </a:prstGeom>
          <a:noFill/>
        </p:spPr>
        <p:txBody>
          <a:bodyPr wrap="square" rtlCol="0">
            <a:spAutoFit/>
          </a:bodyPr>
          <a:lstStyle/>
          <a:p>
            <a:r>
              <a:rPr lang="en-US" sz="1200" dirty="0" smtClean="0"/>
              <a:t>Source:  Smithsonian National Museum of American History.  Copyright.</a:t>
            </a:r>
            <a:endParaRPr lang="en-US" sz="1200" dirty="0"/>
          </a:p>
        </p:txBody>
      </p:sp>
    </p:spTree>
    <p:extLst>
      <p:ext uri="{BB962C8B-B14F-4D97-AF65-F5344CB8AC3E}">
        <p14:creationId xmlns:p14="http://schemas.microsoft.com/office/powerpoint/2010/main" val="8892300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HOWBARVISIBLE" val="True"/>
  <p:tag name="CSVFORMAT" val="0"/>
  <p:tag name="COUNTDOWNSTYLE" val="-1"/>
  <p:tag name="COUNTDOWNSECONDS" val="10"/>
  <p:tag name="BACKUPSESSIONS" val="True"/>
  <p:tag name="REVIEWONLY" val="False"/>
  <p:tag name="RACEENDPOINTS" val="100"/>
  <p:tag name="PARTICIPANTSINLEADERBOARD" val="5"/>
  <p:tag name="BUBBLESIZEVISIBLE" val="True"/>
  <p:tag name="CUSTOMGRIDBACKCOLOR" val="-2830136"/>
  <p:tag name="CUSTOMCELLBACKCOLOR3" val="-268652"/>
  <p:tag name="DISPLAYDEVICENUMBER" val="True"/>
  <p:tag name="AUTOSIZEGRID" val="True"/>
  <p:tag name="POLLINGCYCLE" val="2"/>
  <p:tag name="INCLUDENONRESPONDERS" val="False"/>
  <p:tag name="CORRECTPOINTVALUE" val="1"/>
  <p:tag name="ZEROBASED" val="False"/>
  <p:tag name="FIBDISPLAYRESULTS" val="True"/>
  <p:tag name="PRRESPONSE1" val="10"/>
  <p:tag name="PRRESPONSE5" val="6"/>
  <p:tag name="PRRESPONSE9" val="2"/>
  <p:tag name="CHARTCOLORINDICES" val="37,34,37,34,37,34,37,34,37,34,10,3"/>
  <p:tag name="USESECONDARYMONITOR" val="True"/>
  <p:tag name="ANSWERNOWTEXT" val="Answer Now"/>
  <p:tag name="INPUTSOURCE" val="1"/>
  <p:tag name="CHARTVALUEFORMAT" val="0%"/>
  <p:tag name="STDCHART" val="1"/>
  <p:tag name="TEAMSINLEADERBOARD" val="5"/>
  <p:tag name="BUBBLEGROUPING" val="3"/>
  <p:tag name="CUSTOMCELLBACKCOLOR2" val="-13395457"/>
  <p:tag name="DISPLAYDEVICEID" val="True"/>
  <p:tag name="GRIDPOSITION" val="1"/>
  <p:tag name="RESETCHARTS" val="True"/>
  <p:tag name="INCORRECTPOINTVALUE" val="0"/>
  <p:tag name="CHARTSCALE" val="True"/>
  <p:tag name="FIBDISPLAYKEYWORDS" val="True"/>
  <p:tag name="PRRESPONSE6" val="5"/>
  <p:tag name="SHOWFLASHWARNING" val="True"/>
  <p:tag name="RESPCOUNTERSTYLE" val="-1"/>
  <p:tag name="ALLOWDUPLICATES" val="False"/>
  <p:tag name="AUTOUPDATEALIASES" val="True"/>
  <p:tag name="MAXRESPONDERS" val="5"/>
  <p:tag name="CUSTOMCELLFORECOLOR" val="-16777216"/>
  <p:tag name="DISPLAYNAME" val="True"/>
  <p:tag name="GRIDFONTSIZE" val="12"/>
  <p:tag name="INCLUDEPPT" val="True"/>
  <p:tag name="AUTOADJUSTPARTRANGE" val="True"/>
  <p:tag name="PRRESPONSE2" val="9"/>
  <p:tag name="PRRESPONSE8" val="3"/>
  <p:tag name="POWERPOINTVERSION" val="12.0"/>
  <p:tag name="RESPCOUNTERFORMAT" val="0"/>
  <p:tag name="AUTOADVANCE" val="True"/>
  <p:tag name="SKIPREMAININGRACESLIDES" val="True"/>
  <p:tag name="CUSTOMCELLBACKCOLOR1" val="-657956"/>
  <p:tag name="GRIDROTATIONINTERVAL" val="2"/>
  <p:tag name="MULTIRESPDIVISOR" val="1"/>
  <p:tag name="ADVANCEDSETTINGSVIEW" val="True"/>
  <p:tag name="PRRESPONSE4" val="7"/>
  <p:tag name="TPVERSION" val="2008"/>
  <p:tag name="RESPTABLESTYLE" val="-1"/>
  <p:tag name="RACERSMAXDISPLAYED" val="5"/>
  <p:tag name="DEFAULTNUMTEAMS" val="5"/>
  <p:tag name="GRIDSIZE" val="{Width=800, Height=600}"/>
  <p:tag name="REALTIMEBACKUP" val="False"/>
  <p:tag name="PRRESPONSE3" val="8"/>
  <p:tag name="SAVECSVWITHSESSION" val="True"/>
  <p:tag name="BACKUPMAINTENANCE" val="7"/>
  <p:tag name="BUBBLEVALUEFORMAT" val="0.0"/>
  <p:tag name="CHARTCOLORS" val="1"/>
  <p:tag name="FIBNUMRESULTS" val="5"/>
  <p:tag name="ALWAYSOPENPOLL" val="False"/>
  <p:tag name="ROTATIONINTERVAL" val="2"/>
  <p:tag name="USESCHEMECOLORS" val="True"/>
  <p:tag name="REALTIMEBACKUPPATH" val="(None)"/>
  <p:tag name="BULLETTYPE" val="3"/>
  <p:tag name="BUBBLENAMEVISIBLE" val="True"/>
  <p:tag name="ALLOWUSERFEEDBACK" val="True"/>
  <p:tag name="ANSWERNOWSTYLE" val="-1"/>
  <p:tag name="GRIDOPACITY" val="90"/>
  <p:tag name="PRRESPONSE10" val="1"/>
  <p:tag name="CHARTLABELS" val="1"/>
  <p:tag name="RACEANIMATIONSPEED" val="3"/>
  <p:tag name="NUMRESPONSES" val="1"/>
  <p:tag name="CUSTOMCELLBACKCOLOR4" val="-8355712"/>
  <p:tag name="PRRESPONSE7" val="4"/>
  <p:tag name="FIBINCLUDEOTHER" val="True"/>
  <p:tag name="DELIMITERS" val="3.1"/>
  <p:tag name="TPFULLVERSION" val="4.3.2.1178"/>
  <p:tag name="INCLUDESESSION" val="True"/>
  <p:tag name="EXPANDSHOWBAR" val="False"/>
</p:tagLst>
</file>

<file path=ppt/tags/tag2.xml><?xml version="1.0" encoding="utf-8"?>
<p:tagLst xmlns:a="http://schemas.openxmlformats.org/drawingml/2006/main" xmlns:r="http://schemas.openxmlformats.org/officeDocument/2006/relationships" xmlns:p="http://schemas.openxmlformats.org/presentationml/2006/main">
  <p:tag name="NOPREFERENCE" val="False"/>
</p:tagLst>
</file>

<file path=ppt/tags/tag3.xml><?xml version="1.0" encoding="utf-8"?>
<p:tagLst xmlns:a="http://schemas.openxmlformats.org/drawingml/2006/main" xmlns:r="http://schemas.openxmlformats.org/officeDocument/2006/relationships" xmlns:p="http://schemas.openxmlformats.org/presentationml/2006/main">
  <p:tag name="NOPREFERENCE" val="False"/>
</p:tagLst>
</file>

<file path=ppt/theme/theme1.xml><?xml version="1.0" encoding="utf-8"?>
<a:theme xmlns:a="http://schemas.openxmlformats.org/drawingml/2006/main" name="UFCW Community Partners Presentation 11120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UFCW Community Partners Presentation 111205</Template>
  <TotalTime>29849</TotalTime>
  <Words>13380</Words>
  <Application>Microsoft Office PowerPoint</Application>
  <PresentationFormat>On-screen Show (4:3)</PresentationFormat>
  <Paragraphs>601</Paragraphs>
  <Slides>59</Slides>
  <Notes>59</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59</vt:i4>
      </vt:variant>
    </vt:vector>
  </HeadingPairs>
  <TitlesOfParts>
    <vt:vector size="62" baseType="lpstr">
      <vt:lpstr>UFCW Community Partners Presentation 111205</vt:lpstr>
      <vt:lpstr>Microsoft Excel Chart</vt:lpstr>
      <vt:lpstr>Worksheet</vt:lpstr>
      <vt:lpstr>Making the American Dream a Reality for Everyone  Washington State Labor Council Convention  Wenatchee WA August 7, 2012</vt:lpstr>
      <vt:lpstr>PowerPoint Presentation</vt:lpstr>
      <vt:lpstr>Finding Common Ground</vt:lpstr>
      <vt:lpstr>Finding Common Ground</vt:lpstr>
      <vt:lpstr>PowerPoint Presentation</vt:lpstr>
      <vt:lpstr>PowerPoint Presentation</vt:lpstr>
      <vt:lpstr> My Family’s Story     </vt:lpstr>
      <vt:lpstr>Racism Dividing Working People and Undercuts Needed Unity </vt:lpstr>
      <vt:lpstr>A Nation Divided Ku Klux Klan March in D.C. - 1925</vt:lpstr>
      <vt:lpstr>President Herbert Hoover - 1929 Darling of Corporate America</vt:lpstr>
      <vt:lpstr>Henry Ford – 1931 Laid Off 91,000 workers in 2 years</vt:lpstr>
      <vt:lpstr>Hunger, Poverty and Homelessness Plagues Our Nation - Depression 1932</vt:lpstr>
      <vt:lpstr>Growing Solidarity Between Black and White Workers – Early 1930s</vt:lpstr>
      <vt:lpstr>Police Kill 5 Ford Hunger Marchers - 1932</vt:lpstr>
      <vt:lpstr>Funeral Procession for Martyrs of Ford Hunger March Massacre</vt:lpstr>
      <vt:lpstr>Police and U.S. Army Kill 2 Bonus Marchers and Destroy Occupy D.C. - 1932</vt:lpstr>
      <vt:lpstr>Solidarity Critical in Victory in 83-Day  1934 West Coast Longshore Strike </vt:lpstr>
      <vt:lpstr>Repression of Striking Workers Demanding a Union and Economic Justice – 1930s</vt:lpstr>
      <vt:lpstr>GM Sit-Down Strikers: Occupy Flint, Michigan - 1937</vt:lpstr>
      <vt:lpstr>National Guard Occupies Flint</vt:lpstr>
      <vt:lpstr>Community Rallies Behind Strikers</vt:lpstr>
      <vt:lpstr>Women Defending Striking Workers </vt:lpstr>
      <vt:lpstr>Children on the Picket Lines</vt:lpstr>
      <vt:lpstr>Occupy GM in Flint:  Victory</vt:lpstr>
      <vt:lpstr>Women Sit-down Strikers Occupy Woolworth </vt:lpstr>
      <vt:lpstr>The Growth and Decline of the American Labor Movement - 1890 to 2010</vt:lpstr>
      <vt:lpstr>Growing Racial Solidarity  Key to Victories 1930-40s</vt:lpstr>
      <vt:lpstr>Historic Victories End Decades of Defeats 1930s</vt:lpstr>
      <vt:lpstr>People’s Movements – 1950s-60s</vt:lpstr>
      <vt:lpstr>The People’s Victories of the 1950s-60s</vt:lpstr>
      <vt:lpstr>Who Gets What Share of the National Income:  The Top 1% versus the 99%</vt:lpstr>
      <vt:lpstr>30 Years of Shared Prosperity – 1947-1979</vt:lpstr>
      <vt:lpstr>30 Years of Stolen Prosperity: 1979-2010 </vt:lpstr>
      <vt:lpstr>30 Years of Stolen Prosperity: 1979-2010 </vt:lpstr>
      <vt:lpstr>Corporate America Declares War On  America’s Workers: 1980 to Present</vt:lpstr>
      <vt:lpstr>Lewis Powell – August 23, 1971</vt:lpstr>
      <vt:lpstr>Corporate America Winning the War of Big Ideas</vt:lpstr>
      <vt:lpstr>  Corporate America’s Class Warfare   </vt:lpstr>
      <vt:lpstr>PowerPoint Presentation</vt:lpstr>
      <vt:lpstr>The Growth and Decline of the American Labor Movement - 1890 to 2010</vt:lpstr>
      <vt:lpstr>The War on Workers Hits Workers of Color Very Hard – 1983 to 2008</vt:lpstr>
      <vt:lpstr>The Great Racial Wealth Divide 2009</vt:lpstr>
      <vt:lpstr>Our Youth Face a Difficult Future</vt:lpstr>
      <vt:lpstr>Gender Gap in Hourly Wages - 2009</vt:lpstr>
      <vt:lpstr>PowerPoint Presentation</vt:lpstr>
      <vt:lpstr>Immigrants Didn’t Wreck the Economy:  They are our Sisters and Brothers</vt:lpstr>
      <vt:lpstr>FIGHTING FOR OUR FUTURE  Our Nation is Not Broke:  Corporate America and the Wealthy Are Hijacking the American Dream</vt:lpstr>
      <vt:lpstr>Record After-Tax Profits for U.S. Corporations   2010: $1.93 Trillion Cash  and $1.5 trillion in Offshore Corporate Profits</vt:lpstr>
      <vt:lpstr>Hard Times?  Hard Times for Whom? Corporate After-Tax Profits Hit Record  High in 2010</vt:lpstr>
      <vt:lpstr>We Pay Our Taxes – What about the Rich?</vt:lpstr>
      <vt:lpstr>Fighting for the American Dream: Finding Hope and Getting Organized</vt:lpstr>
      <vt:lpstr>Many Movements:  Too Little Justice</vt:lpstr>
      <vt:lpstr>Democratic President, Big Congressional Majorities - What Happened?</vt:lpstr>
      <vt:lpstr>What Do We Need to Do to Reclaim Our Country?</vt:lpstr>
      <vt:lpstr>A Brighter Future:  Youth More Progressive   as Racial Differences Shrink  </vt:lpstr>
      <vt:lpstr>Victories Due to Grassroots Pressure and Rising Leadership of Young People  2011-12</vt:lpstr>
      <vt:lpstr>Margaret Mead and People’s Power </vt:lpstr>
      <vt:lpstr>People Like Us Have and Can Change the World.  This is our Time.</vt:lpstr>
      <vt:lpstr>Taking Action</vt:lpstr>
    </vt:vector>
  </TitlesOfParts>
  <Company>Hewlett-Packard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Reclaiming the American Dream  UFCW Local 21 Community Partners Presentation</dc:title>
  <dc:creator>mark</dc:creator>
  <cp:lastModifiedBy>Mark</cp:lastModifiedBy>
  <cp:revision>246</cp:revision>
  <cp:lastPrinted>2012-08-03T23:12:33Z</cp:lastPrinted>
  <dcterms:created xsi:type="dcterms:W3CDTF">2011-12-21T18:50:01Z</dcterms:created>
  <dcterms:modified xsi:type="dcterms:W3CDTF">2012-10-12T04:18:27Z</dcterms:modified>
</cp:coreProperties>
</file>