
<file path=[Content_Types].xml><?xml version="1.0" encoding="utf-8"?>
<Types xmlns="http://schemas.openxmlformats.org/package/2006/content-types">
  <Override PartName="/ppt/slides/slide14.xml" ContentType="application/vnd.openxmlformats-officedocument.presentationml.slide+xml"/>
  <Override PartName="/ppt/notesSlides/notesSlide16.xml" ContentType="application/vnd.openxmlformats-officedocument.presentationml.notesSlide+xml"/>
  <Default Extension="xlsx" ContentType="application/vnd.openxmlformats-officedocument.spreadsheetml.sheet"/>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charts/chart5.xml" ContentType="application/vnd.openxmlformats-officedocument.drawingml.chart+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charts/chart4.xml" ContentType="application/vnd.openxmlformats-officedocument.drawingml.chart+xml"/>
  <Default Extension="vml" ContentType="application/vnd.openxmlformats-officedocument.vmlDrawing"/>
  <Override PartName="/ppt/slides/slide20.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charts/chart3.xml" ContentType="application/vnd.openxmlformats-officedocument.drawingml.chart+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charts/chart2.xml" ContentType="application/vnd.openxmlformats-officedocument.drawingml.chart+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20.xml" ContentType="application/vnd.openxmlformats-officedocument.presentationml.notesSlide+xml"/>
  <Override PartName="/ppt/slides/slide2.xml" ContentType="application/vnd.openxmlformats-officedocument.presentationml.slide+xml"/>
  <Default Extension="xls" ContentType="application/vnd.ms-exce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theme/theme3.xml" ContentType="application/vnd.openxmlformats-officedocument.theme+xml"/>
  <Override PartName="/ppt/slides/slide24.xml" ContentType="application/vnd.openxmlformats-officedocument.presentationml.slide+xml"/>
  <Override PartName="/ppt/charts/chart1.xml" ContentType="application/vnd.openxmlformats-officedocument.drawingml.chart+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notesSlides/notesSlide24.xml" ContentType="application/vnd.openxmlformats-officedocument.presentationml.notesSlide+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48" r:id="rId1"/>
  </p:sldMasterIdLst>
  <p:notesMasterIdLst>
    <p:notesMasterId r:id="rId30"/>
  </p:notesMasterIdLst>
  <p:handoutMasterIdLst>
    <p:handoutMasterId r:id="rId31"/>
  </p:handoutMasterIdLst>
  <p:sldIdLst>
    <p:sldId id="256" r:id="rId2"/>
    <p:sldId id="257" r:id="rId3"/>
    <p:sldId id="316" r:id="rId4"/>
    <p:sldId id="304" r:id="rId5"/>
    <p:sldId id="309" r:id="rId6"/>
    <p:sldId id="336" r:id="rId7"/>
    <p:sldId id="337" r:id="rId8"/>
    <p:sldId id="267" r:id="rId9"/>
    <p:sldId id="332" r:id="rId10"/>
    <p:sldId id="310" r:id="rId11"/>
    <p:sldId id="311" r:id="rId12"/>
    <p:sldId id="312" r:id="rId13"/>
    <p:sldId id="294" r:id="rId14"/>
    <p:sldId id="297" r:id="rId15"/>
    <p:sldId id="313" r:id="rId16"/>
    <p:sldId id="333" r:id="rId17"/>
    <p:sldId id="277" r:id="rId18"/>
    <p:sldId id="307" r:id="rId19"/>
    <p:sldId id="342" r:id="rId20"/>
    <p:sldId id="288" r:id="rId21"/>
    <p:sldId id="334" r:id="rId22"/>
    <p:sldId id="335" r:id="rId23"/>
    <p:sldId id="343" r:id="rId24"/>
    <p:sldId id="287" r:id="rId25"/>
    <p:sldId id="290" r:id="rId26"/>
    <p:sldId id="344" r:id="rId27"/>
    <p:sldId id="341" r:id="rId28"/>
    <p:sldId id="340"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969" autoAdjust="0"/>
    <p:restoredTop sz="75501" autoAdjust="0"/>
  </p:normalViewPr>
  <p:slideViewPr>
    <p:cSldViewPr>
      <p:cViewPr varScale="1">
        <p:scale>
          <a:sx n="88" d="100"/>
          <a:sy n="88" d="100"/>
        </p:scale>
        <p:origin x="-1456" y="-1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5" d="100"/>
          <a:sy n="55" d="100"/>
        </p:scale>
        <p:origin x="-2194" y="-8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barChart>
        <c:barDir val="col"/>
        <c:grouping val="clustered"/>
        <c:ser>
          <c:idx val="0"/>
          <c:order val="0"/>
          <c:tx>
            <c:strRef>
              <c:f>Sheet1!$B$1</c:f>
              <c:strCache>
                <c:ptCount val="1"/>
                <c:pt idx="0">
                  <c:v>$27K   </c:v>
                </c:pt>
              </c:strCache>
            </c:strRef>
          </c:tx>
          <c:dLbls>
            <c:showVal val="1"/>
          </c:dLbls>
          <c:cat>
            <c:numRef>
              <c:f>Sheet1!$A$2</c:f>
              <c:numCache>
                <c:formatCode>General</c:formatCode>
                <c:ptCount val="1"/>
              </c:numCache>
            </c:numRef>
          </c:cat>
          <c:val>
            <c:numRef>
              <c:f>Sheet1!$B$2</c:f>
              <c:numCache>
                <c:formatCode>0%</c:formatCode>
                <c:ptCount val="1"/>
                <c:pt idx="0">
                  <c:v>1.16</c:v>
                </c:pt>
              </c:numCache>
            </c:numRef>
          </c:val>
        </c:ser>
        <c:ser>
          <c:idx val="1"/>
          <c:order val="1"/>
          <c:tx>
            <c:strRef>
              <c:f>Sheet1!$C$1</c:f>
              <c:strCache>
                <c:ptCount val="1"/>
                <c:pt idx="0">
                  <c:v>$45K</c:v>
                </c:pt>
              </c:strCache>
            </c:strRef>
          </c:tx>
          <c:dLbls>
            <c:showVal val="1"/>
          </c:dLbls>
          <c:cat>
            <c:numRef>
              <c:f>Sheet1!$A$2</c:f>
              <c:numCache>
                <c:formatCode>General</c:formatCode>
                <c:ptCount val="1"/>
              </c:numCache>
            </c:numRef>
          </c:cat>
          <c:val>
            <c:numRef>
              <c:f>Sheet1!$C$2</c:f>
              <c:numCache>
                <c:formatCode>0%</c:formatCode>
                <c:ptCount val="1"/>
                <c:pt idx="0">
                  <c:v>1.0</c:v>
                </c:pt>
              </c:numCache>
            </c:numRef>
          </c:val>
        </c:ser>
        <c:ser>
          <c:idx val="2"/>
          <c:order val="2"/>
          <c:tx>
            <c:strRef>
              <c:f>Sheet1!$D$1</c:f>
              <c:strCache>
                <c:ptCount val="1"/>
                <c:pt idx="0">
                  <c:v>$64K</c:v>
                </c:pt>
              </c:strCache>
            </c:strRef>
          </c:tx>
          <c:dLbls>
            <c:showVal val="1"/>
          </c:dLbls>
          <c:cat>
            <c:numRef>
              <c:f>Sheet1!$A$2</c:f>
              <c:numCache>
                <c:formatCode>General</c:formatCode>
                <c:ptCount val="1"/>
              </c:numCache>
            </c:numRef>
          </c:cat>
          <c:val>
            <c:numRef>
              <c:f>Sheet1!$D$2</c:f>
              <c:numCache>
                <c:formatCode>0%</c:formatCode>
                <c:ptCount val="1"/>
                <c:pt idx="0">
                  <c:v>1.11</c:v>
                </c:pt>
              </c:numCache>
            </c:numRef>
          </c:val>
        </c:ser>
        <c:ser>
          <c:idx val="3"/>
          <c:order val="3"/>
          <c:tx>
            <c:strRef>
              <c:f>Sheet1!$E$1</c:f>
              <c:strCache>
                <c:ptCount val="1"/>
                <c:pt idx="0">
                  <c:v>$88K</c:v>
                </c:pt>
              </c:strCache>
            </c:strRef>
          </c:tx>
          <c:dLbls>
            <c:showVal val="1"/>
          </c:dLbls>
          <c:cat>
            <c:numRef>
              <c:f>Sheet1!$A$2</c:f>
              <c:numCache>
                <c:formatCode>General</c:formatCode>
                <c:ptCount val="1"/>
              </c:numCache>
            </c:numRef>
          </c:cat>
          <c:val>
            <c:numRef>
              <c:f>Sheet1!$E$2</c:f>
              <c:numCache>
                <c:formatCode>0%</c:formatCode>
                <c:ptCount val="1"/>
                <c:pt idx="0">
                  <c:v>1.14</c:v>
                </c:pt>
              </c:numCache>
            </c:numRef>
          </c:val>
        </c:ser>
        <c:ser>
          <c:idx val="4"/>
          <c:order val="4"/>
          <c:tx>
            <c:strRef>
              <c:f>Sheet1!$F$1</c:f>
              <c:strCache>
                <c:ptCount val="1"/>
                <c:pt idx="0">
                  <c:v>$88K+</c:v>
                </c:pt>
              </c:strCache>
            </c:strRef>
          </c:tx>
          <c:dLbls>
            <c:showVal val="1"/>
          </c:dLbls>
          <c:cat>
            <c:numRef>
              <c:f>Sheet1!$A$2</c:f>
              <c:numCache>
                <c:formatCode>General</c:formatCode>
                <c:ptCount val="1"/>
              </c:numCache>
            </c:numRef>
          </c:cat>
          <c:val>
            <c:numRef>
              <c:f>Sheet1!$F$2</c:f>
              <c:numCache>
                <c:formatCode>0%</c:formatCode>
                <c:ptCount val="1"/>
                <c:pt idx="0">
                  <c:v>0.99</c:v>
                </c:pt>
              </c:numCache>
            </c:numRef>
          </c:val>
        </c:ser>
        <c:ser>
          <c:idx val="5"/>
          <c:order val="5"/>
          <c:tx>
            <c:strRef>
              <c:f>Sheet1!$G$1</c:f>
              <c:strCache>
                <c:ptCount val="1"/>
                <c:pt idx="0">
                  <c:v>$142K+</c:v>
                </c:pt>
              </c:strCache>
            </c:strRef>
          </c:tx>
          <c:dLbls>
            <c:showVal val="1"/>
          </c:dLbls>
          <c:cat>
            <c:numRef>
              <c:f>Sheet1!$A$2</c:f>
              <c:numCache>
                <c:formatCode>General</c:formatCode>
                <c:ptCount val="1"/>
              </c:numCache>
            </c:numRef>
          </c:cat>
          <c:val>
            <c:numRef>
              <c:f>Sheet1!$G$2</c:f>
              <c:numCache>
                <c:formatCode>0%</c:formatCode>
                <c:ptCount val="1"/>
                <c:pt idx="0">
                  <c:v>0.86</c:v>
                </c:pt>
              </c:numCache>
            </c:numRef>
          </c:val>
        </c:ser>
        <c:gapWidth val="80"/>
        <c:overlap val="-50"/>
        <c:axId val="601302472"/>
        <c:axId val="601326184"/>
      </c:barChart>
      <c:catAx>
        <c:axId val="601302472"/>
        <c:scaling>
          <c:orientation val="minMax"/>
        </c:scaling>
        <c:axPos val="b"/>
        <c:numFmt formatCode="General" sourceLinked="1"/>
        <c:tickLblPos val="nextTo"/>
        <c:crossAx val="601326184"/>
        <c:crosses val="autoZero"/>
        <c:auto val="1"/>
        <c:lblAlgn val="ctr"/>
        <c:lblOffset val="100"/>
      </c:catAx>
      <c:valAx>
        <c:axId val="601326184"/>
        <c:scaling>
          <c:orientation val="minMax"/>
        </c:scaling>
        <c:axPos val="l"/>
        <c:majorGridlines/>
        <c:numFmt formatCode="0%" sourceLinked="1"/>
        <c:tickLblPos val="nextTo"/>
        <c:crossAx val="601302472"/>
        <c:crosses val="autoZero"/>
        <c:crossBetween val="between"/>
      </c:valAx>
    </c:plotArea>
    <c:legend>
      <c:legendPos val="b"/>
      <c:layout/>
    </c:legend>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106405779138719"/>
          <c:y val="0.0448613919291872"/>
          <c:w val="0.876618912219306"/>
          <c:h val="0.628212603593976"/>
        </c:manualLayout>
      </c:layout>
      <c:barChart>
        <c:barDir val="col"/>
        <c:grouping val="clustered"/>
        <c:ser>
          <c:idx val="0"/>
          <c:order val="0"/>
          <c:tx>
            <c:strRef>
              <c:f>Sheet1!$B$1</c:f>
              <c:strCache>
                <c:ptCount val="1"/>
                <c:pt idx="0">
                  <c:v>27K</c:v>
                </c:pt>
              </c:strCache>
            </c:strRef>
          </c:tx>
          <c:dLbls>
            <c:showVal val="1"/>
          </c:dLbls>
          <c:cat>
            <c:numRef>
              <c:f>Sheet1!$A$2</c:f>
              <c:numCache>
                <c:formatCode>General</c:formatCode>
                <c:ptCount val="1"/>
              </c:numCache>
            </c:numRef>
          </c:cat>
          <c:val>
            <c:numRef>
              <c:f>Sheet1!$B$2</c:f>
              <c:numCache>
                <c:formatCode>0%</c:formatCode>
                <c:ptCount val="1"/>
                <c:pt idx="0">
                  <c:v>-0.11</c:v>
                </c:pt>
              </c:numCache>
            </c:numRef>
          </c:val>
        </c:ser>
        <c:ser>
          <c:idx val="1"/>
          <c:order val="1"/>
          <c:tx>
            <c:strRef>
              <c:f>Sheet1!$C$1</c:f>
              <c:strCache>
                <c:ptCount val="1"/>
                <c:pt idx="0">
                  <c:v>48K</c:v>
                </c:pt>
              </c:strCache>
            </c:strRef>
          </c:tx>
          <c:dLbls>
            <c:showVal val="1"/>
          </c:dLbls>
          <c:cat>
            <c:numRef>
              <c:f>Sheet1!$A$2</c:f>
              <c:numCache>
                <c:formatCode>General</c:formatCode>
                <c:ptCount val="1"/>
              </c:numCache>
            </c:numRef>
          </c:cat>
          <c:val>
            <c:numRef>
              <c:f>Sheet1!$C$2</c:f>
              <c:numCache>
                <c:formatCode>0%</c:formatCode>
                <c:ptCount val="1"/>
                <c:pt idx="0">
                  <c:v>0.02</c:v>
                </c:pt>
              </c:numCache>
            </c:numRef>
          </c:val>
        </c:ser>
        <c:ser>
          <c:idx val="2"/>
          <c:order val="2"/>
          <c:tx>
            <c:strRef>
              <c:f>Sheet1!$D$1</c:f>
              <c:strCache>
                <c:ptCount val="1"/>
                <c:pt idx="0">
                  <c:v>74K</c:v>
                </c:pt>
              </c:strCache>
            </c:strRef>
          </c:tx>
          <c:dLbls>
            <c:showVal val="1"/>
          </c:dLbls>
          <c:cat>
            <c:numRef>
              <c:f>Sheet1!$A$2</c:f>
              <c:numCache>
                <c:formatCode>General</c:formatCode>
                <c:ptCount val="1"/>
              </c:numCache>
            </c:numRef>
          </c:cat>
          <c:val>
            <c:numRef>
              <c:f>Sheet1!$D$2</c:f>
              <c:numCache>
                <c:formatCode>0%</c:formatCode>
                <c:ptCount val="1"/>
                <c:pt idx="0">
                  <c:v>0.1</c:v>
                </c:pt>
              </c:numCache>
            </c:numRef>
          </c:val>
        </c:ser>
        <c:ser>
          <c:idx val="3"/>
          <c:order val="3"/>
          <c:tx>
            <c:strRef>
              <c:f>Sheet1!$E$1</c:f>
              <c:strCache>
                <c:ptCount val="1"/>
                <c:pt idx="0">
                  <c:v>114K</c:v>
                </c:pt>
              </c:strCache>
            </c:strRef>
          </c:tx>
          <c:dLbls>
            <c:showVal val="1"/>
          </c:dLbls>
          <c:cat>
            <c:numRef>
              <c:f>Sheet1!$A$2</c:f>
              <c:numCache>
                <c:formatCode>General</c:formatCode>
                <c:ptCount val="1"/>
              </c:numCache>
            </c:numRef>
          </c:cat>
          <c:val>
            <c:numRef>
              <c:f>Sheet1!$E$2</c:f>
              <c:numCache>
                <c:formatCode>0%</c:formatCode>
                <c:ptCount val="1"/>
                <c:pt idx="0">
                  <c:v>0.22</c:v>
                </c:pt>
              </c:numCache>
            </c:numRef>
          </c:val>
        </c:ser>
        <c:ser>
          <c:idx val="4"/>
          <c:order val="4"/>
          <c:tx>
            <c:strRef>
              <c:f>Sheet1!$F$1</c:f>
              <c:strCache>
                <c:ptCount val="1"/>
                <c:pt idx="0">
                  <c:v>114K+</c:v>
                </c:pt>
              </c:strCache>
            </c:strRef>
          </c:tx>
          <c:dLbls>
            <c:showVal val="1"/>
          </c:dLbls>
          <c:cat>
            <c:numRef>
              <c:f>Sheet1!$A$2</c:f>
              <c:numCache>
                <c:formatCode>General</c:formatCode>
                <c:ptCount val="1"/>
              </c:numCache>
            </c:numRef>
          </c:cat>
          <c:val>
            <c:numRef>
              <c:f>Sheet1!$F$2</c:f>
              <c:numCache>
                <c:formatCode>0%</c:formatCode>
                <c:ptCount val="1"/>
                <c:pt idx="0">
                  <c:v>0.45</c:v>
                </c:pt>
              </c:numCache>
            </c:numRef>
          </c:val>
        </c:ser>
        <c:ser>
          <c:idx val="5"/>
          <c:order val="5"/>
          <c:tx>
            <c:strRef>
              <c:f>Sheet1!$G$1</c:f>
              <c:strCache>
                <c:ptCount val="1"/>
                <c:pt idx="0">
                  <c:v>200K+</c:v>
                </c:pt>
              </c:strCache>
            </c:strRef>
          </c:tx>
          <c:dLbls>
            <c:showVal val="1"/>
          </c:dLbls>
          <c:cat>
            <c:numRef>
              <c:f>Sheet1!$A$2</c:f>
              <c:numCache>
                <c:formatCode>General</c:formatCode>
                <c:ptCount val="1"/>
              </c:numCache>
            </c:numRef>
          </c:cat>
          <c:val>
            <c:numRef>
              <c:f>Sheet1!$G$2</c:f>
              <c:numCache>
                <c:formatCode>0%</c:formatCode>
                <c:ptCount val="1"/>
                <c:pt idx="0">
                  <c:v>0.64</c:v>
                </c:pt>
              </c:numCache>
            </c:numRef>
          </c:val>
        </c:ser>
        <c:overlap val="-51"/>
        <c:axId val="601341256"/>
        <c:axId val="601345272"/>
      </c:barChart>
      <c:catAx>
        <c:axId val="601341256"/>
        <c:scaling>
          <c:orientation val="minMax"/>
        </c:scaling>
        <c:axPos val="b"/>
        <c:numFmt formatCode="General" sourceLinked="1"/>
        <c:tickLblPos val="nextTo"/>
        <c:crossAx val="601345272"/>
        <c:crosses val="autoZero"/>
        <c:auto val="1"/>
        <c:lblAlgn val="ctr"/>
        <c:lblOffset val="100"/>
      </c:catAx>
      <c:valAx>
        <c:axId val="601345272"/>
        <c:scaling>
          <c:orientation val="minMax"/>
          <c:max val="0.8"/>
        </c:scaling>
        <c:axPos val="l"/>
        <c:majorGridlines/>
        <c:numFmt formatCode="0%" sourceLinked="1"/>
        <c:tickLblPos val="nextTo"/>
        <c:crossAx val="601341256"/>
        <c:crosses val="autoZero"/>
        <c:crossBetween val="between"/>
      </c:valAx>
    </c:plotArea>
    <c:legend>
      <c:legendPos val="b"/>
      <c:layout>
        <c:manualLayout>
          <c:xMode val="edge"/>
          <c:yMode val="edge"/>
          <c:x val="0.0324410663944785"/>
          <c:y val="0.713755503524885"/>
          <c:w val="0.953636385729561"/>
          <c:h val="0.28343846381422"/>
        </c:manualLayout>
      </c:layout>
    </c:legend>
    <c:plotVisOnly val="1"/>
    <c:dispBlanksAs val="gap"/>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106405779138719"/>
          <c:y val="0.0448613919291872"/>
          <c:w val="0.876618912219306"/>
          <c:h val="0.628212603593976"/>
        </c:manualLayout>
      </c:layout>
      <c:barChart>
        <c:barDir val="col"/>
        <c:grouping val="clustered"/>
        <c:ser>
          <c:idx val="0"/>
          <c:order val="0"/>
          <c:tx>
            <c:strRef>
              <c:f>Sheet1!$B$1</c:f>
              <c:strCache>
                <c:ptCount val="1"/>
                <c:pt idx="0">
                  <c:v>27K</c:v>
                </c:pt>
              </c:strCache>
            </c:strRef>
          </c:tx>
          <c:dLbls>
            <c:showVal val="1"/>
          </c:dLbls>
          <c:cat>
            <c:numRef>
              <c:f>Sheet1!$A$2</c:f>
              <c:numCache>
                <c:formatCode>General</c:formatCode>
                <c:ptCount val="1"/>
              </c:numCache>
            </c:numRef>
          </c:cat>
          <c:val>
            <c:numRef>
              <c:f>Sheet1!$B$2</c:f>
              <c:numCache>
                <c:formatCode>0%</c:formatCode>
                <c:ptCount val="1"/>
                <c:pt idx="0">
                  <c:v>-0.11</c:v>
                </c:pt>
              </c:numCache>
            </c:numRef>
          </c:val>
        </c:ser>
        <c:ser>
          <c:idx val="1"/>
          <c:order val="1"/>
          <c:tx>
            <c:strRef>
              <c:f>Sheet1!$C$1</c:f>
              <c:strCache>
                <c:ptCount val="1"/>
                <c:pt idx="0">
                  <c:v>48K</c:v>
                </c:pt>
              </c:strCache>
            </c:strRef>
          </c:tx>
          <c:dLbls>
            <c:showVal val="1"/>
          </c:dLbls>
          <c:cat>
            <c:numRef>
              <c:f>Sheet1!$A$2</c:f>
              <c:numCache>
                <c:formatCode>General</c:formatCode>
                <c:ptCount val="1"/>
              </c:numCache>
            </c:numRef>
          </c:cat>
          <c:val>
            <c:numRef>
              <c:f>Sheet1!$C$2</c:f>
              <c:numCache>
                <c:formatCode>0%</c:formatCode>
                <c:ptCount val="1"/>
                <c:pt idx="0">
                  <c:v>0.02</c:v>
                </c:pt>
              </c:numCache>
            </c:numRef>
          </c:val>
        </c:ser>
        <c:ser>
          <c:idx val="2"/>
          <c:order val="2"/>
          <c:tx>
            <c:strRef>
              <c:f>Sheet1!$D$1</c:f>
              <c:strCache>
                <c:ptCount val="1"/>
                <c:pt idx="0">
                  <c:v>74K</c:v>
                </c:pt>
              </c:strCache>
            </c:strRef>
          </c:tx>
          <c:dLbls>
            <c:showVal val="1"/>
          </c:dLbls>
          <c:cat>
            <c:numRef>
              <c:f>Sheet1!$A$2</c:f>
              <c:numCache>
                <c:formatCode>General</c:formatCode>
                <c:ptCount val="1"/>
              </c:numCache>
            </c:numRef>
          </c:cat>
          <c:val>
            <c:numRef>
              <c:f>Sheet1!$D$2</c:f>
              <c:numCache>
                <c:formatCode>0%</c:formatCode>
                <c:ptCount val="1"/>
                <c:pt idx="0">
                  <c:v>0.1</c:v>
                </c:pt>
              </c:numCache>
            </c:numRef>
          </c:val>
        </c:ser>
        <c:ser>
          <c:idx val="3"/>
          <c:order val="3"/>
          <c:tx>
            <c:strRef>
              <c:f>Sheet1!$E$1</c:f>
              <c:strCache>
                <c:ptCount val="1"/>
                <c:pt idx="0">
                  <c:v>114K</c:v>
                </c:pt>
              </c:strCache>
            </c:strRef>
          </c:tx>
          <c:dLbls>
            <c:showVal val="1"/>
          </c:dLbls>
          <c:cat>
            <c:numRef>
              <c:f>Sheet1!$A$2</c:f>
              <c:numCache>
                <c:formatCode>General</c:formatCode>
                <c:ptCount val="1"/>
              </c:numCache>
            </c:numRef>
          </c:cat>
          <c:val>
            <c:numRef>
              <c:f>Sheet1!$E$2</c:f>
              <c:numCache>
                <c:formatCode>0%</c:formatCode>
                <c:ptCount val="1"/>
                <c:pt idx="0">
                  <c:v>0.22</c:v>
                </c:pt>
              </c:numCache>
            </c:numRef>
          </c:val>
        </c:ser>
        <c:ser>
          <c:idx val="4"/>
          <c:order val="4"/>
          <c:tx>
            <c:strRef>
              <c:f>Sheet1!$F$1</c:f>
              <c:strCache>
                <c:ptCount val="1"/>
                <c:pt idx="0">
                  <c:v>114K+</c:v>
                </c:pt>
              </c:strCache>
            </c:strRef>
          </c:tx>
          <c:dLbls>
            <c:showVal val="1"/>
          </c:dLbls>
          <c:cat>
            <c:numRef>
              <c:f>Sheet1!$A$2</c:f>
              <c:numCache>
                <c:formatCode>General</c:formatCode>
                <c:ptCount val="1"/>
              </c:numCache>
            </c:numRef>
          </c:cat>
          <c:val>
            <c:numRef>
              <c:f>Sheet1!$F$2</c:f>
              <c:numCache>
                <c:formatCode>0%</c:formatCode>
                <c:ptCount val="1"/>
                <c:pt idx="0">
                  <c:v>0.45</c:v>
                </c:pt>
              </c:numCache>
            </c:numRef>
          </c:val>
        </c:ser>
        <c:ser>
          <c:idx val="5"/>
          <c:order val="5"/>
          <c:tx>
            <c:strRef>
              <c:f>Sheet1!$G$1</c:f>
              <c:strCache>
                <c:ptCount val="1"/>
                <c:pt idx="0">
                  <c:v>200K+</c:v>
                </c:pt>
              </c:strCache>
            </c:strRef>
          </c:tx>
          <c:dLbls>
            <c:showVal val="1"/>
          </c:dLbls>
          <c:cat>
            <c:numRef>
              <c:f>Sheet1!$A$2</c:f>
              <c:numCache>
                <c:formatCode>General</c:formatCode>
                <c:ptCount val="1"/>
              </c:numCache>
            </c:numRef>
          </c:cat>
          <c:val>
            <c:numRef>
              <c:f>Sheet1!$G$2</c:f>
              <c:numCache>
                <c:formatCode>0%</c:formatCode>
                <c:ptCount val="1"/>
                <c:pt idx="0">
                  <c:v>0.64</c:v>
                </c:pt>
              </c:numCache>
            </c:numRef>
          </c:val>
        </c:ser>
        <c:ser>
          <c:idx val="6"/>
          <c:order val="6"/>
          <c:tx>
            <c:strRef>
              <c:f>Sheet1!$H$1</c:f>
              <c:strCache>
                <c:ptCount val="1"/>
                <c:pt idx="0">
                  <c:v>8.6M+</c:v>
                </c:pt>
              </c:strCache>
            </c:strRef>
          </c:tx>
          <c:dLbls>
            <c:showVal val="1"/>
          </c:dLbls>
          <c:cat>
            <c:numRef>
              <c:f>Sheet1!$A$2</c:f>
              <c:numCache>
                <c:formatCode>General</c:formatCode>
                <c:ptCount val="1"/>
              </c:numCache>
            </c:numRef>
          </c:cat>
          <c:val>
            <c:numRef>
              <c:f>Sheet1!$H$2</c:f>
              <c:numCache>
                <c:formatCode>0%</c:formatCode>
                <c:ptCount val="1"/>
                <c:pt idx="0">
                  <c:v>3.86</c:v>
                </c:pt>
              </c:numCache>
            </c:numRef>
          </c:val>
        </c:ser>
        <c:overlap val="-51"/>
        <c:axId val="601796776"/>
        <c:axId val="601799800"/>
      </c:barChart>
      <c:catAx>
        <c:axId val="601796776"/>
        <c:scaling>
          <c:orientation val="minMax"/>
        </c:scaling>
        <c:axPos val="b"/>
        <c:numFmt formatCode="General" sourceLinked="1"/>
        <c:tickLblPos val="nextTo"/>
        <c:crossAx val="601799800"/>
        <c:crosses val="autoZero"/>
        <c:auto val="1"/>
        <c:lblAlgn val="ctr"/>
        <c:lblOffset val="100"/>
      </c:catAx>
      <c:valAx>
        <c:axId val="601799800"/>
        <c:scaling>
          <c:orientation val="minMax"/>
          <c:max val="4.0"/>
        </c:scaling>
        <c:axPos val="l"/>
        <c:majorGridlines/>
        <c:numFmt formatCode="0%" sourceLinked="1"/>
        <c:tickLblPos val="nextTo"/>
        <c:crossAx val="601796776"/>
        <c:crosses val="autoZero"/>
        <c:crossBetween val="between"/>
      </c:valAx>
    </c:plotArea>
    <c:legend>
      <c:legendPos val="b"/>
      <c:layout>
        <c:manualLayout>
          <c:xMode val="edge"/>
          <c:yMode val="edge"/>
          <c:x val="0.0324410663944785"/>
          <c:y val="0.713755503524885"/>
          <c:w val="0.953636385729561"/>
          <c:h val="0.28343846381422"/>
        </c:manualLayout>
      </c:layout>
    </c:legend>
    <c:plotVisOnly val="1"/>
    <c:dispBlanksAs val="gap"/>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barChart>
        <c:barDir val="col"/>
        <c:grouping val="clustered"/>
        <c:ser>
          <c:idx val="0"/>
          <c:order val="0"/>
          <c:tx>
            <c:strRef>
              <c:f>Sheet1!$B$1</c:f>
              <c:strCache>
                <c:ptCount val="1"/>
                <c:pt idx="0">
                  <c:v>% Higher Weekly Wages - Union vs. Non-Union Full-Time Workers</c:v>
                </c:pt>
              </c:strCache>
            </c:strRef>
          </c:tx>
          <c:dLbls>
            <c:showVal val="1"/>
          </c:dLbls>
          <c:cat>
            <c:strRef>
              <c:f>Sheet1!$A$2:$A$7</c:f>
              <c:strCache>
                <c:ptCount val="6"/>
                <c:pt idx="0">
                  <c:v>All</c:v>
                </c:pt>
                <c:pt idx="1">
                  <c:v>Men</c:v>
                </c:pt>
                <c:pt idx="2">
                  <c:v>Women</c:v>
                </c:pt>
                <c:pt idx="3">
                  <c:v>Black</c:v>
                </c:pt>
                <c:pt idx="4">
                  <c:v>Latino</c:v>
                </c:pt>
                <c:pt idx="5">
                  <c:v>Asian</c:v>
                </c:pt>
              </c:strCache>
            </c:strRef>
          </c:cat>
          <c:val>
            <c:numRef>
              <c:f>Sheet1!$B$2:$B$7</c:f>
              <c:numCache>
                <c:formatCode>0%</c:formatCode>
                <c:ptCount val="6"/>
                <c:pt idx="0">
                  <c:v>0.29</c:v>
                </c:pt>
                <c:pt idx="1">
                  <c:v>0.23</c:v>
                </c:pt>
                <c:pt idx="2">
                  <c:v>0.35</c:v>
                </c:pt>
                <c:pt idx="3">
                  <c:v>0.3</c:v>
                </c:pt>
                <c:pt idx="4">
                  <c:v>0.56</c:v>
                </c:pt>
                <c:pt idx="5">
                  <c:v>0.13</c:v>
                </c:pt>
              </c:numCache>
            </c:numRef>
          </c:val>
        </c:ser>
        <c:gapWidth val="127"/>
        <c:overlap val="-35"/>
        <c:axId val="686898568"/>
        <c:axId val="686901880"/>
      </c:barChart>
      <c:catAx>
        <c:axId val="686898568"/>
        <c:scaling>
          <c:orientation val="minMax"/>
        </c:scaling>
        <c:axPos val="b"/>
        <c:tickLblPos val="nextTo"/>
        <c:txPr>
          <a:bodyPr rot="-5400000" vert="horz"/>
          <a:lstStyle/>
          <a:p>
            <a:pPr>
              <a:defRPr/>
            </a:pPr>
            <a:endParaRPr lang="en-US"/>
          </a:p>
        </c:txPr>
        <c:crossAx val="686901880"/>
        <c:crosses val="autoZero"/>
        <c:auto val="1"/>
        <c:lblAlgn val="ctr"/>
        <c:lblOffset val="100"/>
      </c:catAx>
      <c:valAx>
        <c:axId val="686901880"/>
        <c:scaling>
          <c:orientation val="minMax"/>
        </c:scaling>
        <c:axPos val="l"/>
        <c:majorGridlines/>
        <c:numFmt formatCode="0%" sourceLinked="1"/>
        <c:tickLblPos val="nextTo"/>
        <c:crossAx val="686898568"/>
        <c:crosses val="autoZero"/>
        <c:crossBetween val="between"/>
      </c:valAx>
    </c:plotArea>
    <c:legend>
      <c:legendPos val="b"/>
    </c:legend>
    <c:plotVisOnly val="1"/>
    <c:dispBlanksAs val="gap"/>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lineChart>
        <c:grouping val="standard"/>
        <c:ser>
          <c:idx val="0"/>
          <c:order val="0"/>
          <c:tx>
            <c:strRef>
              <c:f>Sheet1!$B$1</c:f>
              <c:strCache>
                <c:ptCount val="1"/>
                <c:pt idx="0">
                  <c:v>Corporate After-Tax Profits as a Share of National Income</c:v>
                </c:pt>
              </c:strCache>
            </c:strRef>
          </c:tx>
          <c:cat>
            <c:strRef>
              <c:f>Sheet1!$A$2:$A$77</c:f>
              <c:strCache>
                <c:ptCount val="76"/>
                <c:pt idx="0">
                  <c:v>1935</c:v>
                </c:pt>
                <c:pt idx="1">
                  <c:v>1936</c:v>
                </c:pt>
                <c:pt idx="2">
                  <c:v>1937</c:v>
                </c:pt>
                <c:pt idx="3">
                  <c:v>1938</c:v>
                </c:pt>
                <c:pt idx="4">
                  <c:v>1939</c:v>
                </c:pt>
                <c:pt idx="5">
                  <c:v>1940</c:v>
                </c:pt>
                <c:pt idx="6">
                  <c:v>1941</c:v>
                </c:pt>
                <c:pt idx="7">
                  <c:v>1942</c:v>
                </c:pt>
                <c:pt idx="8">
                  <c:v>1943</c:v>
                </c:pt>
                <c:pt idx="9">
                  <c:v>1944</c:v>
                </c:pt>
                <c:pt idx="10">
                  <c:v>1945</c:v>
                </c:pt>
                <c:pt idx="11">
                  <c:v>1946</c:v>
                </c:pt>
                <c:pt idx="12">
                  <c:v>1947</c:v>
                </c:pt>
                <c:pt idx="13">
                  <c:v>1948</c:v>
                </c:pt>
                <c:pt idx="14">
                  <c:v>1949</c:v>
                </c:pt>
                <c:pt idx="15">
                  <c:v>1950</c:v>
                </c:pt>
                <c:pt idx="16">
                  <c:v>1951</c:v>
                </c:pt>
                <c:pt idx="17">
                  <c:v>1952</c:v>
                </c:pt>
                <c:pt idx="18">
                  <c:v>1953</c:v>
                </c:pt>
                <c:pt idx="19">
                  <c:v>1954</c:v>
                </c:pt>
                <c:pt idx="20">
                  <c:v>1955</c:v>
                </c:pt>
                <c:pt idx="21">
                  <c:v>1956</c:v>
                </c:pt>
                <c:pt idx="22">
                  <c:v>1957</c:v>
                </c:pt>
                <c:pt idx="23">
                  <c:v>1958</c:v>
                </c:pt>
                <c:pt idx="24">
                  <c:v>1959</c:v>
                </c:pt>
                <c:pt idx="25">
                  <c:v>1960</c:v>
                </c:pt>
                <c:pt idx="26">
                  <c:v>1961</c:v>
                </c:pt>
                <c:pt idx="27">
                  <c:v>1962</c:v>
                </c:pt>
                <c:pt idx="28">
                  <c:v>1963</c:v>
                </c:pt>
                <c:pt idx="29">
                  <c:v>1964</c:v>
                </c:pt>
                <c:pt idx="30">
                  <c:v>1965</c:v>
                </c:pt>
                <c:pt idx="31">
                  <c:v>1966</c:v>
                </c:pt>
                <c:pt idx="32">
                  <c:v>1967</c:v>
                </c:pt>
                <c:pt idx="33">
                  <c:v>1968</c:v>
                </c:pt>
                <c:pt idx="34">
                  <c:v>1969</c:v>
                </c:pt>
                <c:pt idx="35">
                  <c:v>1970</c:v>
                </c:pt>
                <c:pt idx="36">
                  <c:v>1971</c:v>
                </c:pt>
                <c:pt idx="37">
                  <c:v>1972</c:v>
                </c:pt>
                <c:pt idx="38">
                  <c:v>1973</c:v>
                </c:pt>
                <c:pt idx="39">
                  <c:v>1974</c:v>
                </c:pt>
                <c:pt idx="40">
                  <c:v>1975</c:v>
                </c:pt>
                <c:pt idx="41">
                  <c:v>1976</c:v>
                </c:pt>
                <c:pt idx="42">
                  <c:v>1977</c:v>
                </c:pt>
                <c:pt idx="43">
                  <c:v>1978</c:v>
                </c:pt>
                <c:pt idx="44">
                  <c:v>1979</c:v>
                </c:pt>
                <c:pt idx="45">
                  <c:v>1980</c:v>
                </c:pt>
                <c:pt idx="46">
                  <c:v>1981</c:v>
                </c:pt>
                <c:pt idx="47">
                  <c:v>1982</c:v>
                </c:pt>
                <c:pt idx="48">
                  <c:v>1983</c:v>
                </c:pt>
                <c:pt idx="49">
                  <c:v>1984</c:v>
                </c:pt>
                <c:pt idx="50">
                  <c:v>1985</c:v>
                </c:pt>
                <c:pt idx="51">
                  <c:v>1986</c:v>
                </c:pt>
                <c:pt idx="52">
                  <c:v>1987</c:v>
                </c:pt>
                <c:pt idx="53">
                  <c:v>1988</c:v>
                </c:pt>
                <c:pt idx="54">
                  <c:v>1989</c:v>
                </c:pt>
                <c:pt idx="55">
                  <c:v>1990</c:v>
                </c:pt>
                <c:pt idx="56">
                  <c:v>1991</c:v>
                </c:pt>
                <c:pt idx="57">
                  <c:v>1992</c:v>
                </c:pt>
                <c:pt idx="58">
                  <c:v>1993</c:v>
                </c:pt>
                <c:pt idx="59">
                  <c:v>1994</c:v>
                </c:pt>
                <c:pt idx="60">
                  <c:v>1995</c:v>
                </c:pt>
                <c:pt idx="61">
                  <c:v>1996</c:v>
                </c:pt>
                <c:pt idx="62">
                  <c:v>1997</c:v>
                </c:pt>
                <c:pt idx="63">
                  <c:v>1998</c:v>
                </c:pt>
                <c:pt idx="64">
                  <c:v>1999</c:v>
                </c:pt>
                <c:pt idx="65">
                  <c:v>2000</c:v>
                </c:pt>
                <c:pt idx="66">
                  <c:v>2001</c:v>
                </c:pt>
                <c:pt idx="67">
                  <c:v>2002</c:v>
                </c:pt>
                <c:pt idx="68">
                  <c:v>2003</c:v>
                </c:pt>
                <c:pt idx="69">
                  <c:v>2004</c:v>
                </c:pt>
                <c:pt idx="70">
                  <c:v>2005</c:v>
                </c:pt>
                <c:pt idx="71">
                  <c:v>2006</c:v>
                </c:pt>
                <c:pt idx="72">
                  <c:v>2007</c:v>
                </c:pt>
                <c:pt idx="73">
                  <c:v>2008</c:v>
                </c:pt>
                <c:pt idx="74">
                  <c:v>2009</c:v>
                </c:pt>
                <c:pt idx="75">
                  <c:v>2010</c:v>
                </c:pt>
              </c:strCache>
            </c:strRef>
          </c:cat>
          <c:val>
            <c:numRef>
              <c:f>Sheet1!$B$2:$B$77</c:f>
              <c:numCache>
                <c:formatCode>0.0%</c:formatCode>
                <c:ptCount val="76"/>
                <c:pt idx="0">
                  <c:v>0.0439393939393939</c:v>
                </c:pt>
                <c:pt idx="1">
                  <c:v>0.0615796519410977</c:v>
                </c:pt>
                <c:pt idx="2">
                  <c:v>0.0648259303721489</c:v>
                </c:pt>
                <c:pt idx="3">
                  <c:v>0.0496083550913838</c:v>
                </c:pt>
                <c:pt idx="4">
                  <c:v>0.0609756097560976</c:v>
                </c:pt>
                <c:pt idx="5">
                  <c:v>0.0748074807480748</c:v>
                </c:pt>
                <c:pt idx="6">
                  <c:v>0.0664939550949914</c:v>
                </c:pt>
                <c:pt idx="7">
                  <c:v>0.0602006688963211</c:v>
                </c:pt>
                <c:pt idx="8">
                  <c:v>0.0580890336590662</c:v>
                </c:pt>
                <c:pt idx="9">
                  <c:v>0.0595959595959596</c:v>
                </c:pt>
                <c:pt idx="10">
                  <c:v>0.0479072112960161</c:v>
                </c:pt>
                <c:pt idx="11">
                  <c:v>0.0443101711983887</c:v>
                </c:pt>
                <c:pt idx="12">
                  <c:v>0.0564031437817845</c:v>
                </c:pt>
                <c:pt idx="13">
                  <c:v>0.0762572135201979</c:v>
                </c:pt>
                <c:pt idx="14">
                  <c:v>0.0778947368421053</c:v>
                </c:pt>
                <c:pt idx="15">
                  <c:v>0.0670708601743084</c:v>
                </c:pt>
                <c:pt idx="16">
                  <c:v>0.0599078341013825</c:v>
                </c:pt>
                <c:pt idx="17">
                  <c:v>0.060379707438531</c:v>
                </c:pt>
                <c:pt idx="18">
                  <c:v>0.0555227406969876</c:v>
                </c:pt>
                <c:pt idx="19">
                  <c:v>0.0611160318866253</c:v>
                </c:pt>
                <c:pt idx="20">
                  <c:v>0.0725806451612903</c:v>
                </c:pt>
                <c:pt idx="21">
                  <c:v>0.0658394530260826</c:v>
                </c:pt>
                <c:pt idx="22">
                  <c:v>0.0633922090491169</c:v>
                </c:pt>
                <c:pt idx="23">
                  <c:v>0.0565447545717035</c:v>
                </c:pt>
                <c:pt idx="24">
                  <c:v>0.0663726571113561</c:v>
                </c:pt>
                <c:pt idx="25">
                  <c:v>0.0639375395653091</c:v>
                </c:pt>
                <c:pt idx="26">
                  <c:v>0.0637864275524761</c:v>
                </c:pt>
                <c:pt idx="27">
                  <c:v>0.0724144450746833</c:v>
                </c:pt>
                <c:pt idx="28">
                  <c:v>0.0750402001072003</c:v>
                </c:pt>
                <c:pt idx="29">
                  <c:v>0.0788160957765215</c:v>
                </c:pt>
                <c:pt idx="30">
                  <c:v>0.0850965961361545</c:v>
                </c:pt>
                <c:pt idx="31">
                  <c:v>0.0826644134628926</c:v>
                </c:pt>
                <c:pt idx="32">
                  <c:v>0.0763592750533049</c:v>
                </c:pt>
                <c:pt idx="33">
                  <c:v>0.0701412566975158</c:v>
                </c:pt>
                <c:pt idx="34">
                  <c:v>0.0613393359594823</c:v>
                </c:pt>
                <c:pt idx="35">
                  <c:v>0.0513179128563744</c:v>
                </c:pt>
                <c:pt idx="36">
                  <c:v>0.0575775656324582</c:v>
                </c:pt>
                <c:pt idx="37">
                  <c:v>0.0622354318652617</c:v>
                </c:pt>
                <c:pt idx="38">
                  <c:v>0.0597865339860365</c:v>
                </c:pt>
                <c:pt idx="39">
                  <c:v>0.0464405516213194</c:v>
                </c:pt>
                <c:pt idx="40">
                  <c:v>0.0565789473684211</c:v>
                </c:pt>
                <c:pt idx="41">
                  <c:v>0.0598210957882967</c:v>
                </c:pt>
                <c:pt idx="42">
                  <c:v>0.0653165683765439</c:v>
                </c:pt>
                <c:pt idx="43">
                  <c:v>0.0658809605996351</c:v>
                </c:pt>
                <c:pt idx="44">
                  <c:v>0.0601788017613308</c:v>
                </c:pt>
                <c:pt idx="45">
                  <c:v>0.046937936703658</c:v>
                </c:pt>
                <c:pt idx="46">
                  <c:v>0.0508828485603341</c:v>
                </c:pt>
                <c:pt idx="47">
                  <c:v>0.0488181244301045</c:v>
                </c:pt>
                <c:pt idx="48">
                  <c:v>0.0583542284020971</c:v>
                </c:pt>
                <c:pt idx="49">
                  <c:v>0.0638777337994395</c:v>
                </c:pt>
                <c:pt idx="50">
                  <c:v>0.0630630630630631</c:v>
                </c:pt>
                <c:pt idx="51">
                  <c:v>0.0528219036549141</c:v>
                </c:pt>
                <c:pt idx="52">
                  <c:v>0.0572048192771084</c:v>
                </c:pt>
                <c:pt idx="53">
                  <c:v>0.0630210291223492</c:v>
                </c:pt>
                <c:pt idx="54">
                  <c:v>0.0582231017602333</c:v>
                </c:pt>
                <c:pt idx="55">
                  <c:v>0.0571202688012649</c:v>
                </c:pt>
                <c:pt idx="56">
                  <c:v>0.0610782115410414</c:v>
                </c:pt>
                <c:pt idx="57">
                  <c:v>0.0629859890159685</c:v>
                </c:pt>
                <c:pt idx="58">
                  <c:v>0.0644285788372777</c:v>
                </c:pt>
                <c:pt idx="59">
                  <c:v>0.0703897238444988</c:v>
                </c:pt>
                <c:pt idx="60">
                  <c:v>0.0763994296490502</c:v>
                </c:pt>
                <c:pt idx="61">
                  <c:v>0.0822309101663372</c:v>
                </c:pt>
                <c:pt idx="62">
                  <c:v>0.0863354037267081</c:v>
                </c:pt>
                <c:pt idx="63">
                  <c:v>0.0716262887906953</c:v>
                </c:pt>
                <c:pt idx="64">
                  <c:v>0.071488394352716</c:v>
                </c:pt>
                <c:pt idx="65">
                  <c:v>0.06198749286825</c:v>
                </c:pt>
                <c:pt idx="66">
                  <c:v>0.063243043156382</c:v>
                </c:pt>
                <c:pt idx="67">
                  <c:v>0.0722644417282245</c:v>
                </c:pt>
                <c:pt idx="68">
                  <c:v>0.0745919798378082</c:v>
                </c:pt>
                <c:pt idx="69">
                  <c:v>0.089310803113727</c:v>
                </c:pt>
                <c:pt idx="70">
                  <c:v>0.0925774805300786</c:v>
                </c:pt>
                <c:pt idx="71">
                  <c:v>0.0943380543919143</c:v>
                </c:pt>
                <c:pt idx="72">
                  <c:v>0.0859281726952986</c:v>
                </c:pt>
                <c:pt idx="73">
                  <c:v>0.0745017487370233</c:v>
                </c:pt>
                <c:pt idx="74">
                  <c:v>0.0896967302183147</c:v>
                </c:pt>
                <c:pt idx="75">
                  <c:v>0.108184515696918</c:v>
                </c:pt>
              </c:numCache>
            </c:numRef>
          </c:val>
        </c:ser>
        <c:marker val="1"/>
        <c:axId val="687050024"/>
        <c:axId val="687053320"/>
      </c:lineChart>
      <c:catAx>
        <c:axId val="687050024"/>
        <c:scaling>
          <c:orientation val="minMax"/>
        </c:scaling>
        <c:axPos val="b"/>
        <c:tickLblPos val="nextTo"/>
        <c:crossAx val="687053320"/>
        <c:crossesAt val="-0.04"/>
        <c:auto val="1"/>
        <c:lblAlgn val="ctr"/>
        <c:lblOffset val="100"/>
      </c:catAx>
      <c:valAx>
        <c:axId val="687053320"/>
        <c:scaling>
          <c:orientation val="minMax"/>
          <c:max val="0.11"/>
          <c:min val="0.03"/>
        </c:scaling>
        <c:axPos val="l"/>
        <c:majorGridlines/>
        <c:numFmt formatCode="0.0%" sourceLinked="1"/>
        <c:tickLblPos val="nextTo"/>
        <c:crossAx val="687050024"/>
        <c:crosses val="autoZero"/>
        <c:crossBetween val="between"/>
      </c:valAx>
    </c:plotArea>
    <c:legend>
      <c:legendPos val="b"/>
    </c:legend>
    <c:plotVisOnly val="1"/>
    <c:dispBlanksAs val="gap"/>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2D4F521-ACB0-4627-9C6B-427F1AEACD3A}" type="datetimeFigureOut">
              <a:rPr lang="en-US" smtClean="0"/>
              <a:pPr/>
              <a:t>12/15/12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1D721EE-982C-4E4A-A659-FCA497AB254C}"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973599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7B9E06E-9BDB-4AA6-AF87-EDF9AE145FDA}" type="datetimeFigureOut">
              <a:rPr lang="en-US" smtClean="0"/>
              <a:pPr/>
              <a:t>12/15/12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7B7D4A6-B6D6-4DB5-998C-3ECA3CCB5D0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02050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 Id="rId3" Type="http://schemas.openxmlformats.org/officeDocument/2006/relationships/hyperlink" Target="http://reclaimdemocracy.org/corporate_accountability/powell_memo_lewis.html"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 Id="rId3" Type="http://schemas.openxmlformats.org/officeDocument/2006/relationships/hyperlink" Target="http://www.levyinstitute.org/pubs/wp_589.pdf"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economix.blogs.nytimes.com/2011/06/28/who-doesnt-pay-federal-income-taxes-legally/?scp=2&amp;sq=Bruce%20Bartlett&amp;st=Search" TargetMode="External"/><Relationship Id="rId4" Type="http://schemas.openxmlformats.org/officeDocument/2006/relationships/hyperlink" Target="http://wp.patheos.com/community/mainlineportal/files/2011/10/315682_10100400881018057_3609313_54763859_1247143155_n-1.jpg" TargetMode="External"/><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smtClean="0"/>
              <a:t>I</a:t>
            </a:r>
            <a:r>
              <a:rPr lang="en-US" sz="1600" baseline="0" dirty="0" smtClean="0"/>
              <a:t> want to thank (Title and name of leader) and (Name of place of worship) for the opportunity to talk today about the growing economic injustices</a:t>
            </a:r>
            <a:r>
              <a:rPr lang="en-US" sz="1600" dirty="0" smtClean="0"/>
              <a:t> </a:t>
            </a:r>
            <a:r>
              <a:rPr lang="en-US" sz="1600" baseline="0" dirty="0" smtClean="0"/>
              <a:t>facing our communities and nation.  For decades, income and wealth inequality has been rising and we face growing economic insecurity and shrinking opportunities for too many in our communities.</a:t>
            </a:r>
          </a:p>
          <a:p>
            <a:endParaRPr lang="en-US" sz="1600" baseline="0" dirty="0" smtClean="0"/>
          </a:p>
          <a:p>
            <a:r>
              <a:rPr lang="en-US" sz="1600" baseline="0" dirty="0" smtClean="0"/>
              <a:t>I work with Working Washington, a local organization with a broad membership and growing ties to many communities facing these injustices.  I am here today to talk about these growing injustices and specific actions that we are taking</a:t>
            </a:r>
            <a:r>
              <a:rPr lang="en-US" sz="1600" dirty="0" smtClean="0"/>
              <a:t> </a:t>
            </a:r>
            <a:r>
              <a:rPr lang="en-US" sz="1600" baseline="0" dirty="0" smtClean="0"/>
              <a:t>to demand greater economic justice for people in our communities and across the nation.  I specifically want to talk about the unfair conditions facing thousands of hard working people at Sea-</a:t>
            </a:r>
            <a:r>
              <a:rPr lang="en-US" sz="1600" baseline="0" dirty="0" err="1" smtClean="0"/>
              <a:t>Tac</a:t>
            </a:r>
            <a:r>
              <a:rPr lang="en-US" sz="1600" baseline="0" dirty="0" smtClean="0"/>
              <a:t> Airport and injustices</a:t>
            </a:r>
            <a:r>
              <a:rPr lang="en-US" sz="1600" dirty="0" smtClean="0"/>
              <a:t> caused by Alaska Airlines and Amazon.  </a:t>
            </a:r>
          </a:p>
          <a:p>
            <a:endParaRPr lang="en-US" sz="1600" dirty="0"/>
          </a:p>
          <a:p>
            <a:r>
              <a:rPr lang="en-US" sz="1600" dirty="0" smtClean="0"/>
              <a:t>Both of these corporations are very profitable and should act responsibly toward the workers and communities where they make their money.   I hope to enlist your active support for our efforts to support justice and fair treatment at Sea-</a:t>
            </a:r>
            <a:r>
              <a:rPr lang="en-US" sz="1600" dirty="0" err="1" smtClean="0"/>
              <a:t>Tac</a:t>
            </a:r>
            <a:r>
              <a:rPr lang="en-US" sz="1600" dirty="0" smtClean="0"/>
              <a:t> Airport and across the country.  We need your help.</a:t>
            </a:r>
            <a:endParaRPr lang="en-US" sz="1600"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30018733"/>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dirty="0" smtClean="0"/>
              <a:t>Group exercise – need 6 volunteers</a:t>
            </a:r>
          </a:p>
          <a:p>
            <a:endParaRPr lang="en-US" sz="1600" b="1" dirty="0"/>
          </a:p>
          <a:p>
            <a:r>
              <a:rPr lang="en-US" sz="1600" b="1" dirty="0" smtClean="0"/>
              <a:t>Bottom 20% - 16.8K</a:t>
            </a:r>
          </a:p>
          <a:p>
            <a:r>
              <a:rPr lang="en-US" sz="1600" b="1" dirty="0" smtClean="0"/>
              <a:t>2</a:t>
            </a:r>
            <a:r>
              <a:rPr lang="en-US" sz="1600" b="1" baseline="30000" dirty="0" smtClean="0"/>
              <a:t>nd</a:t>
            </a:r>
            <a:r>
              <a:rPr lang="en-US" sz="1600" b="1" dirty="0" smtClean="0"/>
              <a:t> 20% - 36.3K</a:t>
            </a:r>
          </a:p>
          <a:p>
            <a:r>
              <a:rPr lang="en-US" sz="1600" b="1" dirty="0" smtClean="0"/>
              <a:t>Middle 20% - 54.7K</a:t>
            </a:r>
          </a:p>
          <a:p>
            <a:r>
              <a:rPr lang="en-US" sz="1600" b="1" dirty="0" smtClean="0"/>
              <a:t>4</a:t>
            </a:r>
            <a:r>
              <a:rPr lang="en-US" sz="1600" b="1" baseline="30000" dirty="0" smtClean="0"/>
              <a:t>th</a:t>
            </a:r>
            <a:r>
              <a:rPr lang="en-US" sz="1600" b="1" dirty="0" smtClean="0"/>
              <a:t> 20% - 75.4K</a:t>
            </a:r>
          </a:p>
          <a:p>
            <a:r>
              <a:rPr lang="en-US" sz="1600" b="1" dirty="0" smtClean="0"/>
              <a:t>Top 20% - 129.3K</a:t>
            </a:r>
          </a:p>
          <a:p>
            <a:r>
              <a:rPr lang="en-US" sz="1600" b="1" dirty="0" smtClean="0"/>
              <a:t>Top 5% - 191.3K</a:t>
            </a:r>
            <a:endParaRPr lang="en-US" sz="1600" b="1"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10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92431099"/>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dirty="0" smtClean="0"/>
              <a:t>Group Exercise – need 7 volunteers</a:t>
            </a:r>
          </a:p>
          <a:p>
            <a:endParaRPr lang="en-US" sz="1600" b="1" dirty="0"/>
          </a:p>
          <a:p>
            <a:r>
              <a:rPr lang="en-US" sz="1600" b="1" dirty="0"/>
              <a:t>Bottom 20% - </a:t>
            </a:r>
            <a:r>
              <a:rPr lang="en-US" sz="1600" b="1" dirty="0" smtClean="0"/>
              <a:t>15K</a:t>
            </a:r>
            <a:endParaRPr lang="en-US" sz="1600" b="1" dirty="0"/>
          </a:p>
          <a:p>
            <a:r>
              <a:rPr lang="en-US" sz="1600" b="1" dirty="0"/>
              <a:t>2</a:t>
            </a:r>
            <a:r>
              <a:rPr lang="en-US" sz="1600" b="1" baseline="30000" dirty="0"/>
              <a:t>nd</a:t>
            </a:r>
            <a:r>
              <a:rPr lang="en-US" sz="1600" b="1" dirty="0"/>
              <a:t> 20% - </a:t>
            </a:r>
            <a:r>
              <a:rPr lang="en-US" sz="1600" b="1" dirty="0" smtClean="0"/>
              <a:t>37.1K</a:t>
            </a:r>
            <a:endParaRPr lang="en-US" sz="1600" b="1" dirty="0"/>
          </a:p>
          <a:p>
            <a:r>
              <a:rPr lang="en-US" sz="1600" b="1" dirty="0"/>
              <a:t>Middle 20% - </a:t>
            </a:r>
            <a:r>
              <a:rPr lang="en-US" sz="1600" b="1" dirty="0" smtClean="0"/>
              <a:t>60.4K</a:t>
            </a:r>
            <a:endParaRPr lang="en-US" sz="1600" b="1" dirty="0"/>
          </a:p>
          <a:p>
            <a:r>
              <a:rPr lang="en-US" sz="1600" b="1" dirty="0"/>
              <a:t>4</a:t>
            </a:r>
            <a:r>
              <a:rPr lang="en-US" sz="1600" b="1" baseline="30000" dirty="0"/>
              <a:t>th</a:t>
            </a:r>
            <a:r>
              <a:rPr lang="en-US" sz="1600" b="1" dirty="0"/>
              <a:t> 20% - </a:t>
            </a:r>
            <a:r>
              <a:rPr lang="en-US" sz="1600" b="1" dirty="0" smtClean="0"/>
              <a:t>92K</a:t>
            </a:r>
            <a:endParaRPr lang="en-US" sz="1600" b="1" dirty="0"/>
          </a:p>
          <a:p>
            <a:r>
              <a:rPr lang="en-US" sz="1600" b="1" dirty="0"/>
              <a:t>Top 20% - </a:t>
            </a:r>
            <a:r>
              <a:rPr lang="en-US" sz="1600" b="1" dirty="0" smtClean="0"/>
              <a:t>187.4K</a:t>
            </a:r>
            <a:endParaRPr lang="en-US" sz="1600" b="1" dirty="0"/>
          </a:p>
          <a:p>
            <a:r>
              <a:rPr lang="en-US" sz="1600" b="1" dirty="0"/>
              <a:t>Top 5% - </a:t>
            </a:r>
            <a:r>
              <a:rPr lang="en-US" sz="1600" b="1" dirty="0" smtClean="0"/>
              <a:t>313.3K</a:t>
            </a:r>
            <a:endParaRPr lang="en-US" sz="1600" b="1" dirty="0"/>
          </a:p>
          <a:p>
            <a:endParaRPr lang="en-US" sz="1600" b="1"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11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20383318"/>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dirty="0" smtClean="0"/>
              <a:t>Pre-tax income for</a:t>
            </a:r>
            <a:r>
              <a:rPr lang="en-US" sz="1600" b="1" baseline="0" dirty="0" smtClean="0"/>
              <a:t> top 0.01% - 11K households $7.3M to $35.5M 1979 to 2005.  Inflation adjusted.</a:t>
            </a:r>
          </a:p>
          <a:p>
            <a:endParaRPr lang="en-US" sz="1600" b="1" dirty="0"/>
          </a:p>
          <a:p>
            <a:r>
              <a:rPr lang="en-US" sz="1600" b="1" u="sng" dirty="0" smtClean="0"/>
              <a:t>GROUP EXERCISE – TURN TO THE PERSON ON THE OTHER SIDE AND TALK FOR ONE MINUTE.  HOW DO YOU FEEL? </a:t>
            </a:r>
            <a:r>
              <a:rPr lang="en-US" sz="1600" b="1" u="sng" dirty="0"/>
              <a:t> </a:t>
            </a:r>
            <a:r>
              <a:rPr lang="en-US" sz="1600" b="1" u="sng" dirty="0" smtClean="0"/>
              <a:t>ONE OR TWO WORDS.</a:t>
            </a:r>
            <a:endParaRPr lang="en-US" sz="1600" b="1" u="sng"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12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80582341"/>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sp>
      <p:sp>
        <p:nvSpPr>
          <p:cNvPr id="67587" name="Rectangle 3"/>
          <p:cNvSpPr>
            <a:spLocks noGrp="1"/>
          </p:cNvSpPr>
          <p:nvPr>
            <p:ph type="body" idx="1"/>
          </p:nvPr>
        </p:nvSpPr>
        <p:spPr bwMode="auto">
          <a:xfrm>
            <a:off x="701675" y="4416426"/>
            <a:ext cx="5607050" cy="4346575"/>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smtClean="0"/>
              <a:t>The major victories of the 1960s and the early 1970s caused great alarm among corporate America, their right wing political allies and corporate mainstream politicians.  Many of these victories coupled with an upsurge in labor unrest threatened many of their fundamental interests and furthered limited their power and freedom.  Corporate America desperately wanted to regain political dominance and greater freedom from government control and strong unions. </a:t>
            </a:r>
          </a:p>
          <a:p>
            <a:pPr eaLnBrk="1" hangingPunct="1">
              <a:lnSpc>
                <a:spcPct val="90000"/>
              </a:lnSpc>
              <a:spcBef>
                <a:spcPct val="0"/>
              </a:spcBef>
            </a:pPr>
            <a:endParaRPr lang="en-US" smtClean="0"/>
          </a:p>
          <a:p>
            <a:pPr eaLnBrk="1" hangingPunct="1">
              <a:lnSpc>
                <a:spcPct val="90000"/>
              </a:lnSpc>
              <a:spcBef>
                <a:spcPct val="0"/>
              </a:spcBef>
            </a:pPr>
            <a:r>
              <a:rPr lang="en-US" smtClean="0"/>
              <a:t>On August 23, 1971, Lewis Powell, wrote a famous confidential memo to the U.S. Chamber of Commerce calling for a major counterattack by corporate America. </a:t>
            </a:r>
            <a:r>
              <a:rPr lang="en-US" smtClean="0">
                <a:hlinkClick r:id="rId3"/>
              </a:rPr>
              <a:t>http://reclaimdemocracy.org/corporate_accountability/powell_memo_lewis.html</a:t>
            </a:r>
            <a:r>
              <a:rPr lang="en-US" smtClean="0"/>
              <a:t> This memo along with the writings of other corporate allies laid the foundation for the corporate counterattack that helped achieve the election of Ronald Reagan in 1980s and a fundamental shift in American economic and political life.</a:t>
            </a:r>
          </a:p>
          <a:p>
            <a:pPr eaLnBrk="1" hangingPunct="1">
              <a:lnSpc>
                <a:spcPct val="90000"/>
              </a:lnSpc>
              <a:spcBef>
                <a:spcPct val="0"/>
              </a:spcBef>
            </a:pPr>
            <a:endParaRPr lang="en-US" smtClean="0"/>
          </a:p>
          <a:p>
            <a:pPr eaLnBrk="1" hangingPunct="1">
              <a:lnSpc>
                <a:spcPct val="90000"/>
              </a:lnSpc>
              <a:spcBef>
                <a:spcPct val="0"/>
              </a:spcBef>
            </a:pPr>
            <a:r>
              <a:rPr lang="en-US" smtClean="0"/>
              <a:t>The key elements and messages of the strategy are listed above.  They also included the importance of winning the battle for the future vision of the country coupled with values, themes and messages that would become the dominant view of our future.  This battle of ideas would be supported by the creation of many think tanks, endowment of chairs in university economics departments and business schools, attacks on leftist and progressive intellectuals, strengthening lobbying efforts, dominating the media and building powerful and well-funded permanent political and election campaign organizations.  Crushing unions would be key.</a:t>
            </a:r>
          </a:p>
          <a:p>
            <a:pPr eaLnBrk="1" hangingPunct="1">
              <a:lnSpc>
                <a:spcPct val="90000"/>
              </a:lnSpc>
              <a:spcBef>
                <a:spcPct val="0"/>
              </a:spcBef>
            </a:pPr>
            <a:endParaRPr lang="en-US" smtClean="0"/>
          </a:p>
          <a:p>
            <a:pPr eaLnBrk="1" hangingPunct="1">
              <a:lnSpc>
                <a:spcPct val="90000"/>
              </a:lnSpc>
              <a:spcBef>
                <a:spcPct val="0"/>
              </a:spcBef>
            </a:pPr>
            <a:r>
              <a:rPr lang="en-US" smtClean="0"/>
              <a:t>What were the results?  We have already seen the dramatic shift to economic inequality.  Long gone were the days of a rising tide would lift all boats.</a:t>
            </a:r>
          </a:p>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Union versus non-union full-time wage and salary workers.  Overall difference is $209 per week.</a:t>
            </a:r>
            <a:endParaRPr lang="en-US" dirty="0"/>
          </a:p>
        </p:txBody>
      </p:sp>
      <p:sp>
        <p:nvSpPr>
          <p:cNvPr id="4" name="Slide Number Placeholder 3"/>
          <p:cNvSpPr>
            <a:spLocks noGrp="1"/>
          </p:cNvSpPr>
          <p:nvPr>
            <p:ph type="sldNum" sz="quarter" idx="10"/>
          </p:nvPr>
        </p:nvSpPr>
        <p:spPr/>
        <p:txBody>
          <a:bodyPr/>
          <a:lstStyle/>
          <a:p>
            <a:pPr>
              <a:defRPr/>
            </a:pPr>
            <a:fld id="{086EB31C-A150-4422-A0E7-B890F9E97AB4}" type="slidenum">
              <a:rPr lang="en-US" smtClean="0"/>
              <a:pPr>
                <a:defRPr/>
              </a:pPr>
              <a:t>14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92906808"/>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numCol="1" anchor="t" anchorCtr="0" compatLnSpc="1">
            <a:prstTxWarp prst="textNoShape">
              <a:avLst/>
            </a:prstTxWarp>
          </a:bodyPr>
          <a:lstStyle/>
          <a:p>
            <a:pPr marL="0" indent="0" algn="l">
              <a:buNone/>
            </a:pPr>
            <a:r>
              <a:rPr lang="en-US" b="1" dirty="0" smtClean="0"/>
              <a:t>1983</a:t>
            </a:r>
          </a:p>
          <a:p>
            <a:pPr marL="0" indent="0" algn="ctr">
              <a:buNone/>
            </a:pPr>
            <a:endParaRPr lang="en-US" b="1" dirty="0" smtClean="0"/>
          </a:p>
          <a:p>
            <a:pPr marL="514350" indent="-514350">
              <a:buFont typeface="+mj-lt"/>
              <a:buAutoNum type="arabicPeriod"/>
            </a:pPr>
            <a:r>
              <a:rPr lang="en-US" b="1" dirty="0" smtClean="0"/>
              <a:t>Black men – 36%</a:t>
            </a:r>
          </a:p>
          <a:p>
            <a:pPr marL="514350" indent="-514350">
              <a:buFont typeface="+mj-lt"/>
              <a:buAutoNum type="arabicPeriod"/>
            </a:pPr>
            <a:r>
              <a:rPr lang="en-US" b="1" dirty="0" smtClean="0"/>
              <a:t>Black women – 28%</a:t>
            </a:r>
          </a:p>
          <a:p>
            <a:pPr marL="514350" indent="-514350">
              <a:buFont typeface="+mj-lt"/>
              <a:buAutoNum type="arabicPeriod"/>
            </a:pPr>
            <a:r>
              <a:rPr lang="en-US" b="1" dirty="0" smtClean="0"/>
              <a:t>White men – 27%</a:t>
            </a:r>
          </a:p>
          <a:p>
            <a:pPr marL="514350" indent="-514350">
              <a:buFont typeface="+mj-lt"/>
              <a:buAutoNum type="arabicPeriod"/>
            </a:pPr>
            <a:r>
              <a:rPr lang="en-US" b="1" dirty="0" smtClean="0"/>
              <a:t>Latino men – 27%</a:t>
            </a:r>
          </a:p>
          <a:p>
            <a:pPr marL="514350" indent="-514350">
              <a:buFont typeface="+mj-lt"/>
              <a:buAutoNum type="arabicPeriod"/>
            </a:pPr>
            <a:endParaRPr lang="en-US" b="1" dirty="0" smtClean="0"/>
          </a:p>
          <a:p>
            <a:pPr marL="0" indent="0" algn="l">
              <a:buNone/>
            </a:pPr>
            <a:r>
              <a:rPr lang="en-US" b="1" dirty="0" smtClean="0"/>
              <a:t>2008</a:t>
            </a:r>
          </a:p>
          <a:p>
            <a:pPr marL="0" indent="0">
              <a:buNone/>
            </a:pPr>
            <a:endParaRPr lang="en-US" dirty="0" smtClean="0"/>
          </a:p>
          <a:p>
            <a:pPr marL="514350" indent="-514350">
              <a:buFont typeface="+mj-lt"/>
              <a:buAutoNum type="arabicPeriod"/>
            </a:pPr>
            <a:r>
              <a:rPr lang="en-US" b="1" dirty="0" smtClean="0"/>
              <a:t>Black men – 17%</a:t>
            </a:r>
          </a:p>
          <a:p>
            <a:pPr marL="514350" indent="-514350">
              <a:buFont typeface="+mj-lt"/>
              <a:buAutoNum type="arabicPeriod"/>
            </a:pPr>
            <a:r>
              <a:rPr lang="en-US" b="1" dirty="0" smtClean="0"/>
              <a:t>Black women – 15%</a:t>
            </a:r>
          </a:p>
          <a:p>
            <a:pPr marL="514350" indent="-514350">
              <a:buFont typeface="+mj-lt"/>
              <a:buAutoNum type="arabicPeriod"/>
            </a:pPr>
            <a:r>
              <a:rPr lang="en-US" b="1" dirty="0" smtClean="0"/>
              <a:t>White men – 15%</a:t>
            </a:r>
          </a:p>
          <a:p>
            <a:pPr marL="514350" indent="-514350">
              <a:buFont typeface="+mj-lt"/>
              <a:buAutoNum type="arabicPeriod"/>
            </a:pPr>
            <a:r>
              <a:rPr lang="en-US" b="1" dirty="0" smtClean="0"/>
              <a:t>White women – 13%</a:t>
            </a:r>
          </a:p>
          <a:p>
            <a:pPr marL="0" indent="0">
              <a:buNone/>
            </a:pPr>
            <a:r>
              <a:rPr lang="en-US" b="1" dirty="0" smtClean="0"/>
              <a:t>4.    Asian women – 13%</a:t>
            </a:r>
          </a:p>
          <a:p>
            <a:pPr marL="0" indent="0">
              <a:buFont typeface="+mj-lt"/>
              <a:buNone/>
            </a:pPr>
            <a:endParaRPr lang="en-US" b="1" dirty="0" smtClean="0"/>
          </a:p>
          <a:p>
            <a:endParaRPr lang="en-US" dirty="0" smtClean="0"/>
          </a:p>
        </p:txBody>
      </p:sp>
      <p:sp>
        <p:nvSpPr>
          <p:cNvPr id="4" name="Slide Number Placeholder 3"/>
          <p:cNvSpPr>
            <a:spLocks noGrp="1"/>
          </p:cNvSpPr>
          <p:nvPr>
            <p:ph type="sldNum" sz="quarter" idx="5"/>
          </p:nvPr>
        </p:nvSpPr>
        <p:spPr/>
        <p:txBody>
          <a:bodyPr/>
          <a:lstStyle/>
          <a:p>
            <a:pPr>
              <a:defRPr/>
            </a:pPr>
            <a:fld id="{402E3857-9117-4016-89AD-3E2FF0BB2F1D}"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Median</a:t>
            </a:r>
            <a:r>
              <a:rPr lang="en-US" baseline="0" dirty="0" smtClean="0"/>
              <a:t> Household Income</a:t>
            </a:r>
            <a:endParaRPr lang="en-US" dirty="0" smtClean="0"/>
          </a:p>
          <a:p>
            <a:endParaRPr lang="en-US" dirty="0" smtClean="0"/>
          </a:p>
          <a:p>
            <a:r>
              <a:rPr lang="en-US" dirty="0" smtClean="0"/>
              <a:t>Wealth is defined as assets minus liabilities</a:t>
            </a:r>
          </a:p>
          <a:p>
            <a:r>
              <a:rPr lang="en-US" dirty="0" smtClean="0"/>
              <a:t>Assets included financial assets, income producing property, business or professional assets, motor vehicles, vacation homes IRAs, 401(k)s, and other financial resources.  It does not include defined benefit pensions, cash value of life insurance, household furnishings and jewelry and future claims on Social Security.</a:t>
            </a:r>
          </a:p>
          <a:p>
            <a:r>
              <a:rPr lang="en-US" dirty="0" smtClean="0"/>
              <a:t>Liabilities include secured and unsecured liabilities such as mortgages, vehicle loans, credit cards, student loans, medical bills, and other loans.</a:t>
            </a:r>
          </a:p>
          <a:p>
            <a:r>
              <a:rPr lang="en-US" dirty="0" smtClean="0"/>
              <a:t>This study uses the data from the Census Bureau’s Survey of Income and Program Participation (SIPP).</a:t>
            </a:r>
          </a:p>
          <a:p>
            <a:r>
              <a:rPr lang="en-US" dirty="0" smtClean="0"/>
              <a:t>Edward Wolff, a long-time expert in wealth analysis, has produced similar results for 2007.  Using the Federal Reserve Board’s Survey of Consumer Finances data, he found that the net worth of white households was $144 thousand, $9.3 thousand for blacks and $9.1 thousand for Hispanics.  Wolff also found that 14.5% of white households had negative net worth, blacks 33.4% and Hispanics 33.5%.  He did not report on Asian households.</a:t>
            </a:r>
          </a:p>
          <a:p>
            <a:r>
              <a:rPr lang="en-US" dirty="0" smtClean="0"/>
              <a:t>Both studies confirm huge gaps between racial groups using different federal government data sets.</a:t>
            </a:r>
          </a:p>
          <a:p>
            <a:r>
              <a:rPr lang="en-US" sz="900" dirty="0" smtClean="0"/>
              <a:t>Source:  Edward Wolff, Recent Trends in Household Wealth in the United States Rising Debt and the Middle-Class Squeeze,” Edward Levy Institute, 2010.   </a:t>
            </a:r>
            <a:r>
              <a:rPr lang="en-US" sz="900" dirty="0" smtClean="0">
                <a:hlinkClick r:id="rId3"/>
              </a:rPr>
              <a:t>http://www.levyinstitute.org/pubs/wp_589.pdf</a:t>
            </a:r>
            <a:r>
              <a:rPr lang="en-US" sz="900" dirty="0" smtClean="0"/>
              <a:t> </a:t>
            </a:r>
            <a:r>
              <a:rPr lang="en-US" dirty="0" smtClean="0"/>
              <a:t> </a:t>
            </a:r>
          </a:p>
        </p:txBody>
      </p:sp>
      <p:sp>
        <p:nvSpPr>
          <p:cNvPr id="4" name="Slide Number Placeholder 3"/>
          <p:cNvSpPr>
            <a:spLocks noGrp="1"/>
          </p:cNvSpPr>
          <p:nvPr>
            <p:ph type="sldNum" sz="quarter" idx="5"/>
          </p:nvPr>
        </p:nvSpPr>
        <p:spPr/>
        <p:txBody>
          <a:bodyPr/>
          <a:lstStyle/>
          <a:p>
            <a:pPr>
              <a:defRPr/>
            </a:pPr>
            <a:fld id="{BF490199-9978-46D8-8EEC-C8290A03FAEF}"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Table calculated</a:t>
            </a:r>
            <a:r>
              <a:rPr lang="en-US" baseline="0" dirty="0" smtClean="0"/>
              <a:t> by dividing Line 15:  Corporate profits after tax with IVA and </a:t>
            </a:r>
            <a:r>
              <a:rPr lang="en-US" baseline="0" dirty="0" err="1" smtClean="0"/>
              <a:t>CCAdj</a:t>
            </a:r>
            <a:r>
              <a:rPr lang="en-US" baseline="0" dirty="0" smtClean="0"/>
              <a:t> by Line 1:  National Income </a:t>
            </a:r>
            <a:endParaRPr lang="en-US" dirty="0"/>
          </a:p>
        </p:txBody>
      </p:sp>
      <p:sp>
        <p:nvSpPr>
          <p:cNvPr id="4" name="Slide Number Placeholder 3"/>
          <p:cNvSpPr>
            <a:spLocks noGrp="1"/>
          </p:cNvSpPr>
          <p:nvPr>
            <p:ph type="sldNum" sz="quarter" idx="10"/>
          </p:nvPr>
        </p:nvSpPr>
        <p:spPr/>
        <p:txBody>
          <a:bodyPr/>
          <a:lstStyle/>
          <a:p>
            <a:fld id="{2A089F94-3283-46F8-964B-BED4FCCE3C09}" type="slidenum">
              <a:rPr lang="en-US" smtClean="0"/>
              <a:pPr/>
              <a:t>17</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52425107"/>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a:t>
            </a:r>
            <a:r>
              <a:rPr lang="en-US" dirty="0" smtClean="0">
                <a:latin typeface="Calibri" pitchFamily="34" charset="0"/>
              </a:rPr>
              <a:t>  Bruce Bartlett, “Who Doesn’t Pay Federal Income Taxes (Legally),” </a:t>
            </a:r>
            <a:r>
              <a:rPr lang="en-US" i="1" dirty="0" smtClean="0">
                <a:latin typeface="Calibri" pitchFamily="34" charset="0"/>
              </a:rPr>
              <a:t> New York Times</a:t>
            </a:r>
            <a:r>
              <a:rPr lang="en-US" dirty="0" smtClean="0">
                <a:latin typeface="Calibri" pitchFamily="34" charset="0"/>
              </a:rPr>
              <a:t>, June 28, 2011. </a:t>
            </a:r>
            <a:r>
              <a:rPr lang="en-US" dirty="0" smtClean="0">
                <a:latin typeface="Calibri" pitchFamily="34" charset="0"/>
                <a:hlinkClick r:id="rId3"/>
              </a:rPr>
              <a:t>http://economix.blogs.nytimes.com/2011/06/28/who-doesnt-pay-federal-income-taxes-legally/?scp=2&amp;sq=Bruce%20Bartlett&amp;st=Search</a:t>
            </a:r>
            <a:r>
              <a:rPr lang="en-US" dirty="0" smtClean="0">
                <a:latin typeface="Calibri" pitchFamily="34" charset="0"/>
              </a:rPr>
              <a:t> </a:t>
            </a:r>
          </a:p>
          <a:p>
            <a:r>
              <a:rPr lang="en-US" dirty="0" smtClean="0">
                <a:latin typeface="Calibri" pitchFamily="34" charset="0"/>
              </a:rPr>
              <a:t>Just Faith. </a:t>
            </a:r>
            <a:r>
              <a:rPr lang="en-US" dirty="0" smtClean="0">
                <a:hlinkClick r:id="rId4"/>
              </a:rPr>
              <a:t>http://wp.patheos.com/community/mainlineportal/files/2011/10/315682_10100400881018057_3609313_54763859_1247143155_n-1.jpg</a:t>
            </a:r>
            <a:endParaRPr lang="en-US" dirty="0">
              <a:latin typeface="Calibri" pitchFamily="34" charset="0"/>
            </a:endParaRPr>
          </a:p>
        </p:txBody>
      </p:sp>
      <p:sp>
        <p:nvSpPr>
          <p:cNvPr id="4" name="Slide Number Placeholder 3"/>
          <p:cNvSpPr>
            <a:spLocks noGrp="1"/>
          </p:cNvSpPr>
          <p:nvPr>
            <p:ph type="sldNum" sz="quarter" idx="10"/>
          </p:nvPr>
        </p:nvSpPr>
        <p:spPr/>
        <p:txBody>
          <a:bodyPr/>
          <a:lstStyle/>
          <a:p>
            <a:fld id="{C7B7D4A6-B6D6-4DB5-998C-3ECA3CCB5D04}" type="slidenum">
              <a:rPr lang="en-US" smtClean="0"/>
              <a:pPr/>
              <a:t>18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65182371"/>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B7D4A6-B6D6-4DB5-998C-3ECA3CCB5D04}" type="slidenum">
              <a:rPr lang="en-US" smtClean="0"/>
              <a:pPr/>
              <a:t>20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77073552"/>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numCol="1" anchor="t" anchorCtr="0" compatLnSpc="1">
            <a:prstTxWarp prst="textNoShape">
              <a:avLst/>
            </a:prstTxWarp>
          </a:bodyPr>
          <a:lstStyle/>
          <a:p>
            <a:r>
              <a:rPr lang="en-US" sz="1600" dirty="0" smtClean="0"/>
              <a:t>First I would like to ask you a series of questions about how you and those you are close to have been affected by the past four years of hard times.  After each question I would like you to raise your hand if you feel comfortable doing so.  I am not trying to pry into your personal lives but sharing with group will help all of us get a better sense of how we are collectively affected by the financial crisis, the Great Recession and the very slow recovery.</a:t>
            </a:r>
          </a:p>
          <a:p>
            <a:endParaRPr lang="en-US" sz="1600" dirty="0"/>
          </a:p>
          <a:p>
            <a:r>
              <a:rPr lang="en-US" sz="1600" dirty="0" smtClean="0"/>
              <a:t>I would ask you to look around the room to get a good sense of hard we have been hit by hard times while the wealthy live easy and many of us and our families struggle.</a:t>
            </a:r>
          </a:p>
          <a:p>
            <a:endParaRPr lang="en-US" sz="1600" dirty="0"/>
          </a:p>
          <a:p>
            <a:r>
              <a:rPr lang="en-US" sz="1600" b="1" dirty="0" smtClean="0"/>
              <a:t>EXERCISE:  TURN TO THE PERSON NEXT TO YOU AND TALK FOR ONE MINUTE EACH.  GIVE ME ONE OR TWO WORDS THAT EXPRESS YOUR FEELINGS ABOUT WHAT YOU HAVE SHARED AND SEEN.</a:t>
            </a:r>
          </a:p>
        </p:txBody>
      </p:sp>
      <p:sp>
        <p:nvSpPr>
          <p:cNvPr id="4" name="Slide Number Placeholder 3"/>
          <p:cNvSpPr>
            <a:spLocks noGrp="1"/>
          </p:cNvSpPr>
          <p:nvPr>
            <p:ph type="sldNum" sz="quarter" idx="5"/>
          </p:nvPr>
        </p:nvSpPr>
        <p:spPr/>
        <p:txBody>
          <a:bodyPr/>
          <a:lstStyle/>
          <a:p>
            <a:pPr>
              <a:defRPr/>
            </a:pPr>
            <a:fld id="{4200D0A0-5904-4EA9-86AD-F5A843406F24}"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B7D4A6-B6D6-4DB5-998C-3ECA3CCB5D04}" type="slidenum">
              <a:rPr lang="en-US" smtClean="0"/>
              <a:pPr/>
              <a:t>21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87988852"/>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B7D4A6-B6D6-4DB5-998C-3ECA3CCB5D04}" type="slidenum">
              <a:rPr lang="en-US" smtClean="0"/>
              <a:pPr/>
              <a:t>22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9109295"/>
      </p:ext>
    </p:extLst>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Legal tax evader.  </a:t>
            </a:r>
            <a:r>
              <a:rPr lang="en-US" dirty="0"/>
              <a:t>Amazon is highly profitable but only paid 5.5% in federal income taxes, far below the statutory rate of 35%.  At the same time, it spends millions each year on lobbyists to change the laws to lower their taxes.</a:t>
            </a:r>
          </a:p>
          <a:p>
            <a:r>
              <a:rPr lang="en-US" b="1" dirty="0"/>
              <a:t>Sweat shop employer. </a:t>
            </a:r>
            <a:r>
              <a:rPr lang="en-US" dirty="0"/>
              <a:t> Their Nevada warehouse is staffed with migrant workforce of temps, many of whom camp in the desert.  Their Pennsylvania warehouse has summertime temperatures over 100 degrees with workers passing out from the heat.</a:t>
            </a:r>
          </a:p>
          <a:p>
            <a:r>
              <a:rPr lang="en-US" b="1" dirty="0"/>
              <a:t>Predatory business practices.  </a:t>
            </a:r>
            <a:r>
              <a:rPr lang="en-US" dirty="0"/>
              <a:t>They are driving many small businesses and independent publishers out of business.</a:t>
            </a:r>
          </a:p>
          <a:p>
            <a:r>
              <a:rPr lang="en-US" b="1" dirty="0"/>
              <a:t>These bad practices hurt people and communities all over the country.  Amazon must change.</a:t>
            </a:r>
          </a:p>
          <a:p>
            <a:endParaRPr lang="en-US"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24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35784827"/>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B7D4A6-B6D6-4DB5-998C-3ECA3CCB5D04}" type="slidenum">
              <a:rPr lang="en-US" smtClean="0"/>
              <a:pPr/>
              <a:t>25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14129954"/>
      </p:ext>
    </p:extLst>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http://www.marcic.com/articles/golden_rule.htm</a:t>
            </a:r>
            <a:endParaRPr lang="en-US"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27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54116126"/>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Many of us from different faith communities and traditions share important stories of economic and social injustice that come from our sacred scriptures.  I want to share the story of the Exodus of the Jews from slavery and Egypt.  I also want to share other stories from the Christian, Jewish and Muslim traditions of the repeated calls for economic justice when people have been oppressed and exploited.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“You shall no longer give the people straw to make bricks, as before; let them go and gather straw for themselves.  But you shall require of them the same quantity of bricks as they have made previously; do not diminish it, for they are lazy…Let heavier work be laid on them; then they will labor at it and pay no attention to deceptive words.” – Exodus 5:7-9</a:t>
            </a:r>
          </a:p>
          <a:p>
            <a:endParaRPr lang="en-US" sz="1600"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82172276"/>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Organizing paid off with freedom but new forms of injustice emerged to threaten the people.  The bitter memories of injustice in Egypt and new exploitation spurred new rights for workers that limited the power of their employers</a:t>
            </a:r>
            <a:r>
              <a:rPr lang="en-US" sz="1600" dirty="0" smtClean="0"/>
              <a:t>.  </a:t>
            </a:r>
            <a:endParaRPr lang="en-US" sz="1600" dirty="0"/>
          </a:p>
          <a:p>
            <a:endParaRPr lang="en-US" sz="1600" b="1" dirty="0"/>
          </a:p>
          <a:p>
            <a:r>
              <a:rPr lang="en-US" sz="1600" b="1" dirty="0"/>
              <a:t>Rest on the Sabbath (The 7</a:t>
            </a:r>
            <a:r>
              <a:rPr lang="en-US" sz="1600" b="1" baseline="30000" dirty="0"/>
              <a:t>th</a:t>
            </a:r>
            <a:r>
              <a:rPr lang="en-US" sz="1600" b="1" dirty="0"/>
              <a:t> day) is a labor right.</a:t>
            </a:r>
            <a:r>
              <a:rPr lang="en-US" sz="1600" dirty="0"/>
              <a:t> – “Six days you shall do your work, but on the seventh day you shall rest, so that your ox and your donkey may have relief, and </a:t>
            </a:r>
            <a:r>
              <a:rPr lang="en-US" sz="1600" b="1" dirty="0"/>
              <a:t>your </a:t>
            </a:r>
            <a:r>
              <a:rPr lang="en-US" sz="1600" b="1" dirty="0" err="1"/>
              <a:t>homeborn</a:t>
            </a:r>
            <a:r>
              <a:rPr lang="en-US" sz="1600" b="1" dirty="0"/>
              <a:t> slave and the resident alien may be refreshed.” – </a:t>
            </a:r>
            <a:r>
              <a:rPr lang="en-US" sz="1600" dirty="0"/>
              <a:t>Exodus 23:12</a:t>
            </a:r>
          </a:p>
          <a:p>
            <a:endParaRPr lang="en-US" sz="1600" b="1" dirty="0" smtClean="0"/>
          </a:p>
          <a:p>
            <a:r>
              <a:rPr lang="en-US" sz="1600" b="1" dirty="0" smtClean="0"/>
              <a:t>God </a:t>
            </a:r>
            <a:r>
              <a:rPr lang="en-US" sz="1600" b="1" dirty="0"/>
              <a:t>commands timely payment of wages.</a:t>
            </a:r>
            <a:r>
              <a:rPr lang="en-US" sz="1600" dirty="0"/>
              <a:t>  “You shall not withhold the wages of poor and needy laborers, whether Israelites or aliens…You shall pay them their wages daily before sunset, because they are poor and their livelihood depends on them.” – Deuteronomy 24:14-15</a:t>
            </a:r>
          </a:p>
          <a:p>
            <a:endParaRPr lang="en-US" sz="1600" b="1" dirty="0"/>
          </a:p>
          <a:p>
            <a:pPr defTabSz="931774"/>
            <a:r>
              <a:rPr lang="en-US" sz="1600" dirty="0"/>
              <a:t>“If a member of your community, whether a Hebrew man or a Hebrew woman, is sold to you and work for you for six years, in the seventh year, </a:t>
            </a:r>
            <a:r>
              <a:rPr lang="en-US" sz="1600" b="1" dirty="0"/>
              <a:t>you shall set that person free.</a:t>
            </a:r>
            <a:r>
              <a:rPr lang="en-US" sz="1600" dirty="0"/>
              <a:t>  </a:t>
            </a:r>
            <a:r>
              <a:rPr lang="en-US" sz="1600" b="1" dirty="0"/>
              <a:t>And when you send a male slave out from you a free person, you shall not send him out empty-handed.</a:t>
            </a:r>
            <a:r>
              <a:rPr lang="en-US" sz="1600" dirty="0"/>
              <a:t>  Provide liberally out of your flock, your threshing floor, and your wine press, thus giving to him some of the bounty with which the Lord your God has blessed you.  Remember that you were a slave in the land of Egypt, and the Lord your God redeemed you; for this reason I lay this command upon you today. – Deuteronomy 15:12-15</a:t>
            </a:r>
            <a:endParaRPr lang="en-US" sz="1600" b="1" dirty="0"/>
          </a:p>
          <a:p>
            <a:endParaRPr lang="en-US" sz="1600" b="1" dirty="0"/>
          </a:p>
          <a:p>
            <a:pPr marL="0" indent="0">
              <a:buNone/>
            </a:pPr>
            <a:r>
              <a:rPr lang="en-US" sz="1600" dirty="0" smtClean="0"/>
              <a:t>God’s people</a:t>
            </a:r>
            <a:r>
              <a:rPr lang="en-US" sz="1600" baseline="0" dirty="0" smtClean="0"/>
              <a:t> are under attach from Assyria.  </a:t>
            </a:r>
            <a:r>
              <a:rPr lang="en-US" sz="1600" dirty="0" smtClean="0"/>
              <a:t>The prophet Isaiah:  “The Lord enters into judgment with the elders and princes of his people:  It is you who have devoured the vineyard; </a:t>
            </a:r>
            <a:r>
              <a:rPr lang="en-US" sz="1600" b="1" dirty="0" smtClean="0"/>
              <a:t>the spoil of the poor is in your houses.  What do you mean by crushing my people, by grinding the face of the poor? </a:t>
            </a:r>
            <a:r>
              <a:rPr lang="en-US" sz="1600" dirty="0" smtClean="0"/>
              <a:t>– Isaiah 3:14-15</a:t>
            </a:r>
          </a:p>
          <a:p>
            <a:pPr marL="0" indent="0">
              <a:buNone/>
            </a:pPr>
            <a:r>
              <a:rPr lang="en-US" sz="1600" dirty="0" smtClean="0"/>
              <a:t>The prophet Amos:  </a:t>
            </a:r>
            <a:r>
              <a:rPr lang="en-US" sz="1600" b="1" dirty="0" smtClean="0"/>
              <a:t>They who trample the head of the poor into the dust of the earth, and push the afflicted out of the way.” </a:t>
            </a:r>
            <a:r>
              <a:rPr lang="en-US" sz="1600" dirty="0" smtClean="0"/>
              <a:t>– Amos 2:6-7</a:t>
            </a:r>
          </a:p>
          <a:p>
            <a:endParaRPr lang="en-US" sz="1600"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40165624"/>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9200" y="762000"/>
            <a:ext cx="4648200" cy="3486150"/>
          </a:xfrm>
        </p:spPr>
      </p:sp>
      <p:sp>
        <p:nvSpPr>
          <p:cNvPr id="3" name="Notes Placeholder 2"/>
          <p:cNvSpPr>
            <a:spLocks noGrp="1"/>
          </p:cNvSpPr>
          <p:nvPr>
            <p:ph type="body" idx="1"/>
          </p:nvPr>
        </p:nvSpPr>
        <p:spPr>
          <a:xfrm>
            <a:off x="701040" y="4415790"/>
            <a:ext cx="5608320" cy="4423410"/>
          </a:xfrm>
        </p:spPr>
        <p:txBody>
          <a:bodyPr/>
          <a:lstStyle/>
          <a:p>
            <a:r>
              <a:rPr lang="en-US" sz="1600" dirty="0" smtClean="0"/>
              <a:t>Jesus is quoting the prophet Isaiah  Chapter 61:1-2:  </a:t>
            </a:r>
          </a:p>
          <a:p>
            <a:endParaRPr lang="en-US" sz="1600" dirty="0" smtClean="0"/>
          </a:p>
          <a:p>
            <a:r>
              <a:rPr lang="en-US" sz="1600" dirty="0" smtClean="0"/>
              <a:t>“The Spirit of the Lord is upon me,</a:t>
            </a:r>
          </a:p>
          <a:p>
            <a:r>
              <a:rPr lang="en-US" sz="1600" dirty="0" smtClean="0"/>
              <a:t>because he anointed me to bring good news to the poor.</a:t>
            </a:r>
            <a:r>
              <a:rPr lang="en-US" sz="1600" baseline="0" dirty="0" smtClean="0"/>
              <a:t>  </a:t>
            </a:r>
          </a:p>
          <a:p>
            <a:r>
              <a:rPr lang="en-US" sz="1600" baseline="0" dirty="0" smtClean="0"/>
              <a:t>He has sent me to proclaim release to the captives and recovery of sight to the blind, </a:t>
            </a:r>
          </a:p>
          <a:p>
            <a:r>
              <a:rPr lang="en-US" sz="1600" baseline="0" dirty="0" smtClean="0"/>
              <a:t>to</a:t>
            </a:r>
            <a:r>
              <a:rPr lang="en-US" sz="1600" dirty="0" smtClean="0"/>
              <a:t> let the oppressed go free, to proclaim the year of the Lord’s favor.” </a:t>
            </a:r>
          </a:p>
          <a:p>
            <a:endParaRPr lang="en-US" sz="1600" dirty="0"/>
          </a:p>
          <a:p>
            <a:r>
              <a:rPr lang="en-US" sz="1600" dirty="0" smtClean="0"/>
              <a:t>“Today this scripture has been fulfilled in your hearing.”</a:t>
            </a:r>
          </a:p>
          <a:p>
            <a:endParaRPr lang="en-US" sz="1600" dirty="0"/>
          </a:p>
          <a:p>
            <a:r>
              <a:rPr lang="en-US" sz="1600" dirty="0" smtClean="0"/>
              <a:t>Sisters and brothers.  Jesus is taking sides.  He stands with the poor, the captives and the disabled.  He calls for the oppressed to go free and to proclaim the jubilee year.  </a:t>
            </a:r>
          </a:p>
          <a:p>
            <a:endParaRPr lang="en-US" sz="1600" dirty="0"/>
          </a:p>
          <a:p>
            <a:r>
              <a:rPr lang="en-US" sz="1600" dirty="0" smtClean="0"/>
              <a:t>Free the slaves, cancel the debts, return the land to the original owners.</a:t>
            </a:r>
            <a:endParaRPr lang="en-US" sz="1600"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0634560"/>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Source:  Interfaith</a:t>
            </a:r>
            <a:r>
              <a:rPr lang="en-US" sz="1200" b="1" baseline="0" dirty="0" smtClean="0"/>
              <a:t> Center for Worker Justice, “The Qur’an and Worker Justice”</a:t>
            </a:r>
            <a:endParaRPr lang="en-US"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Mohammed joined a coalition</a:t>
            </a:r>
            <a:r>
              <a:rPr lang="en-US" sz="1200" b="1" baseline="0" dirty="0" smtClean="0"/>
              <a:t> in Mecca which was protesting the wrongs visited against honest traders.  He stood with those who had been economically victimized.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“I was called to this coalition before I became a prophet and if somebody called me today</a:t>
            </a:r>
            <a:r>
              <a:rPr lang="en-US" sz="1200" b="1" baseline="0" dirty="0" smtClean="0"/>
              <a:t> </a:t>
            </a:r>
            <a:r>
              <a:rPr lang="en-US" sz="1200" b="1" dirty="0" smtClean="0"/>
              <a:t>to stand for what is just and address issues of equality and fairness with people of different backgrounds, I would respond.”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t>“Mohammed and his companions ended slavery in Arabia.  The first step of ending slavery (in Arabia) was to say that the slave is equal to the master.  Once there is the idea that the slave, or today the worker, is equal to the master (or employer) that becomes the unraveling of this and other forms of discrimination.”  - Imam </a:t>
            </a:r>
            <a:r>
              <a:rPr lang="en-US" sz="1200" b="1" baseline="0" dirty="0" err="1" smtClean="0"/>
              <a:t>Johari</a:t>
            </a:r>
            <a:r>
              <a:rPr lang="en-US" sz="1200" b="1" baseline="0" dirty="0" smtClean="0"/>
              <a:t> Abdul-Malik, Muslim chaplain at Howard University.</a:t>
            </a:r>
            <a:endParaRPr lang="en-US"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41332096"/>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US" sz="1200" kern="1200" dirty="0" smtClean="0">
                <a:solidFill>
                  <a:schemeClr val="tx1"/>
                </a:solidFill>
                <a:latin typeface="+mn-lt"/>
                <a:ea typeface="+mn-ea"/>
                <a:cs typeface="+mn-cs"/>
              </a:rPr>
              <a:t>The Guru </a:t>
            </a:r>
            <a:r>
              <a:rPr lang="en-US" sz="1200" kern="1200" dirty="0" err="1" smtClean="0">
                <a:solidFill>
                  <a:schemeClr val="tx1"/>
                </a:solidFill>
                <a:latin typeface="+mn-lt"/>
                <a:ea typeface="+mn-ea"/>
                <a:cs typeface="+mn-cs"/>
              </a:rPr>
              <a:t>Granth</a:t>
            </a:r>
            <a:r>
              <a:rPr lang="en-US" sz="1200" kern="1200" dirty="0" smtClean="0">
                <a:solidFill>
                  <a:schemeClr val="tx1"/>
                </a:solidFill>
                <a:latin typeface="+mn-lt"/>
                <a:ea typeface="+mn-ea"/>
                <a:cs typeface="+mn-cs"/>
              </a:rPr>
              <a:t> Sahib is </a:t>
            </a:r>
            <a:r>
              <a:rPr lang="en-US" sz="1200" kern="1200" dirty="0" err="1" smtClean="0">
                <a:solidFill>
                  <a:schemeClr val="tx1"/>
                </a:solidFill>
                <a:latin typeface="+mn-lt"/>
                <a:ea typeface="+mn-ea"/>
                <a:cs typeface="+mn-cs"/>
              </a:rPr>
              <a:t>truely</a:t>
            </a:r>
            <a:r>
              <a:rPr lang="en-US" sz="1200" kern="1200" dirty="0" smtClean="0">
                <a:solidFill>
                  <a:schemeClr val="tx1"/>
                </a:solidFill>
                <a:latin typeface="+mn-lt"/>
                <a:ea typeface="+mn-ea"/>
                <a:cs typeface="+mn-cs"/>
              </a:rPr>
              <a:t> unique among the world's great scriptures. It is considered the Supreme Spiritual Authority and Head of the Sikh religion, rather than any living person. It is also the only scripture of it's kind which not only contains the works of it's own religious founders but also writings of people from other faiths. The living Guru of the Sikhs, the book is held in great reverence by Sikhs and treated with the utmost respect. Sikhism rejects idol worship, so the Guru </a:t>
            </a:r>
            <a:r>
              <a:rPr lang="en-US" sz="1200" kern="1200" dirty="0" err="1" smtClean="0">
                <a:solidFill>
                  <a:schemeClr val="tx1"/>
                </a:solidFill>
                <a:latin typeface="+mn-lt"/>
                <a:ea typeface="+mn-ea"/>
                <a:cs typeface="+mn-cs"/>
              </a:rPr>
              <a:t>Granth</a:t>
            </a:r>
            <a:r>
              <a:rPr lang="en-US" sz="1200" kern="1200" dirty="0" smtClean="0">
                <a:solidFill>
                  <a:schemeClr val="tx1"/>
                </a:solidFill>
                <a:latin typeface="+mn-lt"/>
                <a:ea typeface="+mn-ea"/>
                <a:cs typeface="+mn-cs"/>
              </a:rPr>
              <a:t> Sahib is not worshipped as an idol, but rather emphasis is placed on respect of the book for the writings which appear within. Guru </a:t>
            </a:r>
            <a:r>
              <a:rPr lang="en-US" sz="1200" kern="1200" dirty="0" err="1" smtClean="0">
                <a:solidFill>
                  <a:schemeClr val="tx1"/>
                </a:solidFill>
                <a:latin typeface="+mn-lt"/>
                <a:ea typeface="+mn-ea"/>
                <a:cs typeface="+mn-cs"/>
              </a:rPr>
              <a:t>Granth</a:t>
            </a:r>
            <a:r>
              <a:rPr lang="en-US" sz="1200" kern="1200" dirty="0" smtClean="0">
                <a:solidFill>
                  <a:schemeClr val="tx1"/>
                </a:solidFill>
                <a:latin typeface="+mn-lt"/>
                <a:ea typeface="+mn-ea"/>
                <a:cs typeface="+mn-cs"/>
              </a:rPr>
              <a:t> Sahib is a collection of devotional hymns and poetry which proclaims God, lays stress on meditation on the True Guru (God), and lays down moral and ethical rules for development of the soul, spiritual salvation and unity with God.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Source:  http://www.iwj.org/resources/sikh</a:t>
            </a:r>
            <a:endParaRPr lang="en-US" dirty="0"/>
          </a:p>
        </p:txBody>
      </p:sp>
      <p:sp>
        <p:nvSpPr>
          <p:cNvPr id="4" name="Slide Number Placeholder 3"/>
          <p:cNvSpPr>
            <a:spLocks noGrp="1"/>
          </p:cNvSpPr>
          <p:nvPr>
            <p:ph type="sldNum" sz="quarter" idx="10"/>
          </p:nvPr>
        </p:nvSpPr>
        <p:spPr/>
        <p:txBody>
          <a:bodyPr/>
          <a:lstStyle/>
          <a:p>
            <a:fld id="{C7B7D4A6-B6D6-4DB5-998C-3ECA3CCB5D04}" type="slidenum">
              <a:rPr lang="en-US" smtClean="0"/>
              <a:pPr/>
              <a:t>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4448651"/>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B7D4A6-B6D6-4DB5-998C-3ECA3CCB5D04}" type="slidenum">
              <a:rPr lang="en-US" smtClean="0"/>
              <a:pPr/>
              <a:t>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98928900"/>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The share of the national income going to the top 1% rose during the 1920s when the labor movement was being decisively defeated.  The top 1%’s share dropped greatly during the period of rapid union growth and strength from the early 1930s through the early 1950s.  Their share remained very low by historical standards through the end of the 1970s.  The rapid increase in their share of the national income corresponded with the successful renewed offensive of corporate America and their political allies against organized labor starting the early 1980s.  By 2007, a weakened labor movement stood in stark contrast with the power of the top 1%.  Once again the 1% saw their of the national income reach levels unseen since the late 1920s.</a:t>
            </a:r>
          </a:p>
          <a:p>
            <a:r>
              <a:rPr lang="en-US" smtClean="0"/>
              <a:t>Many factors contributed to this explosive growth in income for the top 1% but the weakness of organized labor and their political allies to prevent this rapid growth in inequality played a key role.</a:t>
            </a:r>
          </a:p>
        </p:txBody>
      </p:sp>
      <p:sp>
        <p:nvSpPr>
          <p:cNvPr id="4" name="Slide Number Placeholder 3"/>
          <p:cNvSpPr>
            <a:spLocks noGrp="1"/>
          </p:cNvSpPr>
          <p:nvPr>
            <p:ph type="sldNum" sz="quarter" idx="5"/>
          </p:nvPr>
        </p:nvSpPr>
        <p:spPr/>
        <p:txBody>
          <a:bodyPr/>
          <a:lstStyle/>
          <a:p>
            <a:pPr>
              <a:defRPr/>
            </a:pPr>
            <a:fld id="{DB3082A6-D9DD-4A0B-98CA-683BF6A97803}"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7B2139-B67E-4D04-87E6-2DA5FD5E7ABB}" type="datetime1">
              <a:rPr lang="en-US" smtClean="0"/>
              <a:pPr/>
              <a:t>12/15/12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06502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6E57CD-8037-4D1C-A8EB-364CF2911F5A}" type="datetime1">
              <a:rPr lang="en-US" smtClean="0"/>
              <a:pPr/>
              <a:t>12/15/12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5375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771F8-0FD4-4F4D-A103-EDDFFC866DEA}" type="datetime1">
              <a:rPr lang="en-US" smtClean="0"/>
              <a:pPr/>
              <a:t>12/15/12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9439417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2BCF10-C22A-4EEE-8DB6-F0F1DBB7DD8C}" type="datetime1">
              <a:rPr lang="en-US" smtClean="0"/>
              <a:pPr/>
              <a:t>12/15/12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55046199"/>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543BDE-6360-4077-817F-3B5948557CC1}" type="datetime1">
              <a:rPr lang="en-US" smtClean="0"/>
              <a:pPr/>
              <a:t>12/15/12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8748301"/>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551835-6DE3-496F-92E9-6AC5466611A3}" type="datetime1">
              <a:rPr lang="en-US" smtClean="0"/>
              <a:pPr/>
              <a:t>12/15/12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96547930"/>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62660D-D237-4B0A-B6CC-DFA5737DC553}" type="datetime1">
              <a:rPr lang="en-US" smtClean="0"/>
              <a:pPr/>
              <a:t>12/15/12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37441168"/>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10327E-7630-4011-BC52-065512376601}" type="datetime1">
              <a:rPr lang="en-US" smtClean="0"/>
              <a:pPr/>
              <a:t>12/15/12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54862223"/>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051B8A-A8B6-4F48-A080-7BD2BADC8894}" type="datetime1">
              <a:rPr lang="en-US" smtClean="0"/>
              <a:pPr/>
              <a:t>12/15/12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73552199"/>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D2288F-FA7C-435A-ADDD-11BF8634E265}" type="datetime1">
              <a:rPr lang="en-US" smtClean="0"/>
              <a:pPr/>
              <a:t>12/15/12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009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276B5F-046E-4B09-94A6-8257E73E5572}" type="datetime1">
              <a:rPr lang="en-US" smtClean="0"/>
              <a:pPr/>
              <a:t>12/15/12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004253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BB33FF-9026-4B6F-83E9-C5F7DE137A21}" type="datetime1">
              <a:rPr lang="en-US" smtClean="0"/>
              <a:pPr/>
              <a:t>12/15/12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479969-3292-4C2F-826F-B431100F5B57}"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069878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rkmmcdermott1@msn.com" TargetMode="External"/><Relationship Id="rId4" Type="http://schemas.openxmlformats.org/officeDocument/2006/relationships/hyperlink" Target="http://www.markmcdermott.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hyperlink" Target="http://www.cbo.gov/ftpdocs/98xx/doc9884/12-23-EffectiveTaxRates_Letter.pdf"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4" Type="http://schemas.openxmlformats.org/officeDocument/2006/relationships/hyperlink" Target="http://www.bls.gov/news.release/union2.t02.htm"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Microsoft_Excel_97_-_2004_Worksheet2.xls"/><Relationship Id="rId5" Type="http://schemas.openxmlformats.org/officeDocument/2006/relationships/hyperlink" Target="http://www.pewsocialtrends.org/files/2011/07/SDT-Wealth-Report_7-26-11_FINAL.pdf" TargetMode="External"/><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chart" Target="../charts/chart5.xml"/></Relationships>
</file>

<file path=ppt/slides/_rels/slide18.xml.rels><?xml version="1.0" encoding="UTF-8" standalone="yes"?>
<Relationships xmlns="http://schemas.openxmlformats.org/package/2006/relationships"><Relationship Id="rId3" Type="http://schemas.openxmlformats.org/officeDocument/2006/relationships/hyperlink" Target="http://wp.patheos.com/community/mainlineportal/files/2011/10/315682_10100400881018057_3609313_54763859_1247143155_n-1.jpg" TargetMode="External"/><Relationship Id="rId4"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clt.astate.edu/wnarey/Religious%20Studies%20Program/Religion%20Studies%20Program/Religious%20Studies%20Program%20Files/exodus.htm" TargetMode="External"/><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hyperlink" Target="http://wp.patheos.com/community/mainlineportal/files/2011/10/312671_280013578687453_109200595768753_925239_1148595883_n.jpg" TargetMode="External"/><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Microsoft_Excel_97_-_2004_Worksheet1.xls"/><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3352799"/>
          </a:xfrm>
        </p:spPr>
        <p:txBody>
          <a:bodyPr>
            <a:normAutofit/>
          </a:bodyPr>
          <a:lstStyle/>
          <a:p>
            <a:r>
              <a:rPr lang="en-US" b="1" dirty="0" smtClean="0"/>
              <a:t>Economic Justice for Sea-</a:t>
            </a:r>
            <a:r>
              <a:rPr lang="en-US" b="1" dirty="0" err="1" smtClean="0"/>
              <a:t>Tac</a:t>
            </a:r>
            <a:r>
              <a:rPr lang="en-US" b="1" dirty="0" smtClean="0"/>
              <a:t> Airport and Amazon Workers and our Communities</a:t>
            </a:r>
            <a:r>
              <a:rPr lang="en-US" sz="2800" b="1" dirty="0" smtClean="0"/>
              <a:t/>
            </a:r>
            <a:br>
              <a:rPr lang="en-US" sz="2800" b="1" dirty="0" smtClean="0"/>
            </a:br>
            <a:r>
              <a:rPr lang="en-US" sz="2800" b="1" dirty="0" smtClean="0"/>
              <a:t>Working Washington</a:t>
            </a:r>
            <a:br>
              <a:rPr lang="en-US" sz="2800" b="1" dirty="0" smtClean="0"/>
            </a:br>
            <a:r>
              <a:rPr lang="en-US" sz="2800" b="1" dirty="0" smtClean="0"/>
              <a:t>March 19, 2012</a:t>
            </a:r>
            <a:endParaRPr lang="en-US" b="1" dirty="0"/>
          </a:p>
        </p:txBody>
      </p:sp>
      <p:sp>
        <p:nvSpPr>
          <p:cNvPr id="3" name="Subtitle 2"/>
          <p:cNvSpPr>
            <a:spLocks noGrp="1"/>
          </p:cNvSpPr>
          <p:nvPr>
            <p:ph type="subTitle" idx="1"/>
          </p:nvPr>
        </p:nvSpPr>
        <p:spPr>
          <a:xfrm>
            <a:off x="1371600" y="3657600"/>
            <a:ext cx="6400800" cy="2057400"/>
          </a:xfrm>
        </p:spPr>
        <p:txBody>
          <a:bodyPr>
            <a:normAutofit/>
          </a:bodyPr>
          <a:lstStyle/>
          <a:p>
            <a:endParaRPr lang="en-US" sz="2400" dirty="0" smtClean="0"/>
          </a:p>
          <a:p>
            <a:r>
              <a:rPr lang="en-US" sz="2800" dirty="0" smtClean="0"/>
              <a:t>Mark M. McDermott</a:t>
            </a:r>
          </a:p>
          <a:p>
            <a:r>
              <a:rPr lang="en-US" sz="2000" dirty="0" smtClean="0">
                <a:hlinkClick r:id="rId3"/>
              </a:rPr>
              <a:t>markmmcdermott1@msn.com</a:t>
            </a:r>
            <a:endParaRPr lang="en-US" sz="2000" dirty="0" smtClean="0"/>
          </a:p>
          <a:p>
            <a:r>
              <a:rPr lang="en-US" sz="2000" dirty="0" smtClean="0">
                <a:hlinkClick r:id="rId4"/>
              </a:rPr>
              <a:t>www.markmmcdermott.com</a:t>
            </a:r>
            <a:r>
              <a:rPr lang="en-US" sz="2000" dirty="0" smtClean="0"/>
              <a:t> </a:t>
            </a:r>
          </a:p>
          <a:p>
            <a:endParaRPr lang="en-US" sz="24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562822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30 Years of Shared Prosperity – 1947-1979</a:t>
            </a:r>
          </a:p>
        </p:txBody>
      </p:sp>
      <p:graphicFrame>
        <p:nvGraphicFramePr>
          <p:cNvPr id="4" name="Content Placeholder 3"/>
          <p:cNvGraphicFramePr>
            <a:graphicFrameLocks noGrp="1"/>
          </p:cNvGraphicFramePr>
          <p:nvPr>
            <p:ph idx="1"/>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06095427"/>
              </p:ext>
            </p:extLst>
          </p:nvPr>
        </p:nvGraphicFramePr>
        <p:xfrm>
          <a:off x="416312" y="13716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838200" y="5951254"/>
            <a:ext cx="7772400" cy="369332"/>
          </a:xfrm>
          <a:prstGeom prst="rect">
            <a:avLst/>
          </a:prstGeom>
          <a:noFill/>
        </p:spPr>
        <p:txBody>
          <a:bodyPr wrap="square" rtlCol="0">
            <a:spAutoFit/>
          </a:bodyPr>
          <a:lstStyle/>
          <a:p>
            <a:r>
              <a:rPr lang="en-US" sz="900" dirty="0" smtClean="0"/>
              <a:t>Source:  </a:t>
            </a:r>
            <a:r>
              <a:rPr lang="en-US" sz="900" dirty="0" err="1" smtClean="0"/>
              <a:t>Mishel</a:t>
            </a:r>
            <a:r>
              <a:rPr lang="en-US" sz="900" dirty="0" smtClean="0"/>
              <a:t> and Bernstein, </a:t>
            </a:r>
            <a:r>
              <a:rPr lang="en-US" sz="900" i="1" dirty="0" smtClean="0"/>
              <a:t>The State of Working America 1994-95</a:t>
            </a:r>
            <a:r>
              <a:rPr lang="en-US" sz="900" dirty="0" smtClean="0"/>
              <a:t>, M.E. Sharpe, 1994, page 37. U.S. Census Bureau, Historical Income Tables.  F-1 for income ranges in 2010 dollars and F-3 for income changes. http://www.census.gov/hhes/www/income/data/historical/families/index.html </a:t>
            </a:r>
            <a:endParaRPr lang="en-US" sz="9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080066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30 Years of Stolen Prosperity</a:t>
            </a:r>
            <a:r>
              <a:rPr lang="en-US" sz="3600" b="1" dirty="0"/>
              <a:t>: 1979-2010 </a:t>
            </a:r>
            <a:endParaRPr lang="en-US" sz="3600" dirty="0"/>
          </a:p>
        </p:txBody>
      </p:sp>
      <p:graphicFrame>
        <p:nvGraphicFramePr>
          <p:cNvPr id="5" name="Content Placeholder 4"/>
          <p:cNvGraphicFramePr>
            <a:graphicFrameLocks noGrp="1"/>
          </p:cNvGraphicFramePr>
          <p:nvPr>
            <p:ph idx="1"/>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45985032"/>
              </p:ext>
            </p:extLst>
          </p:nvPr>
        </p:nvGraphicFramePr>
        <p:xfrm>
          <a:off x="5334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F23C0DA5-120A-4FCD-B1ED-4D270D701A2E}" type="slidenum">
              <a:rPr lang="en-US" smtClean="0"/>
              <a:pPr/>
              <a:t>11</a:t>
            </a:fld>
            <a:endParaRPr lang="en-US" dirty="0"/>
          </a:p>
        </p:txBody>
      </p:sp>
      <p:sp>
        <p:nvSpPr>
          <p:cNvPr id="6" name="TextBox 5"/>
          <p:cNvSpPr txBox="1"/>
          <p:nvPr/>
        </p:nvSpPr>
        <p:spPr>
          <a:xfrm>
            <a:off x="800100" y="5915881"/>
            <a:ext cx="7239000" cy="507831"/>
          </a:xfrm>
          <a:prstGeom prst="rect">
            <a:avLst/>
          </a:prstGeom>
          <a:noFill/>
        </p:spPr>
        <p:txBody>
          <a:bodyPr wrap="square" rtlCol="0">
            <a:spAutoFit/>
          </a:bodyPr>
          <a:lstStyle/>
          <a:p>
            <a:r>
              <a:rPr lang="en-US" sz="900" dirty="0" smtClean="0"/>
              <a:t>Source,:  </a:t>
            </a:r>
            <a:r>
              <a:rPr lang="en-US" sz="900" dirty="0"/>
              <a:t> U.S. Census Bureau, Historical Income Tables.  F-1 for income ranges in 2010 dollars and F-3 for income changes. http://www.census.gov/hhes/www/income/data/historical/families/index.html </a:t>
            </a:r>
          </a:p>
          <a:p>
            <a:endParaRPr lang="en-US" sz="9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154192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30 Years of Stolen Prosperity</a:t>
            </a:r>
            <a:r>
              <a:rPr lang="en-US" sz="3600" b="1" dirty="0"/>
              <a:t>: 1979-2010 </a:t>
            </a:r>
            <a:endParaRPr lang="en-US" sz="3600" dirty="0"/>
          </a:p>
        </p:txBody>
      </p:sp>
      <p:graphicFrame>
        <p:nvGraphicFramePr>
          <p:cNvPr id="5" name="Content Placeholder 4"/>
          <p:cNvGraphicFramePr>
            <a:graphicFrameLocks noGrp="1"/>
          </p:cNvGraphicFramePr>
          <p:nvPr>
            <p:ph idx="1"/>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57685611"/>
              </p:ext>
            </p:extLst>
          </p:nvPr>
        </p:nvGraphicFramePr>
        <p:xfrm>
          <a:off x="5334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F23C0DA5-120A-4FCD-B1ED-4D270D701A2E}" type="slidenum">
              <a:rPr lang="en-US" smtClean="0"/>
              <a:pPr/>
              <a:t>12</a:t>
            </a:fld>
            <a:endParaRPr lang="en-US" dirty="0"/>
          </a:p>
        </p:txBody>
      </p:sp>
      <p:sp>
        <p:nvSpPr>
          <p:cNvPr id="6" name="TextBox 5"/>
          <p:cNvSpPr txBox="1"/>
          <p:nvPr/>
        </p:nvSpPr>
        <p:spPr>
          <a:xfrm>
            <a:off x="791862" y="5838565"/>
            <a:ext cx="7239000" cy="646331"/>
          </a:xfrm>
          <a:prstGeom prst="rect">
            <a:avLst/>
          </a:prstGeom>
          <a:noFill/>
        </p:spPr>
        <p:txBody>
          <a:bodyPr wrap="square" rtlCol="0">
            <a:spAutoFit/>
          </a:bodyPr>
          <a:lstStyle/>
          <a:p>
            <a:r>
              <a:rPr lang="en-US" sz="900" dirty="0" smtClean="0"/>
              <a:t>Source,:  </a:t>
            </a:r>
            <a:r>
              <a:rPr lang="en-US" sz="900" dirty="0"/>
              <a:t> U.S. Census Bureau, Historical Income Tables.  F-1 for income ranges in 2010 dollars and F-3 for income changes. http://www.census.gov/hhes/www/income/data/historical/families/index.html </a:t>
            </a:r>
          </a:p>
          <a:p>
            <a:r>
              <a:rPr lang="en-US" sz="900" dirty="0" smtClean="0"/>
              <a:t>Top 0.01% 1979 to 2005.  Congressional Budget Office, “Historical Effective </a:t>
            </a:r>
            <a:r>
              <a:rPr lang="en-US" sz="900" dirty="0"/>
              <a:t>Tax Rates,” 2008</a:t>
            </a:r>
            <a:r>
              <a:rPr lang="en-US" sz="900" dirty="0" smtClean="0"/>
              <a:t>., Table 3. </a:t>
            </a:r>
            <a:r>
              <a:rPr lang="en-US" sz="900" dirty="0" smtClean="0">
                <a:hlinkClick r:id="rId4"/>
              </a:rPr>
              <a:t>http</a:t>
            </a:r>
            <a:r>
              <a:rPr lang="en-US" sz="900" dirty="0">
                <a:hlinkClick r:id="rId4"/>
              </a:rPr>
              <a:t>://</a:t>
            </a:r>
            <a:r>
              <a:rPr lang="en-US" sz="900" dirty="0" smtClean="0">
                <a:hlinkClick r:id="rId4"/>
              </a:rPr>
              <a:t>www.cbo.gov/ftpdocs/98xx/doc9884/12-23-EffectiveTaxRates_Letter.pdf</a:t>
            </a:r>
            <a:r>
              <a:rPr lang="en-US" sz="900" dirty="0" smtClean="0"/>
              <a:t> </a:t>
            </a:r>
            <a:endParaRPr lang="en-US" sz="9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036364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381000" y="304800"/>
            <a:ext cx="8229600" cy="1828800"/>
          </a:xfrm>
        </p:spPr>
        <p:txBody>
          <a:bodyPr>
            <a:noAutofit/>
          </a:bodyPr>
          <a:lstStyle/>
          <a:p>
            <a:pPr eaLnBrk="1" hangingPunct="1"/>
            <a:r>
              <a:rPr lang="en-US" b="1" dirty="0" smtClean="0"/>
              <a:t>Corporate America’s Attacks on Working People - 1980 to Today</a:t>
            </a:r>
            <a:endParaRPr lang="en-US" dirty="0" smtClean="0"/>
          </a:p>
        </p:txBody>
      </p:sp>
      <p:sp>
        <p:nvSpPr>
          <p:cNvPr id="3" name="Content Placeholder 2"/>
          <p:cNvSpPr>
            <a:spLocks noGrp="1"/>
          </p:cNvSpPr>
          <p:nvPr>
            <p:ph idx="1"/>
          </p:nvPr>
        </p:nvSpPr>
        <p:spPr>
          <a:xfrm>
            <a:off x="457200" y="1905001"/>
            <a:ext cx="8458200" cy="4267200"/>
          </a:xfrm>
        </p:spPr>
        <p:txBody>
          <a:bodyPr/>
          <a:lstStyle/>
          <a:p>
            <a:pPr marL="0" indent="0" eaLnBrk="1" hangingPunct="1">
              <a:lnSpc>
                <a:spcPct val="90000"/>
              </a:lnSpc>
              <a:buFont typeface="Arial" charset="0"/>
              <a:buNone/>
            </a:pPr>
            <a:endParaRPr lang="en-US" sz="1800" dirty="0" smtClean="0"/>
          </a:p>
          <a:p>
            <a:pPr marL="0" indent="0" eaLnBrk="1" hangingPunct="1">
              <a:lnSpc>
                <a:spcPct val="90000"/>
              </a:lnSpc>
            </a:pPr>
            <a:r>
              <a:rPr lang="en-US" sz="2800" dirty="0" smtClean="0"/>
              <a:t>  Weaken unions</a:t>
            </a:r>
          </a:p>
          <a:p>
            <a:pPr marL="0" indent="0" eaLnBrk="1" hangingPunct="1">
              <a:lnSpc>
                <a:spcPct val="90000"/>
              </a:lnSpc>
            </a:pPr>
            <a:r>
              <a:rPr lang="en-US" sz="2800" dirty="0" smtClean="0"/>
              <a:t>  Reduce power of government over corporations</a:t>
            </a:r>
          </a:p>
          <a:p>
            <a:pPr marL="0" indent="0" eaLnBrk="1" hangingPunct="1">
              <a:lnSpc>
                <a:spcPct val="90000"/>
              </a:lnSpc>
            </a:pPr>
            <a:r>
              <a:rPr lang="en-US" sz="2800" dirty="0" smtClean="0"/>
              <a:t>  Deregulate financial industries</a:t>
            </a:r>
          </a:p>
          <a:p>
            <a:pPr marL="0" indent="0" eaLnBrk="1" hangingPunct="1">
              <a:lnSpc>
                <a:spcPct val="90000"/>
              </a:lnSpc>
            </a:pPr>
            <a:r>
              <a:rPr lang="en-US" sz="2800" dirty="0" smtClean="0"/>
              <a:t>  Cut social programs for poor and unemployed</a:t>
            </a:r>
          </a:p>
          <a:p>
            <a:pPr marL="0" indent="0" eaLnBrk="1" hangingPunct="1">
              <a:lnSpc>
                <a:spcPct val="90000"/>
              </a:lnSpc>
            </a:pPr>
            <a:r>
              <a:rPr lang="en-US" sz="2800" dirty="0" smtClean="0"/>
              <a:t>  Sharply reduce taxes on corporations and the wealthy</a:t>
            </a:r>
          </a:p>
          <a:p>
            <a:pPr marL="0" indent="0" eaLnBrk="1" hangingPunct="1">
              <a:lnSpc>
                <a:spcPct val="90000"/>
              </a:lnSpc>
            </a:pPr>
            <a:r>
              <a:rPr lang="en-US" sz="2800" dirty="0" smtClean="0"/>
              <a:t>  Privatize government functions</a:t>
            </a:r>
          </a:p>
          <a:p>
            <a:pPr marL="0" indent="0" eaLnBrk="1" hangingPunct="1">
              <a:lnSpc>
                <a:spcPct val="90000"/>
              </a:lnSpc>
            </a:pPr>
            <a:r>
              <a:rPr lang="en-US" sz="2800" dirty="0" smtClean="0"/>
              <a:t>  Promote free trade and export manufacturing jobs</a:t>
            </a:r>
          </a:p>
          <a:p>
            <a:pPr marL="0" indent="0" eaLnBrk="1" hangingPunct="1">
              <a:lnSpc>
                <a:spcPct val="90000"/>
              </a:lnSpc>
            </a:pPr>
            <a:endParaRPr lang="en-US" sz="2800" dirty="0" smtClean="0"/>
          </a:p>
          <a:p>
            <a:pPr marL="0" indent="0" eaLnBrk="1" hangingPunct="1">
              <a:lnSpc>
                <a:spcPct val="90000"/>
              </a:lnSpc>
            </a:pPr>
            <a:endParaRPr lang="en-US" sz="2800" dirty="0" smtClean="0"/>
          </a:p>
          <a:p>
            <a:pPr marL="0" indent="0" eaLnBrk="1" hangingPunct="1">
              <a:lnSpc>
                <a:spcPct val="90000"/>
              </a:lnSpc>
              <a:buFont typeface="Arial" charset="0"/>
              <a:buNone/>
            </a:pPr>
            <a:endParaRPr lang="en-US" sz="2000" dirty="0" smtClean="0"/>
          </a:p>
          <a:p>
            <a:pPr marL="0" indent="0" eaLnBrk="1" hangingPunct="1">
              <a:lnSpc>
                <a:spcPct val="90000"/>
              </a:lnSpc>
              <a:buFont typeface="Arial" charset="0"/>
              <a:buNone/>
            </a:pPr>
            <a:endParaRPr lang="en-US" sz="2000" dirty="0" smtClean="0"/>
          </a:p>
        </p:txBody>
      </p:sp>
      <p:sp>
        <p:nvSpPr>
          <p:cNvPr id="4" name="Slide Number Placeholder 3"/>
          <p:cNvSpPr>
            <a:spLocks noGrp="1"/>
          </p:cNvSpPr>
          <p:nvPr>
            <p:ph type="sldNum" sz="quarter" idx="12"/>
          </p:nvPr>
        </p:nvSpPr>
        <p:spPr/>
        <p:txBody>
          <a:bodyPr/>
          <a:lstStyle/>
          <a:p>
            <a:pPr>
              <a:defRPr/>
            </a:pPr>
            <a:fld id="{D926FBD5-7A4C-45FE-A248-0927A9CC7484}" type="slidenum">
              <a:rPr lang="en-US"/>
              <a:pPr>
                <a:defRPr/>
              </a:pPr>
              <a:t>13</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259399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Union Workers Earn Better Wages - 2011</a:t>
            </a:r>
            <a:endParaRPr lang="en-US" sz="3600" b="1" dirty="0"/>
          </a:p>
        </p:txBody>
      </p:sp>
      <p:graphicFrame>
        <p:nvGraphicFramePr>
          <p:cNvPr id="5" name="Content Placeholder 4"/>
          <p:cNvGraphicFramePr>
            <a:graphicFrameLocks noGrp="1"/>
          </p:cNvGraphicFramePr>
          <p:nvPr>
            <p:ph idx="1"/>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75543192"/>
              </p:ext>
            </p:extLst>
          </p:nvPr>
        </p:nvGraphicFramePr>
        <p:xfrm>
          <a:off x="381000" y="13716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F23C0DA5-120A-4FCD-B1ED-4D270D701A2E}" type="slidenum">
              <a:rPr lang="en-US" smtClean="0"/>
              <a:pPr/>
              <a:t>14</a:t>
            </a:fld>
            <a:endParaRPr lang="en-US" dirty="0"/>
          </a:p>
        </p:txBody>
      </p:sp>
      <p:sp>
        <p:nvSpPr>
          <p:cNvPr id="6" name="TextBox 5"/>
          <p:cNvSpPr txBox="1"/>
          <p:nvPr/>
        </p:nvSpPr>
        <p:spPr>
          <a:xfrm>
            <a:off x="838200" y="6096000"/>
            <a:ext cx="7543800" cy="369332"/>
          </a:xfrm>
          <a:prstGeom prst="rect">
            <a:avLst/>
          </a:prstGeom>
          <a:noFill/>
        </p:spPr>
        <p:txBody>
          <a:bodyPr wrap="square" rtlCol="0">
            <a:spAutoFit/>
          </a:bodyPr>
          <a:lstStyle/>
          <a:p>
            <a:r>
              <a:rPr lang="en-US" sz="900" dirty="0" smtClean="0"/>
              <a:t>Source:  Bureau of Labor Statistics, </a:t>
            </a:r>
            <a:r>
              <a:rPr lang="en-US" sz="900" dirty="0"/>
              <a:t>Table 2. Median weekly earnings of full-time wage and salary workers by union affiliation and selected characteristics. </a:t>
            </a:r>
            <a:r>
              <a:rPr lang="en-US" sz="900" dirty="0">
                <a:hlinkClick r:id="rId4"/>
              </a:rPr>
              <a:t>http://</a:t>
            </a:r>
            <a:r>
              <a:rPr lang="en-US" sz="900" dirty="0" smtClean="0">
                <a:hlinkClick r:id="rId4"/>
              </a:rPr>
              <a:t>www.bls.gov/news.release/union2.t02.htm</a:t>
            </a:r>
            <a:r>
              <a:rPr lang="en-US" sz="900" dirty="0" smtClean="0"/>
              <a:t> </a:t>
            </a:r>
            <a:endParaRPr lang="en-US" sz="9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03369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z="3600" b="1" smtClean="0"/>
              <a:t>Pop 	Quiz</a:t>
            </a:r>
          </a:p>
        </p:txBody>
      </p:sp>
      <p:sp>
        <p:nvSpPr>
          <p:cNvPr id="3" name="Content Placeholder 2"/>
          <p:cNvSpPr>
            <a:spLocks noGrp="1"/>
          </p:cNvSpPr>
          <p:nvPr>
            <p:ph sz="half" idx="1"/>
          </p:nvPr>
        </p:nvSpPr>
        <p:spPr>
          <a:xfrm>
            <a:off x="457200" y="1600200"/>
            <a:ext cx="4038600" cy="4525963"/>
          </a:xfrm>
        </p:spPr>
        <p:txBody>
          <a:bodyPr/>
          <a:lstStyle/>
          <a:p>
            <a:pPr marL="0" indent="0">
              <a:buFont typeface="Arial" charset="0"/>
              <a:buNone/>
              <a:defRPr/>
            </a:pPr>
            <a:r>
              <a:rPr lang="en-US" dirty="0" smtClean="0"/>
              <a:t>Choose the demographic group which had the highest percentage of its members belonging to a union in:</a:t>
            </a:r>
          </a:p>
          <a:p>
            <a:pPr marL="0" indent="0">
              <a:buFont typeface="Arial" charset="0"/>
              <a:buNone/>
              <a:defRPr/>
            </a:pPr>
            <a:endParaRPr lang="en-US" dirty="0" smtClean="0"/>
          </a:p>
          <a:p>
            <a:pPr>
              <a:defRPr/>
            </a:pPr>
            <a:r>
              <a:rPr lang="en-US" dirty="0" smtClean="0"/>
              <a:t>1983?</a:t>
            </a:r>
            <a:endParaRPr lang="en-US" dirty="0"/>
          </a:p>
          <a:p>
            <a:pPr marL="0" indent="0">
              <a:buFont typeface="Arial" charset="0"/>
              <a:buNone/>
              <a:defRPr/>
            </a:pPr>
            <a:endParaRPr lang="en-US" dirty="0" smtClean="0"/>
          </a:p>
          <a:p>
            <a:pPr>
              <a:defRPr/>
            </a:pPr>
            <a:r>
              <a:rPr lang="en-US" dirty="0" smtClean="0"/>
              <a:t>2008?</a:t>
            </a:r>
          </a:p>
          <a:p>
            <a:pPr marL="0" indent="0">
              <a:buFont typeface="Arial" charset="0"/>
              <a:buNone/>
              <a:defRPr/>
            </a:pPr>
            <a:endParaRPr lang="en-US" dirty="0"/>
          </a:p>
        </p:txBody>
      </p:sp>
      <p:sp>
        <p:nvSpPr>
          <p:cNvPr id="26628" name="Content Placeholder 3"/>
          <p:cNvSpPr>
            <a:spLocks noGrp="1"/>
          </p:cNvSpPr>
          <p:nvPr>
            <p:ph sz="half" idx="2"/>
          </p:nvPr>
        </p:nvSpPr>
        <p:spPr>
          <a:xfrm>
            <a:off x="4648200" y="1600200"/>
            <a:ext cx="4038600" cy="4525963"/>
          </a:xfrm>
        </p:spPr>
        <p:txBody>
          <a:bodyPr/>
          <a:lstStyle/>
          <a:p>
            <a:r>
              <a:rPr lang="en-US" dirty="0" smtClean="0"/>
              <a:t>White men</a:t>
            </a:r>
          </a:p>
          <a:p>
            <a:r>
              <a:rPr lang="en-US" dirty="0" smtClean="0"/>
              <a:t>White women</a:t>
            </a:r>
          </a:p>
          <a:p>
            <a:r>
              <a:rPr lang="en-US" dirty="0" smtClean="0"/>
              <a:t>Black men</a:t>
            </a:r>
          </a:p>
          <a:p>
            <a:r>
              <a:rPr lang="en-US" dirty="0" smtClean="0"/>
              <a:t>Black women</a:t>
            </a:r>
          </a:p>
          <a:p>
            <a:r>
              <a:rPr lang="en-US" dirty="0" smtClean="0"/>
              <a:t>Latino men</a:t>
            </a:r>
          </a:p>
          <a:p>
            <a:r>
              <a:rPr lang="en-US" dirty="0" smtClean="0"/>
              <a:t>Latino women</a:t>
            </a:r>
          </a:p>
          <a:p>
            <a:r>
              <a:rPr lang="en-US" dirty="0" smtClean="0"/>
              <a:t>Asian men</a:t>
            </a:r>
          </a:p>
          <a:p>
            <a:r>
              <a:rPr lang="en-US" dirty="0" smtClean="0"/>
              <a:t>Asian women</a:t>
            </a:r>
          </a:p>
        </p:txBody>
      </p:sp>
      <p:sp>
        <p:nvSpPr>
          <p:cNvPr id="5" name="Slide Number Placeholder 4"/>
          <p:cNvSpPr>
            <a:spLocks noGrp="1"/>
          </p:cNvSpPr>
          <p:nvPr>
            <p:ph type="sldNum" sz="quarter" idx="12"/>
          </p:nvPr>
        </p:nvSpPr>
        <p:spPr/>
        <p:txBody>
          <a:bodyPr/>
          <a:lstStyle/>
          <a:p>
            <a:pPr>
              <a:defRPr/>
            </a:pPr>
            <a:fld id="{90713A95-0344-4778-927B-E7D462FE539F}" type="slidenum">
              <a:rPr lang="en-US" smtClean="0"/>
              <a:pPr>
                <a:defRPr/>
              </a:pPr>
              <a:t>15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583302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z="3600" b="1" dirty="0" smtClean="0"/>
              <a:t>The</a:t>
            </a:r>
            <a:r>
              <a:rPr lang="en-US" sz="3200" b="1" dirty="0" smtClean="0"/>
              <a:t> Great Racial Wealth Divide</a:t>
            </a:r>
            <a:br>
              <a:rPr lang="en-US" sz="3200" b="1" dirty="0" smtClean="0"/>
            </a:br>
            <a:r>
              <a:rPr lang="en-US" sz="3200" b="1" dirty="0" smtClean="0"/>
              <a:t>2009</a:t>
            </a:r>
          </a:p>
        </p:txBody>
      </p:sp>
      <p:graphicFrame>
        <p:nvGraphicFramePr>
          <p:cNvPr id="29699" name="Content Placeholder 4"/>
          <p:cNvGraphicFramePr>
            <a:graphicFrameLocks noGrp="1"/>
          </p:cNvGraphicFramePr>
          <p:nvPr>
            <p:ph idx="1"/>
          </p:nvPr>
        </p:nvGraphicFramePr>
        <p:xfrm>
          <a:off x="406400" y="1549400"/>
          <a:ext cx="8331200" cy="4368800"/>
        </p:xfrm>
        <a:graphic>
          <a:graphicData uri="http://schemas.openxmlformats.org/presentationml/2006/ole">
            <p:oleObj spid="_x0000_s6173" name="Worksheet" r:id="rId4" imgW="8327858" imgH="4371211" progId="Excel.Sheet.8">
              <p:embed/>
            </p:oleObj>
          </a:graphicData>
        </a:graphic>
      </p:graphicFrame>
      <p:sp>
        <p:nvSpPr>
          <p:cNvPr id="4" name="Slide Number Placeholder 3"/>
          <p:cNvSpPr>
            <a:spLocks noGrp="1"/>
          </p:cNvSpPr>
          <p:nvPr>
            <p:ph type="sldNum" sz="quarter" idx="12"/>
          </p:nvPr>
        </p:nvSpPr>
        <p:spPr/>
        <p:txBody>
          <a:bodyPr/>
          <a:lstStyle/>
          <a:p>
            <a:pPr>
              <a:defRPr/>
            </a:pPr>
            <a:fld id="{CFE80A45-2C31-4639-9F38-C82C7FE70204}" type="slidenum">
              <a:rPr lang="en-US" smtClean="0"/>
              <a:pPr>
                <a:defRPr/>
              </a:pPr>
              <a:t>16</a:t>
            </a:fld>
            <a:endParaRPr lang="en-US" dirty="0"/>
          </a:p>
        </p:txBody>
      </p:sp>
      <p:sp>
        <p:nvSpPr>
          <p:cNvPr id="29701" name="TextBox 5"/>
          <p:cNvSpPr txBox="1">
            <a:spLocks noChangeArrowheads="1"/>
          </p:cNvSpPr>
          <p:nvPr/>
        </p:nvSpPr>
        <p:spPr bwMode="auto">
          <a:xfrm>
            <a:off x="609600" y="6019800"/>
            <a:ext cx="7772400" cy="40011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Source:  Pew Research  Center, “Twenty to One:  Wealth Gaps Rise to Record Highs Between Whites, Blacks and Hispanics, July 26, 2011., page 15.  </a:t>
            </a:r>
            <a:r>
              <a:rPr lang="en-US" sz="1000">
                <a:hlinkClick r:id="rId5"/>
              </a:rPr>
              <a:t>http://www.pewsocialtrends.org/files/2011/07/SDT-Wealth-Report_7-26-11_FINAL.pdf</a:t>
            </a:r>
            <a:r>
              <a:rPr lang="en-US" sz="1000"/>
              <a:t>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055836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524000"/>
          </a:xfrm>
        </p:spPr>
        <p:txBody>
          <a:bodyPr>
            <a:noAutofit/>
          </a:bodyPr>
          <a:lstStyle/>
          <a:p>
            <a:r>
              <a:rPr lang="en-US" sz="3600" b="1" dirty="0" smtClean="0"/>
              <a:t>Hard Times?  Corporate After-Tax Profits Hit Record  High in 2010</a:t>
            </a:r>
            <a:endParaRPr lang="en-US" sz="3600" b="1" dirty="0"/>
          </a:p>
        </p:txBody>
      </p:sp>
      <p:graphicFrame>
        <p:nvGraphicFramePr>
          <p:cNvPr id="5" name="Content Placeholder 4"/>
          <p:cNvGraphicFramePr>
            <a:graphicFrameLocks noGrp="1"/>
          </p:cNvGraphicFramePr>
          <p:nvPr>
            <p:ph idx="1"/>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23140793"/>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F23C0DA5-120A-4FCD-B1ED-4D270D701A2E}" type="slidenum">
              <a:rPr lang="en-US" smtClean="0"/>
              <a:pPr/>
              <a:t>17</a:t>
            </a:fld>
            <a:endParaRPr lang="en-US" dirty="0"/>
          </a:p>
        </p:txBody>
      </p:sp>
      <p:sp>
        <p:nvSpPr>
          <p:cNvPr id="6" name="TextBox 5"/>
          <p:cNvSpPr txBox="1"/>
          <p:nvPr/>
        </p:nvSpPr>
        <p:spPr>
          <a:xfrm>
            <a:off x="762000" y="6248400"/>
            <a:ext cx="7543800" cy="461665"/>
          </a:xfrm>
          <a:prstGeom prst="rect">
            <a:avLst/>
          </a:prstGeom>
          <a:noFill/>
        </p:spPr>
        <p:txBody>
          <a:bodyPr wrap="square" rtlCol="0">
            <a:spAutoFit/>
          </a:bodyPr>
          <a:lstStyle/>
          <a:p>
            <a:r>
              <a:rPr lang="en-US" sz="1200" dirty="0" smtClean="0"/>
              <a:t>Source:  Bureau of Economic Analysis, “Table 1.12. National Income by Type of Income,” National Income and </a:t>
            </a:r>
            <a:r>
              <a:rPr lang="en-US" sz="1200" dirty="0"/>
              <a:t>Product Accounts Tables. http://www.bea.gov/iTable/iTable.cfm?ReqID=9&amp;step=1</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834314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We Pay Our Taxes – What about the Rich?</a:t>
            </a:r>
            <a:endParaRPr lang="en-US" dirty="0"/>
          </a:p>
        </p:txBody>
      </p:sp>
      <p:sp>
        <p:nvSpPr>
          <p:cNvPr id="10" name="Content Placeholder 9"/>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r>
              <a:rPr lang="en-US" smtClean="0"/>
              <a:t>In 2010:</a:t>
            </a:r>
          </a:p>
          <a:p>
            <a:r>
              <a:rPr lang="en-US" smtClean="0"/>
              <a:t>3,000 earning more than $2 Million paid $0</a:t>
            </a:r>
          </a:p>
          <a:p>
            <a:r>
              <a:rPr lang="en-US" smtClean="0"/>
              <a:t>24,000 earning more than $550,000 paid $0 </a:t>
            </a:r>
          </a:p>
          <a:p>
            <a:r>
              <a:rPr lang="en-US" smtClean="0"/>
              <a:t>78,000 earning $200,000 - $550,000 paid $0</a:t>
            </a:r>
          </a:p>
          <a:p>
            <a:endParaRPr lang="en-US" dirty="0"/>
          </a:p>
        </p:txBody>
      </p:sp>
      <p:sp>
        <p:nvSpPr>
          <p:cNvPr id="8" name="Slide Number Placeholder 7"/>
          <p:cNvSpPr>
            <a:spLocks noGrp="1"/>
          </p:cNvSpPr>
          <p:nvPr>
            <p:ph type="sldNum" sz="quarter" idx="12"/>
          </p:nvPr>
        </p:nvSpPr>
        <p:spPr/>
        <p:txBody>
          <a:bodyPr/>
          <a:lstStyle/>
          <a:p>
            <a:fld id="{2B479969-3292-4C2F-826F-B431100F5B57}" type="slidenum">
              <a:rPr lang="en-US" smtClean="0"/>
              <a:pPr/>
              <a:t>18</a:t>
            </a:fld>
            <a:endParaRPr lang="en-US"/>
          </a:p>
        </p:txBody>
      </p:sp>
      <p:sp>
        <p:nvSpPr>
          <p:cNvPr id="7" name="TextBox 6"/>
          <p:cNvSpPr txBox="1"/>
          <p:nvPr/>
        </p:nvSpPr>
        <p:spPr>
          <a:xfrm>
            <a:off x="648236" y="6096000"/>
            <a:ext cx="7643611" cy="507831"/>
          </a:xfrm>
          <a:prstGeom prst="rect">
            <a:avLst/>
          </a:prstGeom>
          <a:noFill/>
        </p:spPr>
        <p:txBody>
          <a:bodyPr wrap="square" rtlCol="0">
            <a:spAutoFit/>
          </a:bodyPr>
          <a:lstStyle/>
          <a:p>
            <a:r>
              <a:rPr lang="en-US" sz="900" dirty="0" smtClean="0"/>
              <a:t>Source:</a:t>
            </a:r>
            <a:r>
              <a:rPr lang="en-US" sz="900" dirty="0">
                <a:latin typeface="Calibri" pitchFamily="34" charset="0"/>
              </a:rPr>
              <a:t> </a:t>
            </a:r>
            <a:r>
              <a:rPr lang="en-US" sz="900" dirty="0" smtClean="0">
                <a:latin typeface="Calibri" pitchFamily="34" charset="0"/>
              </a:rPr>
              <a:t> </a:t>
            </a:r>
            <a:r>
              <a:rPr lang="en-US" sz="900" dirty="0">
                <a:latin typeface="Calibri" pitchFamily="34" charset="0"/>
              </a:rPr>
              <a:t>Bruce Bartlett, “Who Doesn’t Pay Federal Income Taxes (Legally),” </a:t>
            </a:r>
            <a:r>
              <a:rPr lang="en-US" sz="900" i="1" dirty="0">
                <a:latin typeface="Calibri" pitchFamily="34" charset="0"/>
              </a:rPr>
              <a:t> New York Times</a:t>
            </a:r>
            <a:r>
              <a:rPr lang="en-US" sz="900" dirty="0">
                <a:latin typeface="Calibri" pitchFamily="34" charset="0"/>
              </a:rPr>
              <a:t>, June 28, 2011. </a:t>
            </a:r>
            <a:r>
              <a:rPr lang="en-US" sz="900" dirty="0" smtClean="0">
                <a:latin typeface="Calibri" pitchFamily="34" charset="0"/>
              </a:rPr>
              <a:t> Just Faith. </a:t>
            </a:r>
            <a:r>
              <a:rPr lang="en-US" sz="900" dirty="0" smtClean="0">
                <a:hlinkClick r:id="rId3"/>
              </a:rPr>
              <a:t>http</a:t>
            </a:r>
            <a:r>
              <a:rPr lang="en-US" sz="900" dirty="0">
                <a:hlinkClick r:id="rId3"/>
              </a:rPr>
              <a:t>://wp.patheos.com/community/mainlineportal/files/2011/10/315682_10100400881018057_3609313_54763859_1247143155_n-1.jpg</a:t>
            </a:r>
            <a:endParaRPr lang="en-US" sz="900" dirty="0">
              <a:latin typeface="Calibri" pitchFamily="34" charset="0"/>
            </a:endParaRPr>
          </a:p>
          <a:p>
            <a:endParaRPr lang="en-US" sz="900" dirty="0"/>
          </a:p>
        </p:txBody>
      </p:sp>
      <p:pic>
        <p:nvPicPr>
          <p:cNvPr id="8196" name="Picture 4" descr="Z:\Mark_Mcdermott\mark\Pictures\Faith Presentations\Rich Kid Pay Taxes.JPG"/>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91928" y="1378039"/>
            <a:ext cx="3041872" cy="4534055"/>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140497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Faith Calls Us to Justice</a:t>
            </a:r>
            <a:endParaRPr lang="en-US" dirty="0"/>
          </a:p>
        </p:txBody>
      </p:sp>
      <p:sp>
        <p:nvSpPr>
          <p:cNvPr id="3" name="Content Placeholder 2"/>
          <p:cNvSpPr>
            <a:spLocks noGrp="1"/>
          </p:cNvSpPr>
          <p:nvPr>
            <p:ph idx="1"/>
          </p:nvPr>
        </p:nvSpPr>
        <p:spPr/>
        <p:txBody>
          <a:bodyPr>
            <a:normAutofit/>
          </a:bodyPr>
          <a:lstStyle/>
          <a:p>
            <a:r>
              <a:rPr lang="en-US" sz="3600" dirty="0"/>
              <a:t>Justice</a:t>
            </a:r>
          </a:p>
          <a:p>
            <a:r>
              <a:rPr lang="en-US" sz="3600" dirty="0"/>
              <a:t>Generosity</a:t>
            </a:r>
          </a:p>
          <a:p>
            <a:r>
              <a:rPr lang="en-US" sz="3600" dirty="0"/>
              <a:t>Compassion</a:t>
            </a:r>
          </a:p>
          <a:p>
            <a:r>
              <a:rPr lang="en-US" sz="3600" dirty="0"/>
              <a:t>Standing with the poor and oppressed</a:t>
            </a:r>
          </a:p>
          <a:p>
            <a:r>
              <a:rPr lang="en-US" sz="3600" dirty="0"/>
              <a:t>Beloved community</a:t>
            </a:r>
          </a:p>
          <a:p>
            <a:pPr marL="0" indent="0">
              <a:buNone/>
            </a:pPr>
            <a:endParaRPr lang="en-US" sz="3600"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19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95661548"/>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US" sz="3600" b="1" dirty="0" smtClean="0"/>
              <a:t>Listening to the People’s Cries for Justice</a:t>
            </a:r>
          </a:p>
        </p:txBody>
      </p:sp>
      <p:sp>
        <p:nvSpPr>
          <p:cNvPr id="3" name="Content Placeholder 2"/>
          <p:cNvSpPr>
            <a:spLocks noGrp="1"/>
          </p:cNvSpPr>
          <p:nvPr>
            <p:ph idx="1"/>
          </p:nvPr>
        </p:nvSpPr>
        <p:spPr>
          <a:xfrm>
            <a:off x="457200" y="1295400"/>
            <a:ext cx="8229600" cy="5181600"/>
          </a:xfrm>
        </p:spPr>
        <p:txBody>
          <a:bodyPr>
            <a:normAutofit fontScale="92500"/>
          </a:bodyPr>
          <a:lstStyle/>
          <a:p>
            <a:pPr marL="0" indent="0">
              <a:buFont typeface="Arial" charset="0"/>
              <a:buNone/>
              <a:defRPr/>
            </a:pPr>
            <a:r>
              <a:rPr lang="en-US" sz="2800" dirty="0" smtClean="0"/>
              <a:t>How many of you, your family members, your close friends or their family members have experienced the following?</a:t>
            </a:r>
          </a:p>
          <a:p>
            <a:pPr>
              <a:defRPr/>
            </a:pPr>
            <a:r>
              <a:rPr lang="en-US" sz="2800" dirty="0" smtClean="0"/>
              <a:t>Lost a job or can’t find full-time work</a:t>
            </a:r>
          </a:p>
          <a:p>
            <a:pPr>
              <a:defRPr/>
            </a:pPr>
            <a:r>
              <a:rPr lang="en-US" sz="2800" dirty="0" smtClean="0"/>
              <a:t>Couldn’t get or exhausted unemployment benefits</a:t>
            </a:r>
          </a:p>
          <a:p>
            <a:pPr>
              <a:defRPr/>
            </a:pPr>
            <a:r>
              <a:rPr lang="en-US" sz="2800" dirty="0" smtClean="0"/>
              <a:t>Lost or didn’t have health insurance</a:t>
            </a:r>
          </a:p>
          <a:p>
            <a:pPr>
              <a:defRPr/>
            </a:pPr>
            <a:r>
              <a:rPr lang="en-US" sz="2800" dirty="0" smtClean="0"/>
              <a:t>Were not paid wage that were legally owed</a:t>
            </a:r>
          </a:p>
          <a:p>
            <a:pPr>
              <a:defRPr/>
            </a:pPr>
            <a:r>
              <a:rPr lang="en-US" sz="2800" dirty="0"/>
              <a:t>Difficulties in </a:t>
            </a:r>
            <a:r>
              <a:rPr lang="en-US" sz="2800" dirty="0" smtClean="0"/>
              <a:t>paying bills </a:t>
            </a:r>
            <a:r>
              <a:rPr lang="en-US" sz="2800" dirty="0"/>
              <a:t>or facing bankruptcy</a:t>
            </a:r>
          </a:p>
          <a:p>
            <a:pPr>
              <a:defRPr/>
            </a:pPr>
            <a:r>
              <a:rPr lang="en-US" sz="2800" dirty="0"/>
              <a:t>Lost their </a:t>
            </a:r>
            <a:r>
              <a:rPr lang="en-US" sz="2800" dirty="0" smtClean="0"/>
              <a:t>home or </a:t>
            </a:r>
            <a:r>
              <a:rPr lang="en-US" sz="2800" dirty="0"/>
              <a:t>facing </a:t>
            </a:r>
            <a:r>
              <a:rPr lang="en-US" sz="2800" dirty="0" smtClean="0"/>
              <a:t>foreclosures</a:t>
            </a:r>
            <a:endParaRPr lang="en-US" sz="2800" dirty="0"/>
          </a:p>
          <a:p>
            <a:pPr>
              <a:defRPr/>
            </a:pPr>
            <a:r>
              <a:rPr lang="en-US" sz="2800" dirty="0"/>
              <a:t>Facing large student loans</a:t>
            </a:r>
          </a:p>
          <a:p>
            <a:pPr>
              <a:defRPr/>
            </a:pPr>
            <a:r>
              <a:rPr lang="en-US" sz="2800" dirty="0"/>
              <a:t>Moved in relatives because they can’t pay the rent</a:t>
            </a:r>
          </a:p>
          <a:p>
            <a:pPr>
              <a:defRPr/>
            </a:pPr>
            <a:r>
              <a:rPr lang="en-US" sz="2800" dirty="0"/>
              <a:t>Worried about adequate income in </a:t>
            </a:r>
            <a:r>
              <a:rPr lang="en-US" sz="2800" dirty="0" smtClean="0"/>
              <a:t>retirement</a:t>
            </a:r>
            <a:endParaRPr lang="en-US" sz="2800" dirty="0"/>
          </a:p>
        </p:txBody>
      </p:sp>
      <p:sp>
        <p:nvSpPr>
          <p:cNvPr id="4" name="Slide Number Placeholder 3"/>
          <p:cNvSpPr>
            <a:spLocks noGrp="1"/>
          </p:cNvSpPr>
          <p:nvPr>
            <p:ph type="sldNum" sz="quarter" idx="12"/>
          </p:nvPr>
        </p:nvSpPr>
        <p:spPr/>
        <p:txBody>
          <a:bodyPr/>
          <a:lstStyle/>
          <a:p>
            <a:pPr>
              <a:defRPr/>
            </a:pPr>
            <a:fld id="{8AF73F7F-1140-4D8C-B287-6C24EA5F49EE}" type="slidenum">
              <a:rPr lang="en-US" smtClean="0"/>
              <a:pPr>
                <a:defRPr/>
              </a:pPr>
              <a:t>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086101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Justice for 4,000 SeaTac Airport Workers</a:t>
            </a:r>
            <a:br>
              <a:rPr lang="en-US" sz="3600" b="1" dirty="0" smtClean="0"/>
            </a:br>
            <a:r>
              <a:rPr lang="en-US" sz="3600" b="1" dirty="0" smtClean="0"/>
              <a:t>Alaska Airlines:  Do the Right Thing</a:t>
            </a:r>
            <a:endParaRPr lang="en-US" sz="3600" b="1" dirty="0"/>
          </a:p>
        </p:txBody>
      </p:sp>
      <p:sp>
        <p:nvSpPr>
          <p:cNvPr id="3" name="Content Placeholder 2"/>
          <p:cNvSpPr>
            <a:spLocks noGrp="1"/>
          </p:cNvSpPr>
          <p:nvPr>
            <p:ph idx="1"/>
          </p:nvPr>
        </p:nvSpPr>
        <p:spPr/>
        <p:txBody>
          <a:bodyPr>
            <a:normAutofit/>
          </a:bodyPr>
          <a:lstStyle/>
          <a:p>
            <a:r>
              <a:rPr lang="en-US" dirty="0" smtClean="0"/>
              <a:t>$287 million profit in 2011.  </a:t>
            </a:r>
          </a:p>
          <a:p>
            <a:r>
              <a:rPr lang="en-US" dirty="0" smtClean="0"/>
              <a:t>Contracting out jobs to low-wage, abusive employers  </a:t>
            </a:r>
          </a:p>
          <a:p>
            <a:r>
              <a:rPr lang="en-US" dirty="0"/>
              <a:t>M</a:t>
            </a:r>
            <a:r>
              <a:rPr lang="en-US" dirty="0" smtClean="0"/>
              <a:t>ostly immigrant workers are organizing </a:t>
            </a:r>
          </a:p>
          <a:p>
            <a:r>
              <a:rPr lang="en-US" dirty="0" smtClean="0"/>
              <a:t>Many make less than $10 per hour.</a:t>
            </a:r>
          </a:p>
          <a:p>
            <a:r>
              <a:rPr lang="en-US" dirty="0" smtClean="0"/>
              <a:t>Alaska blames their contractors   </a:t>
            </a:r>
          </a:p>
          <a:p>
            <a:r>
              <a:rPr lang="en-US" dirty="0" smtClean="0"/>
              <a:t>Alaska should do the right thing.</a:t>
            </a:r>
          </a:p>
          <a:p>
            <a:pPr marL="0" indent="0">
              <a:buNone/>
            </a:pPr>
            <a:endParaRPr lang="en-US"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20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004275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We Must Stand Up for Justice</a:t>
            </a:r>
            <a:endParaRPr lang="en-US" b="1" dirty="0"/>
          </a:p>
        </p:txBody>
      </p:sp>
      <p:sp>
        <p:nvSpPr>
          <p:cNvPr id="3" name="Content Placeholder 2"/>
          <p:cNvSpPr>
            <a:spLocks noGrp="1"/>
          </p:cNvSpPr>
          <p:nvPr>
            <p:ph sz="half" idx="1"/>
          </p:nvPr>
        </p:nvSpPr>
        <p:spPr/>
        <p:txBody>
          <a:bodyPr>
            <a:normAutofit/>
          </a:bodyPr>
          <a:lstStyle/>
          <a:p>
            <a:pPr marL="0" indent="0">
              <a:buNone/>
            </a:pPr>
            <a:endParaRPr lang="en-US" dirty="0"/>
          </a:p>
        </p:txBody>
      </p:sp>
      <p:sp>
        <p:nvSpPr>
          <p:cNvPr id="4" name="Content Placeholder 3"/>
          <p:cNvSpPr>
            <a:spLocks noGrp="1"/>
          </p:cNvSpPr>
          <p:nvPr>
            <p:ph sz="half" idx="2"/>
          </p:nvPr>
        </p:nvSpPr>
        <p:spPr/>
        <p:txBody>
          <a:bodyPr>
            <a:normAutofit/>
          </a:bodyPr>
          <a:lstStyle/>
          <a:p>
            <a:pPr marL="0" indent="0">
              <a:buNone/>
            </a:pPr>
            <a:r>
              <a:rPr lang="en-US" b="1" dirty="0" smtClean="0"/>
              <a:t>“Being </a:t>
            </a:r>
            <a:r>
              <a:rPr lang="en-US" b="1" dirty="0"/>
              <a:t>a skycap used to be a great job, but my company has moved many of us to part-time work. </a:t>
            </a:r>
            <a:r>
              <a:rPr lang="en-US" b="1" dirty="0" smtClean="0"/>
              <a:t>I’m embarrassed </a:t>
            </a:r>
            <a:r>
              <a:rPr lang="en-US" b="1" dirty="0"/>
              <a:t>to say that after 31 years at the airport, I can barely afford the basics and I still don’t </a:t>
            </a:r>
            <a:r>
              <a:rPr lang="en-US" b="1" dirty="0" smtClean="0"/>
              <a:t>have health </a:t>
            </a:r>
            <a:r>
              <a:rPr lang="en-US" b="1" dirty="0"/>
              <a:t>care</a:t>
            </a:r>
            <a:r>
              <a:rPr lang="en-US" b="1" dirty="0" smtClean="0"/>
              <a:t>.” - Hosea Wilcox</a:t>
            </a:r>
            <a:endParaRPr lang="en-US" b="1" dirty="0"/>
          </a:p>
        </p:txBody>
      </p:sp>
      <p:sp>
        <p:nvSpPr>
          <p:cNvPr id="5" name="Slide Number Placeholder 4"/>
          <p:cNvSpPr>
            <a:spLocks noGrp="1"/>
          </p:cNvSpPr>
          <p:nvPr>
            <p:ph type="sldNum" sz="quarter" idx="12"/>
          </p:nvPr>
        </p:nvSpPr>
        <p:spPr/>
        <p:txBody>
          <a:bodyPr/>
          <a:lstStyle/>
          <a:p>
            <a:fld id="{2B479969-3292-4C2F-826F-B431100F5B57}" type="slidenum">
              <a:rPr lang="en-US" smtClean="0"/>
              <a:pPr/>
              <a:t>21</a:t>
            </a:fld>
            <a:endParaRPr lang="en-US"/>
          </a:p>
        </p:txBody>
      </p:sp>
      <p:pic>
        <p:nvPicPr>
          <p:cNvPr id="7171" name="Picture 3" descr="Z:\Mark_Mcdermott\mark\Pictures\Faith Presentations\Hosea Wilcox - SeaTac Airport.JPG"/>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38200" y="1643402"/>
            <a:ext cx="3360420" cy="4486888"/>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98905604"/>
      </p:ext>
    </p:extLst>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Listen to our Brothers and Sisters</a:t>
            </a:r>
            <a:endParaRPr lang="en-US" b="1" dirty="0"/>
          </a:p>
        </p:txBody>
      </p:sp>
      <p:sp>
        <p:nvSpPr>
          <p:cNvPr id="3" name="Content Placeholder 2"/>
          <p:cNvSpPr>
            <a:spLocks noGrp="1"/>
          </p:cNvSpPr>
          <p:nvPr>
            <p:ph sz="half" idx="1"/>
          </p:nvPr>
        </p:nvSpPr>
        <p:spPr/>
        <p:txBody>
          <a:bodyPr>
            <a:noAutofit/>
          </a:bodyPr>
          <a:lstStyle/>
          <a:p>
            <a:pPr marL="0" indent="0">
              <a:buNone/>
            </a:pPr>
            <a:r>
              <a:rPr lang="en-US" b="1" dirty="0" smtClean="0"/>
              <a:t>I fuel airplanes and I </a:t>
            </a:r>
            <a:r>
              <a:rPr lang="en-US" b="1" dirty="0"/>
              <a:t>make only poverty wages.  </a:t>
            </a:r>
            <a:r>
              <a:rPr lang="en-US" b="1" dirty="0" smtClean="0"/>
              <a:t>I work two </a:t>
            </a:r>
            <a:r>
              <a:rPr lang="en-US" b="1" dirty="0"/>
              <a:t>extra days at an airport fast food restaurant and on those days I don’t sleep at </a:t>
            </a:r>
            <a:r>
              <a:rPr lang="en-US" b="1" dirty="0" smtClean="0"/>
              <a:t>all</a:t>
            </a:r>
            <a:r>
              <a:rPr lang="en-US" b="1" dirty="0"/>
              <a:t> </a:t>
            </a:r>
            <a:r>
              <a:rPr lang="en-US" b="1" dirty="0" smtClean="0"/>
              <a:t>as I work </a:t>
            </a:r>
            <a:r>
              <a:rPr lang="en-US" b="1" dirty="0"/>
              <a:t>23 hours straight. I can’t afford to lose either job because my brother had a stroke </a:t>
            </a:r>
            <a:r>
              <a:rPr lang="en-US" b="1" dirty="0" smtClean="0"/>
              <a:t>and </a:t>
            </a:r>
            <a:r>
              <a:rPr lang="en-US" b="1" dirty="0"/>
              <a:t>I am his sole support.</a:t>
            </a:r>
          </a:p>
        </p:txBody>
      </p:sp>
      <p:sp>
        <p:nvSpPr>
          <p:cNvPr id="4" name="Content Placeholder 3"/>
          <p:cNvSpPr>
            <a:spLocks noGrp="1"/>
          </p:cNvSpPr>
          <p:nvPr>
            <p:ph sz="half" idx="2"/>
          </p:nvPr>
        </p:nvSpPr>
        <p:spPr/>
        <p:txBody>
          <a:bodyPr>
            <a:normAutofit/>
          </a:bodyPr>
          <a:lstStyle/>
          <a:p>
            <a:pPr marL="0" indent="0">
              <a:buNone/>
            </a:pPr>
            <a:r>
              <a:rPr lang="en-US" b="1" dirty="0"/>
              <a:t>After 5 years of cleaning cabins for DGS, I make </a:t>
            </a:r>
            <a:r>
              <a:rPr lang="en-US" b="1" dirty="0" smtClean="0"/>
              <a:t>about $</a:t>
            </a:r>
            <a:r>
              <a:rPr lang="en-US" b="1" dirty="0"/>
              <a:t>10.40 an hour. We don’t get paid leave if we’re sick, and we only get 5 days of vacation a year. We are doing important work at the airport. We should </a:t>
            </a:r>
            <a:r>
              <a:rPr lang="en-US" b="1" dirty="0" smtClean="0"/>
              <a:t>be treated </a:t>
            </a:r>
            <a:r>
              <a:rPr lang="en-US" b="1" dirty="0"/>
              <a:t>much better.</a:t>
            </a:r>
          </a:p>
        </p:txBody>
      </p:sp>
      <p:sp>
        <p:nvSpPr>
          <p:cNvPr id="5" name="Slide Number Placeholder 4"/>
          <p:cNvSpPr>
            <a:spLocks noGrp="1"/>
          </p:cNvSpPr>
          <p:nvPr>
            <p:ph type="sldNum" sz="quarter" idx="12"/>
          </p:nvPr>
        </p:nvSpPr>
        <p:spPr/>
        <p:txBody>
          <a:bodyPr/>
          <a:lstStyle/>
          <a:p>
            <a:fld id="{2B479969-3292-4C2F-826F-B431100F5B57}" type="slidenum">
              <a:rPr lang="en-US" smtClean="0"/>
              <a:pPr/>
              <a:t>22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61730295"/>
      </p:ext>
    </p:extLst>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82962"/>
          </a:xfrm>
        </p:spPr>
        <p:txBody>
          <a:bodyPr>
            <a:normAutofit/>
          </a:bodyPr>
          <a:lstStyle/>
          <a:p>
            <a:r>
              <a:rPr lang="en-US" b="1" dirty="0"/>
              <a:t>Support Justice for SeaTac Airport Workers Rally at Alaska Airlines Annual Shareholder Meeting </a:t>
            </a:r>
            <a:br>
              <a:rPr lang="en-US" b="1" dirty="0"/>
            </a:br>
            <a:r>
              <a:rPr lang="en-US" b="1" dirty="0" smtClean="0"/>
              <a:t>May 15, 2012 </a:t>
            </a:r>
            <a:endParaRPr lang="en-US" dirty="0"/>
          </a:p>
        </p:txBody>
      </p:sp>
      <p:sp>
        <p:nvSpPr>
          <p:cNvPr id="3" name="Content Placeholder 2"/>
          <p:cNvSpPr>
            <a:spLocks noGrp="1"/>
          </p:cNvSpPr>
          <p:nvPr>
            <p:ph idx="1"/>
          </p:nvPr>
        </p:nvSpPr>
        <p:spPr>
          <a:xfrm>
            <a:off x="457200" y="4191000"/>
            <a:ext cx="8229600" cy="1935163"/>
          </a:xfrm>
        </p:spPr>
        <p:txBody>
          <a:bodyPr>
            <a:normAutofit/>
          </a:bodyPr>
          <a:lstStyle/>
          <a:p>
            <a:pPr marL="0" indent="0" algn="ctr">
              <a:buNone/>
            </a:pPr>
            <a:r>
              <a:rPr lang="en-US" sz="3600" b="1" dirty="0" smtClean="0"/>
              <a:t>Museum </a:t>
            </a:r>
            <a:r>
              <a:rPr lang="en-US" sz="3600" b="1" dirty="0"/>
              <a:t>of </a:t>
            </a:r>
            <a:r>
              <a:rPr lang="en-US" sz="3600" b="1" dirty="0" smtClean="0"/>
              <a:t>Flight </a:t>
            </a:r>
          </a:p>
          <a:p>
            <a:pPr marL="0" indent="0" algn="ctr">
              <a:buNone/>
            </a:pPr>
            <a:r>
              <a:rPr lang="en-US" sz="3600" b="1" dirty="0" smtClean="0"/>
              <a:t>9404 </a:t>
            </a:r>
            <a:r>
              <a:rPr lang="en-US" sz="3600" b="1" dirty="0"/>
              <a:t>East Marginal Way </a:t>
            </a:r>
            <a:r>
              <a:rPr lang="en-US" sz="3600" b="1" dirty="0" smtClean="0"/>
              <a:t>South, Seattle</a:t>
            </a:r>
            <a:endParaRPr lang="en-US" sz="3600" b="1" dirty="0"/>
          </a:p>
          <a:p>
            <a:pPr marL="0" indent="0">
              <a:buNone/>
            </a:pPr>
            <a:endParaRPr lang="en-US" sz="3600" b="1"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23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29155989"/>
      </p:ext>
    </p:extLst>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Amazon CEO Jeff Bezos – One of the 30 Richest People in the World Worth $20 billion</a:t>
            </a:r>
            <a:endParaRPr lang="en-US" sz="3600" b="1" dirty="0"/>
          </a:p>
        </p:txBody>
      </p:sp>
      <p:sp>
        <p:nvSpPr>
          <p:cNvPr id="3" name="Content Placeholder 2"/>
          <p:cNvSpPr>
            <a:spLocks noGrp="1"/>
          </p:cNvSpPr>
          <p:nvPr>
            <p:ph idx="1"/>
          </p:nvPr>
        </p:nvSpPr>
        <p:spPr/>
        <p:txBody>
          <a:bodyPr>
            <a:normAutofit/>
          </a:bodyPr>
          <a:lstStyle/>
          <a:p>
            <a:r>
              <a:rPr lang="en-US" sz="2400" b="1" dirty="0" smtClean="0"/>
              <a:t>Legal tax evader.  </a:t>
            </a:r>
            <a:r>
              <a:rPr lang="en-US" sz="2400" dirty="0" smtClean="0"/>
              <a:t>Only paid 5.5% in federal income taxes</a:t>
            </a:r>
          </a:p>
          <a:p>
            <a:r>
              <a:rPr lang="en-US" sz="2400" b="1" dirty="0" smtClean="0"/>
              <a:t>Millions spent on lobbyists to lower taxes.</a:t>
            </a:r>
            <a:endParaRPr lang="en-US" sz="2400" dirty="0" smtClean="0"/>
          </a:p>
          <a:p>
            <a:r>
              <a:rPr lang="en-US" sz="2400" b="1" dirty="0" smtClean="0"/>
              <a:t>Sweat shop employer. </a:t>
            </a:r>
            <a:r>
              <a:rPr lang="en-US" sz="2400" dirty="0"/>
              <a:t> </a:t>
            </a:r>
            <a:r>
              <a:rPr lang="en-US" sz="2400" dirty="0" smtClean="0"/>
              <a:t> Nevada warehouse migrant temp workers camp in the desert.  Pennsylvania warehouse workers face temperatures over 100 degrees with workers passing out from the heat.</a:t>
            </a:r>
          </a:p>
          <a:p>
            <a:r>
              <a:rPr lang="en-US" sz="2400" b="1" dirty="0" smtClean="0"/>
              <a:t>Predatory business practices.  </a:t>
            </a:r>
            <a:r>
              <a:rPr lang="en-US" sz="2400" dirty="0" smtClean="0"/>
              <a:t>Killing many small businesses and independent publishers.</a:t>
            </a:r>
          </a:p>
          <a:p>
            <a:r>
              <a:rPr lang="en-US" sz="2400" b="1" dirty="0" smtClean="0"/>
              <a:t>These bad practices hurt people and communities all over the country.  Amazon must change.</a:t>
            </a:r>
          </a:p>
          <a:p>
            <a:endParaRPr lang="en-US" sz="2400"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24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608173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92362"/>
          </a:xfrm>
        </p:spPr>
        <p:txBody>
          <a:bodyPr>
            <a:normAutofit/>
          </a:bodyPr>
          <a:lstStyle/>
          <a:p>
            <a:r>
              <a:rPr lang="en-US" sz="3600" b="1" dirty="0" smtClean="0"/>
              <a:t>Pictures and stories of closed businesses, sweatshop, abusive conditions related to Amazon?</a:t>
            </a:r>
            <a:endParaRPr lang="en-US" sz="3600" b="1" dirty="0"/>
          </a:p>
        </p:txBody>
      </p:sp>
      <p:sp>
        <p:nvSpPr>
          <p:cNvPr id="3" name="Content Placeholder 2"/>
          <p:cNvSpPr>
            <a:spLocks noGrp="1"/>
          </p:cNvSpPr>
          <p:nvPr>
            <p:ph idx="1"/>
          </p:nvPr>
        </p:nvSpPr>
        <p:spPr>
          <a:xfrm>
            <a:off x="457200" y="3048000"/>
            <a:ext cx="8229600" cy="3078163"/>
          </a:xfrm>
        </p:spPr>
        <p:txBody>
          <a:bodyPr/>
          <a:lstStyle/>
          <a:p>
            <a:pPr marL="0" indent="0">
              <a:buNone/>
            </a:pPr>
            <a:r>
              <a:rPr lang="en-US" dirty="0" smtClean="0"/>
              <a:t>I recommend a picture and story of an exploited and oppressed  person(s) or a community that has been devastated by Amazon.</a:t>
            </a:r>
            <a:endParaRPr lang="en-US"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25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000897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925762"/>
          </a:xfrm>
        </p:spPr>
        <p:txBody>
          <a:bodyPr>
            <a:noAutofit/>
          </a:bodyPr>
          <a:lstStyle/>
          <a:p>
            <a:r>
              <a:rPr lang="en-US" sz="4000" b="1" dirty="0" smtClean="0"/>
              <a:t/>
            </a:r>
            <a:br>
              <a:rPr lang="en-US" sz="4000" b="1" dirty="0" smtClean="0"/>
            </a:br>
            <a:r>
              <a:rPr lang="en-US" sz="4000" b="1" dirty="0" smtClean="0"/>
              <a:t>Let’s </a:t>
            </a:r>
            <a:r>
              <a:rPr lang="en-US" sz="4000" b="1" dirty="0"/>
              <a:t>Make Amazon Act Responsibly</a:t>
            </a:r>
            <a:br>
              <a:rPr lang="en-US" sz="4000" b="1" dirty="0"/>
            </a:br>
            <a:r>
              <a:rPr lang="en-US" sz="4000" b="1" dirty="0"/>
              <a:t>Rally at </a:t>
            </a:r>
            <a:r>
              <a:rPr lang="en-US" sz="4000" b="1" dirty="0" smtClean="0"/>
              <a:t>Annual Shareholders’ Meeting </a:t>
            </a:r>
            <a:br>
              <a:rPr lang="en-US" sz="4000" b="1" dirty="0" smtClean="0"/>
            </a:br>
            <a:r>
              <a:rPr lang="en-US" sz="4000" b="1" dirty="0" smtClean="0"/>
              <a:t>May 24, 2012</a:t>
            </a:r>
            <a:endParaRPr lang="en-US" sz="4000" b="1" dirty="0"/>
          </a:p>
        </p:txBody>
      </p:sp>
      <p:sp>
        <p:nvSpPr>
          <p:cNvPr id="3" name="Content Placeholder 2"/>
          <p:cNvSpPr>
            <a:spLocks noGrp="1"/>
          </p:cNvSpPr>
          <p:nvPr>
            <p:ph idx="1"/>
          </p:nvPr>
        </p:nvSpPr>
        <p:spPr>
          <a:xfrm>
            <a:off x="457200" y="3581400"/>
            <a:ext cx="8229600" cy="2544763"/>
          </a:xfrm>
        </p:spPr>
        <p:txBody>
          <a:bodyPr/>
          <a:lstStyle/>
          <a:p>
            <a:pPr marL="0" indent="0" algn="ctr">
              <a:buNone/>
            </a:pPr>
            <a:r>
              <a:rPr lang="en-US" b="1" dirty="0"/>
              <a:t> Seattle Art Museum </a:t>
            </a:r>
          </a:p>
          <a:p>
            <a:pPr marL="0" indent="0" algn="ctr">
              <a:buNone/>
            </a:pPr>
            <a:r>
              <a:rPr lang="en-US" b="1" dirty="0" smtClean="0"/>
              <a:t>1300 </a:t>
            </a:r>
            <a:r>
              <a:rPr lang="en-US" b="1" dirty="0"/>
              <a:t>1</a:t>
            </a:r>
            <a:r>
              <a:rPr lang="en-US" b="1" baseline="30000" dirty="0"/>
              <a:t>st</a:t>
            </a:r>
            <a:r>
              <a:rPr lang="en-US" b="1" dirty="0"/>
              <a:t> Avenue, Seattle </a:t>
            </a:r>
          </a:p>
          <a:p>
            <a:pPr marL="0" indent="0" algn="ctr">
              <a:buNone/>
            </a:pPr>
            <a:endParaRPr lang="en-US" b="1"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26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03762736"/>
      </p:ext>
    </p:extLst>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944562"/>
          </a:xfrm>
        </p:spPr>
        <p:txBody>
          <a:bodyPr>
            <a:noAutofit/>
          </a:bodyPr>
          <a:lstStyle/>
          <a:p>
            <a:r>
              <a:rPr lang="en-US" b="1" dirty="0" smtClean="0"/>
              <a:t>The Golden Rule – Faith or Greed?</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“Do unto others as you would have them do unto you.” – Jesus, Bible, Luke 6:27</a:t>
            </a:r>
          </a:p>
          <a:p>
            <a:r>
              <a:rPr lang="en-US" dirty="0" smtClean="0"/>
              <a:t>“Not one of you is a believer until you desire for another that which you desire for yourself.” – The </a:t>
            </a:r>
            <a:r>
              <a:rPr lang="en-US" dirty="0" err="1" smtClean="0"/>
              <a:t>Sunnah</a:t>
            </a:r>
            <a:r>
              <a:rPr lang="en-US" dirty="0" smtClean="0"/>
              <a:t> from the Hadith</a:t>
            </a:r>
          </a:p>
          <a:p>
            <a:r>
              <a:rPr lang="en-US" dirty="0" smtClean="0"/>
              <a:t>“Be not estranged form another for, in every heart, pervades the Lord.” – Sri Guru </a:t>
            </a:r>
            <a:r>
              <a:rPr lang="en-US" dirty="0" err="1" smtClean="0"/>
              <a:t>Granth</a:t>
            </a:r>
            <a:r>
              <a:rPr lang="en-US" dirty="0" smtClean="0"/>
              <a:t> Sahib.</a:t>
            </a:r>
          </a:p>
          <a:p>
            <a:r>
              <a:rPr lang="en-US" dirty="0" smtClean="0"/>
              <a:t>“He who has the gold, makes the rules.” – Golden Rule of Greed</a:t>
            </a:r>
            <a:endParaRPr lang="en-US"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27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68918660"/>
      </p:ext>
    </p:extLst>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Taking Action for Justice</a:t>
            </a:r>
            <a:endParaRPr lang="en-US" b="1" dirty="0"/>
          </a:p>
        </p:txBody>
      </p:sp>
      <p:sp>
        <p:nvSpPr>
          <p:cNvPr id="3" name="Content Placeholder 2"/>
          <p:cNvSpPr>
            <a:spLocks noGrp="1"/>
          </p:cNvSpPr>
          <p:nvPr>
            <p:ph idx="1"/>
          </p:nvPr>
        </p:nvSpPr>
        <p:spPr/>
        <p:txBody>
          <a:bodyPr>
            <a:noAutofit/>
          </a:bodyPr>
          <a:lstStyle/>
          <a:p>
            <a:r>
              <a:rPr lang="en-US" b="1" dirty="0"/>
              <a:t>The workers at the airport need our </a:t>
            </a:r>
            <a:r>
              <a:rPr lang="en-US" b="1" dirty="0" smtClean="0"/>
              <a:t>help</a:t>
            </a:r>
          </a:p>
          <a:p>
            <a:r>
              <a:rPr lang="en-US" b="1" dirty="0" smtClean="0"/>
              <a:t>Amazon </a:t>
            </a:r>
            <a:r>
              <a:rPr lang="en-US" b="1" dirty="0"/>
              <a:t>workers </a:t>
            </a:r>
            <a:r>
              <a:rPr lang="en-US" b="1" dirty="0" smtClean="0"/>
              <a:t>need </a:t>
            </a:r>
            <a:r>
              <a:rPr lang="en-US" b="1" dirty="0"/>
              <a:t>our </a:t>
            </a:r>
            <a:r>
              <a:rPr lang="en-US" b="1" dirty="0" smtClean="0"/>
              <a:t>help</a:t>
            </a:r>
          </a:p>
          <a:p>
            <a:r>
              <a:rPr lang="en-US" b="1" dirty="0" smtClean="0"/>
              <a:t>They </a:t>
            </a:r>
            <a:r>
              <a:rPr lang="en-US" b="1" dirty="0"/>
              <a:t>are our sisters and brothers in our family of </a:t>
            </a:r>
            <a:r>
              <a:rPr lang="en-US" b="1" dirty="0" smtClean="0"/>
              <a:t>humanity</a:t>
            </a:r>
          </a:p>
          <a:p>
            <a:r>
              <a:rPr lang="en-US" b="1" dirty="0" smtClean="0"/>
              <a:t>Highly </a:t>
            </a:r>
            <a:r>
              <a:rPr lang="en-US" b="1" dirty="0"/>
              <a:t>profitable corporations should pay their fair share of taxes and treat all workers </a:t>
            </a:r>
            <a:r>
              <a:rPr lang="en-US" b="1" dirty="0" smtClean="0"/>
              <a:t>fairly</a:t>
            </a:r>
          </a:p>
          <a:p>
            <a:r>
              <a:rPr lang="en-US" b="1" dirty="0" smtClean="0"/>
              <a:t>Join </a:t>
            </a:r>
            <a:r>
              <a:rPr lang="en-US" b="1" dirty="0"/>
              <a:t>us as we work for justice.</a:t>
            </a:r>
            <a:br>
              <a:rPr lang="en-US" b="1" dirty="0"/>
            </a:br>
            <a:r>
              <a:rPr lang="en-US" b="1" dirty="0"/>
              <a:t/>
            </a:r>
            <a:br>
              <a:rPr lang="en-US" b="1" dirty="0"/>
            </a:br>
            <a:endParaRPr lang="en-US"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28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65633162"/>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a:t>The Story of the Exodus</a:t>
            </a:r>
            <a:br>
              <a:rPr lang="en-US" sz="3600" b="1" dirty="0"/>
            </a:br>
            <a:r>
              <a:rPr lang="en-US" sz="3600" b="1" dirty="0"/>
              <a:t>The People and Moses Organize for Justice</a:t>
            </a:r>
            <a:endParaRPr lang="en-US" sz="3600" dirty="0"/>
          </a:p>
        </p:txBody>
      </p:sp>
      <p:sp>
        <p:nvSpPr>
          <p:cNvPr id="3" name="Content Placeholder 2"/>
          <p:cNvSpPr>
            <a:spLocks noGrp="1"/>
          </p:cNvSpPr>
          <p:nvPr>
            <p:ph idx="1"/>
          </p:nvPr>
        </p:nvSpPr>
        <p:spPr/>
        <p:txBody>
          <a:bodyPr>
            <a:normAutofit/>
          </a:bodyPr>
          <a:lstStyle/>
          <a:p>
            <a:r>
              <a:rPr lang="en-US" dirty="0" smtClean="0"/>
              <a:t>Poor immigrants are enslaved and oppressed</a:t>
            </a:r>
          </a:p>
          <a:p>
            <a:r>
              <a:rPr lang="en-US" dirty="0" smtClean="0"/>
              <a:t>Moses and the people cry out for justice</a:t>
            </a:r>
          </a:p>
          <a:p>
            <a:r>
              <a:rPr lang="en-US" dirty="0" smtClean="0"/>
              <a:t>Pharaoh cracks down</a:t>
            </a:r>
          </a:p>
          <a:p>
            <a:r>
              <a:rPr lang="en-US" dirty="0" smtClean="0"/>
              <a:t>God’s 10 plagues aids exploited slaves </a:t>
            </a:r>
          </a:p>
          <a:p>
            <a:r>
              <a:rPr lang="en-US" dirty="0" smtClean="0"/>
              <a:t>Pharaoh remains resistant to justice</a:t>
            </a:r>
          </a:p>
          <a:p>
            <a:r>
              <a:rPr lang="en-US" dirty="0" smtClean="0"/>
              <a:t>Moses calls general strike and the people flee</a:t>
            </a:r>
          </a:p>
          <a:p>
            <a:r>
              <a:rPr lang="en-US" dirty="0" smtClean="0"/>
              <a:t>Pharaoh fails to crush march to freedom</a:t>
            </a:r>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87753056"/>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marL="0" indent="0">
              <a:buNone/>
            </a:pPr>
            <a:endParaRPr lang="en-US" dirty="0"/>
          </a:p>
        </p:txBody>
      </p:sp>
      <p:sp>
        <p:nvSpPr>
          <p:cNvPr id="4" name="Content Placeholder 3"/>
          <p:cNvSpPr>
            <a:spLocks noGrp="1"/>
          </p:cNvSpPr>
          <p:nvPr>
            <p:ph sz="half" idx="2"/>
          </p:nvPr>
        </p:nvSpPr>
        <p:spPr/>
        <p:txBody>
          <a:bodyPr/>
          <a:lstStyle/>
          <a:p>
            <a:r>
              <a:rPr lang="en-US" dirty="0" smtClean="0"/>
              <a:t>Rest on the Sabbath is a labor right – Exodus 23:12</a:t>
            </a:r>
          </a:p>
          <a:p>
            <a:r>
              <a:rPr lang="en-US" dirty="0" smtClean="0"/>
              <a:t>God commands timely payment of wages – Deuteronomy 24:14-15</a:t>
            </a:r>
          </a:p>
          <a:p>
            <a:r>
              <a:rPr lang="en-US" dirty="0" smtClean="0"/>
              <a:t>Slaves must be freed every 7 years – Deuteronomy 15:12-15</a:t>
            </a:r>
            <a:endParaRPr lang="en-US" dirty="0"/>
          </a:p>
        </p:txBody>
      </p:sp>
      <p:sp>
        <p:nvSpPr>
          <p:cNvPr id="5" name="Title 1"/>
          <p:cNvSpPr>
            <a:spLocks noGrp="1"/>
          </p:cNvSpPr>
          <p:nvPr>
            <p:ph type="title"/>
          </p:nvPr>
        </p:nvSpPr>
        <p:spPr/>
        <p:txBody>
          <a:bodyPr>
            <a:normAutofit fontScale="90000"/>
          </a:bodyPr>
          <a:lstStyle/>
          <a:p>
            <a:r>
              <a:rPr lang="en-US" sz="3600" b="1" dirty="0" smtClean="0"/>
              <a:t>Moses Enacts God’s Labor Laws to Protect Rights of Workers</a:t>
            </a:r>
            <a:endParaRPr lang="en-US" sz="3600" b="1" dirty="0"/>
          </a:p>
        </p:txBody>
      </p:sp>
      <p:pic>
        <p:nvPicPr>
          <p:cNvPr id="5122" name="Picture 2" descr="Z:\Mark_Mcdermott\mark\Pictures\Faith Presentations\Moses.JPG"/>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84860" y="1600200"/>
            <a:ext cx="3406140" cy="451493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pic>
      <p:sp>
        <p:nvSpPr>
          <p:cNvPr id="7" name="TextBox 6"/>
          <p:cNvSpPr txBox="1"/>
          <p:nvPr/>
        </p:nvSpPr>
        <p:spPr>
          <a:xfrm>
            <a:off x="457200" y="6400800"/>
            <a:ext cx="8077200" cy="230832"/>
          </a:xfrm>
          <a:prstGeom prst="rect">
            <a:avLst/>
          </a:prstGeom>
          <a:noFill/>
        </p:spPr>
        <p:txBody>
          <a:bodyPr wrap="square" rtlCol="0">
            <a:spAutoFit/>
          </a:bodyPr>
          <a:lstStyle/>
          <a:p>
            <a:r>
              <a:rPr lang="en-US" sz="900" dirty="0" smtClean="0"/>
              <a:t>Website:  </a:t>
            </a:r>
            <a:r>
              <a:rPr lang="en-US" sz="900" dirty="0">
                <a:hlinkClick r:id="rId4"/>
              </a:rPr>
              <a:t>http://www.clt.astate.edu/wnarey/Religious%20Studies%20Program/Religion%20Studies%20Program/Religious%20Studies%20Program%20Files/exodus.htm</a:t>
            </a:r>
            <a:endParaRPr lang="en-US" sz="900" dirty="0"/>
          </a:p>
        </p:txBody>
      </p:sp>
      <p:sp>
        <p:nvSpPr>
          <p:cNvPr id="8" name="Slide Number Placeholder 7"/>
          <p:cNvSpPr>
            <a:spLocks noGrp="1"/>
          </p:cNvSpPr>
          <p:nvPr>
            <p:ph type="sldNum" sz="quarter" idx="12"/>
          </p:nvPr>
        </p:nvSpPr>
        <p:spPr/>
        <p:txBody>
          <a:bodyPr/>
          <a:lstStyle/>
          <a:p>
            <a:fld id="{2B479969-3292-4C2F-826F-B431100F5B57}" type="slidenum">
              <a:rPr lang="en-US" smtClean="0"/>
              <a:pPr/>
              <a:t>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419499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Jesus:  Champion of the Poor and Oppressed</a:t>
            </a:r>
            <a:endParaRPr lang="en-US" sz="3600" b="1" dirty="0"/>
          </a:p>
        </p:txBody>
      </p:sp>
      <p:sp>
        <p:nvSpPr>
          <p:cNvPr id="3" name="Content Placeholder 2"/>
          <p:cNvSpPr>
            <a:spLocks noGrp="1"/>
          </p:cNvSpPr>
          <p:nvPr>
            <p:ph sz="half" idx="1"/>
          </p:nvPr>
        </p:nvSpPr>
        <p:spPr>
          <a:xfrm>
            <a:off x="433519" y="1600200"/>
            <a:ext cx="4038600" cy="4170447"/>
          </a:xfrm>
        </p:spPr>
        <p:txBody>
          <a:bodyPr/>
          <a:lstStyle/>
          <a:p>
            <a:pPr marL="0" indent="0">
              <a:buNone/>
            </a:pPr>
            <a:endParaRPr lang="en-US" dirty="0"/>
          </a:p>
        </p:txBody>
      </p:sp>
      <p:sp>
        <p:nvSpPr>
          <p:cNvPr id="4" name="Content Placeholder 3"/>
          <p:cNvSpPr>
            <a:spLocks noGrp="1"/>
          </p:cNvSpPr>
          <p:nvPr>
            <p:ph sz="half" idx="2"/>
          </p:nvPr>
        </p:nvSpPr>
        <p:spPr/>
        <p:txBody>
          <a:bodyPr>
            <a:noAutofit/>
          </a:bodyPr>
          <a:lstStyle/>
          <a:p>
            <a:pPr marL="0" indent="0">
              <a:buNone/>
            </a:pPr>
            <a:r>
              <a:rPr lang="en-US" sz="3200" dirty="0" smtClean="0"/>
              <a:t>“The Spirit of the Lord is upon me because he anointed me to bring good news to the poor…to let the oppressed go free, to proclaim the year of the Lord’s favor.”  - Luke 4:18-19</a:t>
            </a:r>
            <a:endParaRPr lang="en-US" sz="3200" dirty="0"/>
          </a:p>
        </p:txBody>
      </p:sp>
      <p:pic>
        <p:nvPicPr>
          <p:cNvPr id="9218" name="Picture 2" descr="Z:\Mark_Mcdermott\mark\Pictures\Faith Presentations\Original Wall Street Protester.JPG"/>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05231" y="1802130"/>
            <a:ext cx="3966888" cy="414147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pic>
      <p:sp>
        <p:nvSpPr>
          <p:cNvPr id="5" name="Slide Number Placeholder 4"/>
          <p:cNvSpPr>
            <a:spLocks noGrp="1"/>
          </p:cNvSpPr>
          <p:nvPr>
            <p:ph type="sldNum" sz="quarter" idx="12"/>
          </p:nvPr>
        </p:nvSpPr>
        <p:spPr/>
        <p:txBody>
          <a:bodyPr/>
          <a:lstStyle/>
          <a:p>
            <a:fld id="{2B479969-3292-4C2F-826F-B431100F5B57}" type="slidenum">
              <a:rPr lang="en-US" smtClean="0"/>
              <a:pPr/>
              <a:t>5</a:t>
            </a:fld>
            <a:endParaRPr lang="en-US" dirty="0"/>
          </a:p>
        </p:txBody>
      </p:sp>
      <p:sp>
        <p:nvSpPr>
          <p:cNvPr id="7" name="TextBox 6"/>
          <p:cNvSpPr txBox="1"/>
          <p:nvPr/>
        </p:nvSpPr>
        <p:spPr>
          <a:xfrm>
            <a:off x="504158" y="6172200"/>
            <a:ext cx="7724369" cy="230832"/>
          </a:xfrm>
          <a:prstGeom prst="rect">
            <a:avLst/>
          </a:prstGeom>
          <a:noFill/>
        </p:spPr>
        <p:txBody>
          <a:bodyPr wrap="square" rtlCol="0">
            <a:spAutoFit/>
          </a:bodyPr>
          <a:lstStyle/>
          <a:p>
            <a:r>
              <a:rPr lang="en-US" sz="900" dirty="0" smtClean="0"/>
              <a:t>Source:  Just Faith. </a:t>
            </a:r>
            <a:r>
              <a:rPr lang="en-US" sz="900" dirty="0">
                <a:hlinkClick r:id="rId4"/>
              </a:rPr>
              <a:t>http://wp.patheos.com/community/mainlineportal/files/2011/10/312671_280013578687453_109200595768753_925239_1148595883_n.jpg</a:t>
            </a:r>
            <a:endParaRPr lang="en-US" sz="9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52119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Islam and Worker Justice</a:t>
            </a:r>
            <a:endParaRPr lang="en-US" b="1" dirty="0"/>
          </a:p>
        </p:txBody>
      </p:sp>
      <p:sp>
        <p:nvSpPr>
          <p:cNvPr id="3" name="Content Placeholder 2"/>
          <p:cNvSpPr>
            <a:spLocks noGrp="1"/>
          </p:cNvSpPr>
          <p:nvPr>
            <p:ph sz="half" idx="1"/>
          </p:nvPr>
        </p:nvSpPr>
        <p:spPr/>
        <p:txBody>
          <a:bodyPr>
            <a:normAutofit/>
          </a:bodyPr>
          <a:lstStyle/>
          <a:p>
            <a:pPr marL="0" indent="0">
              <a:buNone/>
            </a:pPr>
            <a:r>
              <a:rPr lang="en-US" sz="3200" dirty="0" smtClean="0"/>
              <a:t>“O you who believe!  Stand out firmly for justice, as witnesses to Allah, even as against yourselves, or your parents, or your kin, and whether it be against rich or poor.” – Holy Qur’an 4:135</a:t>
            </a:r>
            <a:endParaRPr lang="en-US" sz="3200" dirty="0"/>
          </a:p>
        </p:txBody>
      </p:sp>
      <p:sp>
        <p:nvSpPr>
          <p:cNvPr id="4" name="Content Placeholder 3"/>
          <p:cNvSpPr>
            <a:spLocks noGrp="1"/>
          </p:cNvSpPr>
          <p:nvPr>
            <p:ph sz="half" idx="2"/>
          </p:nvPr>
        </p:nvSpPr>
        <p:spPr/>
        <p:txBody>
          <a:bodyPr>
            <a:noAutofit/>
          </a:bodyPr>
          <a:lstStyle/>
          <a:p>
            <a:pPr marL="0" indent="0">
              <a:buNone/>
            </a:pPr>
            <a:r>
              <a:rPr lang="en-US" sz="3200" dirty="0" smtClean="0"/>
              <a:t>“I was called to this coalition before I became a prophet and if somebody called me today to stand for what is just…I would respond.” – The Prophet Mohammed</a:t>
            </a:r>
            <a:endParaRPr lang="en-US" sz="3200" dirty="0"/>
          </a:p>
        </p:txBody>
      </p:sp>
      <p:sp>
        <p:nvSpPr>
          <p:cNvPr id="5" name="Slide Number Placeholder 4"/>
          <p:cNvSpPr>
            <a:spLocks noGrp="1"/>
          </p:cNvSpPr>
          <p:nvPr>
            <p:ph type="sldNum" sz="quarter" idx="12"/>
          </p:nvPr>
        </p:nvSpPr>
        <p:spPr/>
        <p:txBody>
          <a:bodyPr/>
          <a:lstStyle/>
          <a:p>
            <a:fld id="{2B479969-3292-4C2F-826F-B431100F5B57}" type="slidenum">
              <a:rPr lang="en-US" smtClean="0"/>
              <a:pPr/>
              <a:t>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08819190"/>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Sikhs and Economic Justice</a:t>
            </a:r>
            <a:endParaRPr lang="en-US" b="1" dirty="0"/>
          </a:p>
        </p:txBody>
      </p:sp>
      <p:sp>
        <p:nvSpPr>
          <p:cNvPr id="3" name="Content Placeholder 2"/>
          <p:cNvSpPr>
            <a:spLocks noGrp="1"/>
          </p:cNvSpPr>
          <p:nvPr>
            <p:ph idx="1"/>
          </p:nvPr>
        </p:nvSpPr>
        <p:spPr/>
        <p:txBody>
          <a:bodyPr>
            <a:noAutofit/>
          </a:bodyPr>
          <a:lstStyle/>
          <a:p>
            <a:pPr marL="0" indent="0">
              <a:buNone/>
            </a:pPr>
            <a:r>
              <a:rPr lang="en-US" dirty="0"/>
              <a:t>“There is a city called City-of-no-Sorrows. There is no suffering or anxiety </a:t>
            </a:r>
            <a:r>
              <a:rPr lang="en-US" dirty="0" smtClean="0"/>
              <a:t>there…There </a:t>
            </a:r>
            <a:r>
              <a:rPr lang="en-US" dirty="0"/>
              <a:t>is no fear, blemish or downfall </a:t>
            </a:r>
            <a:r>
              <a:rPr lang="en-US" dirty="0" smtClean="0"/>
              <a:t>there…There </a:t>
            </a:r>
            <a:r>
              <a:rPr lang="en-US" dirty="0"/>
              <a:t>is lasting peace and safety there, O Siblings of </a:t>
            </a:r>
            <a:r>
              <a:rPr lang="en-US" dirty="0" smtClean="0"/>
              <a:t>Destiny…There </a:t>
            </a:r>
            <a:r>
              <a:rPr lang="en-US" dirty="0"/>
              <a:t>all are equal, none second or </a:t>
            </a:r>
            <a:r>
              <a:rPr lang="en-US" dirty="0" smtClean="0"/>
              <a:t>third…Those </a:t>
            </a:r>
            <a:r>
              <a:rPr lang="en-US" dirty="0"/>
              <a:t>who live in it are satisfied and </a:t>
            </a:r>
            <a:r>
              <a:rPr lang="en-US" dirty="0" smtClean="0"/>
              <a:t>contented. Says </a:t>
            </a:r>
            <a:r>
              <a:rPr lang="en-US" dirty="0"/>
              <a:t>Ravi </a:t>
            </a:r>
            <a:r>
              <a:rPr lang="en-US" dirty="0" err="1"/>
              <a:t>Daas</a:t>
            </a:r>
            <a:r>
              <a:rPr lang="en-US" dirty="0"/>
              <a:t>, the emancipated shoe-maker: whoever is a citizen of this City of no Sorrows, is a friend of mine.”</a:t>
            </a:r>
          </a:p>
        </p:txBody>
      </p:sp>
      <p:sp>
        <p:nvSpPr>
          <p:cNvPr id="4" name="Slide Number Placeholder 3"/>
          <p:cNvSpPr>
            <a:spLocks noGrp="1"/>
          </p:cNvSpPr>
          <p:nvPr>
            <p:ph type="sldNum" sz="quarter" idx="12"/>
          </p:nvPr>
        </p:nvSpPr>
        <p:spPr/>
        <p:txBody>
          <a:bodyPr/>
          <a:lstStyle/>
          <a:p>
            <a:fld id="{2B479969-3292-4C2F-826F-B431100F5B57}" type="slidenum">
              <a:rPr lang="en-US" smtClean="0"/>
              <a:pPr/>
              <a:t>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88550372"/>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a:bodyPr>
          <a:lstStyle/>
          <a:p>
            <a:r>
              <a:rPr lang="en-US" sz="3600" b="1" dirty="0" smtClean="0"/>
              <a:t>Economic Injustice in </a:t>
            </a:r>
            <a:r>
              <a:rPr lang="en-US" sz="3600" b="1" dirty="0"/>
              <a:t>O</a:t>
            </a:r>
            <a:r>
              <a:rPr lang="en-US" sz="3600" b="1" dirty="0" smtClean="0"/>
              <a:t>ur Own Time</a:t>
            </a:r>
            <a:endParaRPr lang="en-US" sz="3600" b="1" dirty="0"/>
          </a:p>
        </p:txBody>
      </p:sp>
      <p:sp>
        <p:nvSpPr>
          <p:cNvPr id="3" name="Content Placeholder 2"/>
          <p:cNvSpPr>
            <a:spLocks noGrp="1"/>
          </p:cNvSpPr>
          <p:nvPr>
            <p:ph idx="1"/>
          </p:nvPr>
        </p:nvSpPr>
        <p:spPr>
          <a:xfrm>
            <a:off x="457200" y="1981200"/>
            <a:ext cx="8229600" cy="4144963"/>
          </a:xfrm>
        </p:spPr>
        <p:txBody>
          <a:bodyPr>
            <a:noAutofit/>
          </a:bodyPr>
          <a:lstStyle/>
          <a:p>
            <a:pPr marL="0" indent="0">
              <a:buNone/>
            </a:pPr>
            <a:r>
              <a:rPr lang="en-US" dirty="0" smtClean="0"/>
              <a:t>We have our own stories of economic injustice.</a:t>
            </a:r>
          </a:p>
          <a:p>
            <a:pPr marL="0" indent="0">
              <a:buNone/>
            </a:pPr>
            <a:r>
              <a:rPr lang="en-US" dirty="0" smtClean="0"/>
              <a:t>Our ancient ancestors demanded justice.</a:t>
            </a:r>
          </a:p>
          <a:p>
            <a:pPr marL="0" indent="0">
              <a:buNone/>
            </a:pPr>
            <a:r>
              <a:rPr lang="en-US" dirty="0" smtClean="0"/>
              <a:t>Our great faith teachers called for economic justice.</a:t>
            </a:r>
          </a:p>
          <a:p>
            <a:pPr marL="0" indent="0">
              <a:buNone/>
            </a:pPr>
            <a:r>
              <a:rPr lang="en-US" dirty="0" smtClean="0"/>
              <a:t>Today we must confront economic injustice in our time.</a:t>
            </a:r>
            <a:endParaRPr lang="en-US" dirty="0"/>
          </a:p>
        </p:txBody>
      </p:sp>
      <p:sp>
        <p:nvSpPr>
          <p:cNvPr id="4" name="Slide Number Placeholder 3"/>
          <p:cNvSpPr>
            <a:spLocks noGrp="1"/>
          </p:cNvSpPr>
          <p:nvPr>
            <p:ph type="sldNum" sz="quarter" idx="12"/>
          </p:nvPr>
        </p:nvSpPr>
        <p:spPr/>
        <p:txBody>
          <a:bodyPr/>
          <a:lstStyle/>
          <a:p>
            <a:fld id="{2B479969-3292-4C2F-826F-B431100F5B57}" type="slidenum">
              <a:rPr lang="en-US" smtClean="0"/>
              <a:pPr/>
              <a:t>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239056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fontScale="90000"/>
          </a:bodyPr>
          <a:lstStyle/>
          <a:p>
            <a:r>
              <a:rPr lang="en-US" sz="3600" b="1" smtClean="0"/>
              <a:t>Who Gets What Share of the National Income:  The Top 1% versus the 99%</a:t>
            </a:r>
          </a:p>
        </p:txBody>
      </p:sp>
      <p:graphicFrame>
        <p:nvGraphicFramePr>
          <p:cNvPr id="14339" name="Content Placeholder 3"/>
          <p:cNvGraphicFramePr>
            <a:graphicFrameLocks noGrp="1"/>
          </p:cNvGraphicFramePr>
          <p:nvPr>
            <p:ph idx="1"/>
          </p:nvPr>
        </p:nvGraphicFramePr>
        <p:xfrm>
          <a:off x="406400" y="1549400"/>
          <a:ext cx="8331200" cy="4627563"/>
        </p:xfrm>
        <a:graphic>
          <a:graphicData uri="http://schemas.openxmlformats.org/presentationml/2006/ole">
            <p:oleObj spid="_x0000_s5149" r:id="rId4" imgW="8327858" imgH="4627265" progId="Excel.Sheet.8">
              <p:embed/>
            </p:oleObj>
          </a:graphicData>
        </a:graphic>
      </p:graphicFrame>
      <p:sp>
        <p:nvSpPr>
          <p:cNvPr id="14340" name="TextBox 1"/>
          <p:cNvSpPr txBox="1">
            <a:spLocks noChangeArrowheads="1"/>
          </p:cNvSpPr>
          <p:nvPr/>
        </p:nvSpPr>
        <p:spPr bwMode="auto">
          <a:xfrm>
            <a:off x="685800" y="6248400"/>
            <a:ext cx="7620000" cy="369332"/>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900"/>
              <a:t>Source:  Saez, Emmanuel, “Income Inequality in the U.S., 1913-1998 - Updated to 2008, http://elsa.berkeley.edu/~saez/ See article and the Updated to 2008 in Excel - Table A0 </a:t>
            </a:r>
          </a:p>
        </p:txBody>
      </p:sp>
      <p:sp>
        <p:nvSpPr>
          <p:cNvPr id="2" name="Slide Number Placeholder 1"/>
          <p:cNvSpPr>
            <a:spLocks noGrp="1"/>
          </p:cNvSpPr>
          <p:nvPr>
            <p:ph type="sldNum" sz="quarter" idx="12"/>
          </p:nvPr>
        </p:nvSpPr>
        <p:spPr/>
        <p:txBody>
          <a:bodyPr/>
          <a:lstStyle/>
          <a:p>
            <a:pPr>
              <a:defRPr/>
            </a:pPr>
            <a:fld id="{C3B0E690-7012-4664-904E-F5DEBAE7A919}" type="slidenum">
              <a:rPr lang="en-US" smtClean="0"/>
              <a:pPr>
                <a:defRPr/>
              </a:pPr>
              <a:t>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03103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5752</TotalTime>
  <Words>4370</Words>
  <Application>Microsoft Macintosh PowerPoint</Application>
  <PresentationFormat>On-screen Show (4:3)</PresentationFormat>
  <Paragraphs>286</Paragraphs>
  <Slides>28</Slides>
  <Notes>24</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28</vt:i4>
      </vt:variant>
    </vt:vector>
  </HeadingPairs>
  <TitlesOfParts>
    <vt:vector size="31" baseType="lpstr">
      <vt:lpstr>Office Theme</vt:lpstr>
      <vt:lpstr>Excel.Sheet.8</vt:lpstr>
      <vt:lpstr>Worksheet</vt:lpstr>
      <vt:lpstr>Economic Justice for Sea-Tac Airport and Amazon Workers and our Communities Working Washington March 19, 2012</vt:lpstr>
      <vt:lpstr>Listening to the People’s Cries for Justice</vt:lpstr>
      <vt:lpstr>The Story of the Exodus The People and Moses Organize for Justice</vt:lpstr>
      <vt:lpstr>Moses Enacts God’s Labor Laws to Protect Rights of Workers</vt:lpstr>
      <vt:lpstr>Jesus:  Champion of the Poor and Oppressed</vt:lpstr>
      <vt:lpstr>Islam and Worker Justice</vt:lpstr>
      <vt:lpstr>Sikhs and Economic Justice</vt:lpstr>
      <vt:lpstr>Economic Injustice in Our Own Time</vt:lpstr>
      <vt:lpstr>Who Gets What Share of the National Income:  The Top 1% versus the 99%</vt:lpstr>
      <vt:lpstr>30 Years of Shared Prosperity – 1947-1979</vt:lpstr>
      <vt:lpstr>30 Years of Stolen Prosperity: 1979-2010 </vt:lpstr>
      <vt:lpstr>30 Years of Stolen Prosperity: 1979-2010 </vt:lpstr>
      <vt:lpstr>Corporate America’s Attacks on Working People - 1980 to Today</vt:lpstr>
      <vt:lpstr>Union Workers Earn Better Wages - 2011</vt:lpstr>
      <vt:lpstr>Pop  Quiz</vt:lpstr>
      <vt:lpstr>The Great Racial Wealth Divide 2009</vt:lpstr>
      <vt:lpstr>Hard Times?  Corporate After-Tax Profits Hit Record  High in 2010</vt:lpstr>
      <vt:lpstr>We Pay Our Taxes – What about the Rich?</vt:lpstr>
      <vt:lpstr>Our Faith Calls Us to Justice</vt:lpstr>
      <vt:lpstr>Justice for 4,000 SeaTac Airport Workers Alaska Airlines:  Do the Right Thing</vt:lpstr>
      <vt:lpstr>We Must Stand Up for Justice</vt:lpstr>
      <vt:lpstr>Listen to our Brothers and Sisters</vt:lpstr>
      <vt:lpstr>Support Justice for SeaTac Airport Workers Rally at Alaska Airlines Annual Shareholder Meeting  May 15, 2012 </vt:lpstr>
      <vt:lpstr>Amazon CEO Jeff Bezos – One of the 30 Richest People in the World Worth $20 billion</vt:lpstr>
      <vt:lpstr>Pictures and stories of closed businesses, sweatshop, abusive conditions related to Amazon?</vt:lpstr>
      <vt:lpstr> Let’s Make Amazon Act Responsibly Rally at Annual Shareholders’ Meeting  May 24, 2012</vt:lpstr>
      <vt:lpstr>The Golden Rule – Faith or Greed?</vt:lpstr>
      <vt:lpstr>Taking Action for Justice</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mark</dc:creator>
  <cp:lastModifiedBy>Reed Wacker</cp:lastModifiedBy>
  <cp:revision>101</cp:revision>
  <cp:lastPrinted>2012-03-16T17:02:42Z</cp:lastPrinted>
  <dcterms:created xsi:type="dcterms:W3CDTF">2012-12-15T19:47:31Z</dcterms:created>
  <dcterms:modified xsi:type="dcterms:W3CDTF">2012-12-15T19:47:57Z</dcterms:modified>
</cp:coreProperties>
</file>