
<file path=[Content_Types].xml><?xml version="1.0" encoding="utf-8"?>
<Types xmlns="http://schemas.openxmlformats.org/package/2006/content-types">
  <Default Extension="png" ContentType="image/png"/>
  <Default Extension="jpeg" ContentType="image/jpeg"/>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notesSlides/notesSlide35.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36.xml" ContentType="application/vnd.openxmlformats-officedocument.presentationml.notesSlide+xml"/>
  <Override PartName="/ppt/charts/chart3.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4.xml" ContentType="application/vnd.openxmlformats-officedocument.drawingml.chart+xml"/>
  <Override PartName="/ppt/notesSlides/notesSlide39.xml" ContentType="application/vnd.openxmlformats-officedocument.presentationml.notesSlide+xml"/>
  <Override PartName="/ppt/charts/chart5.xml" ContentType="application/vnd.openxmlformats-officedocument.drawingml.chart+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6.xml" ContentType="application/vnd.openxmlformats-officedocument.drawingml.chart+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ags/tag1.xml" ContentType="application/vnd.openxmlformats-officedocument.presentationml.tag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handoutMasterIdLst>
    <p:handoutMasterId r:id="rId87"/>
  </p:handoutMasterIdLst>
  <p:sldIdLst>
    <p:sldId id="451" r:id="rId2"/>
    <p:sldId id="669" r:id="rId3"/>
    <p:sldId id="774" r:id="rId4"/>
    <p:sldId id="635" r:id="rId5"/>
    <p:sldId id="599" r:id="rId6"/>
    <p:sldId id="748" r:id="rId7"/>
    <p:sldId id="681" r:id="rId8"/>
    <p:sldId id="530" r:id="rId9"/>
    <p:sldId id="467" r:id="rId10"/>
    <p:sldId id="682" r:id="rId11"/>
    <p:sldId id="775" r:id="rId12"/>
    <p:sldId id="506" r:id="rId13"/>
    <p:sldId id="624" r:id="rId14"/>
    <p:sldId id="505" r:id="rId15"/>
    <p:sldId id="511" r:id="rId16"/>
    <p:sldId id="518" r:id="rId17"/>
    <p:sldId id="604" r:id="rId18"/>
    <p:sldId id="508" r:id="rId19"/>
    <p:sldId id="524" r:id="rId20"/>
    <p:sldId id="658" r:id="rId21"/>
    <p:sldId id="523" r:id="rId22"/>
    <p:sldId id="768" r:id="rId23"/>
    <p:sldId id="522" r:id="rId24"/>
    <p:sldId id="525" r:id="rId25"/>
    <p:sldId id="761" r:id="rId26"/>
    <p:sldId id="533" r:id="rId27"/>
    <p:sldId id="679" r:id="rId28"/>
    <p:sldId id="532" r:id="rId29"/>
    <p:sldId id="534" r:id="rId30"/>
    <p:sldId id="778" r:id="rId31"/>
    <p:sldId id="776" r:id="rId32"/>
    <p:sldId id="516" r:id="rId33"/>
    <p:sldId id="529" r:id="rId34"/>
    <p:sldId id="674" r:id="rId35"/>
    <p:sldId id="676" r:id="rId36"/>
    <p:sldId id="647" r:id="rId37"/>
    <p:sldId id="715" r:id="rId38"/>
    <p:sldId id="772" r:id="rId39"/>
    <p:sldId id="723" r:id="rId40"/>
    <p:sldId id="756" r:id="rId41"/>
    <p:sldId id="755" r:id="rId42"/>
    <p:sldId id="686" r:id="rId43"/>
    <p:sldId id="759" r:id="rId44"/>
    <p:sldId id="688" r:id="rId45"/>
    <p:sldId id="771" r:id="rId46"/>
    <p:sldId id="419" r:id="rId47"/>
    <p:sldId id="773" r:id="rId48"/>
    <p:sldId id="423" r:id="rId49"/>
    <p:sldId id="760" r:id="rId50"/>
    <p:sldId id="631" r:id="rId51"/>
    <p:sldId id="541" r:id="rId52"/>
    <p:sldId id="630" r:id="rId53"/>
    <p:sldId id="662" r:id="rId54"/>
    <p:sldId id="546" r:id="rId55"/>
    <p:sldId id="769" r:id="rId56"/>
    <p:sldId id="552" r:id="rId57"/>
    <p:sldId id="553" r:id="rId58"/>
    <p:sldId id="695" r:id="rId59"/>
    <p:sldId id="655" r:id="rId60"/>
    <p:sldId id="770" r:id="rId61"/>
    <p:sldId id="751" r:id="rId62"/>
    <p:sldId id="608" r:id="rId63"/>
    <p:sldId id="609" r:id="rId64"/>
    <p:sldId id="703" r:id="rId65"/>
    <p:sldId id="765" r:id="rId66"/>
    <p:sldId id="737" r:id="rId67"/>
    <p:sldId id="762" r:id="rId68"/>
    <p:sldId id="764" r:id="rId69"/>
    <p:sldId id="739" r:id="rId70"/>
    <p:sldId id="740" r:id="rId71"/>
    <p:sldId id="741" r:id="rId72"/>
    <p:sldId id="777" r:id="rId73"/>
    <p:sldId id="763" r:id="rId74"/>
    <p:sldId id="758" r:id="rId75"/>
    <p:sldId id="766" r:id="rId76"/>
    <p:sldId id="767" r:id="rId77"/>
    <p:sldId id="729" r:id="rId78"/>
    <p:sldId id="699" r:id="rId79"/>
    <p:sldId id="753" r:id="rId80"/>
    <p:sldId id="597" r:id="rId81"/>
    <p:sldId id="611" r:id="rId82"/>
    <p:sldId id="736" r:id="rId83"/>
    <p:sldId id="378" r:id="rId84"/>
    <p:sldId id="390" r:id="rId85"/>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734" autoAdjust="0"/>
    <p:restoredTop sz="84964" autoAdjust="0"/>
  </p:normalViewPr>
  <p:slideViewPr>
    <p:cSldViewPr>
      <p:cViewPr>
        <p:scale>
          <a:sx n="60" d="100"/>
          <a:sy n="60" d="100"/>
        </p:scale>
        <p:origin x="-1452" y="-136"/>
      </p:cViewPr>
      <p:guideLst>
        <p:guide orient="horz" pos="2160"/>
        <p:guide pos="2880"/>
      </p:guideLst>
    </p:cSldViewPr>
  </p:slideViewPr>
  <p:notesTextViewPr>
    <p:cViewPr>
      <p:scale>
        <a:sx n="1" d="1"/>
        <a:sy n="1" d="1"/>
      </p:scale>
      <p:origin x="0" y="0"/>
    </p:cViewPr>
  </p:notesTextViewPr>
  <p:sorterViewPr>
    <p:cViewPr>
      <p:scale>
        <a:sx n="120" d="100"/>
        <a:sy n="120" d="100"/>
      </p:scale>
      <p:origin x="0" y="29916"/>
    </p:cViewPr>
  </p:sorterViewPr>
  <p:notesViewPr>
    <p:cSldViewPr>
      <p:cViewPr varScale="1">
        <p:scale>
          <a:sx n="74" d="100"/>
          <a:sy n="74" d="100"/>
        </p:scale>
        <p:origin x="-1612" y="-48"/>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Unionization Rate All Workers</c:v>
                </c:pt>
              </c:strCache>
            </c:strRef>
          </c:tx>
          <c:marker>
            <c:symbol val="none"/>
          </c:marker>
          <c:cat>
            <c:numRef>
              <c:f>Sheet1!$A$2:$A$118</c:f>
              <c:numCache>
                <c:formatCode>General</c:formatCode>
                <c:ptCount val="117"/>
                <c:pt idx="0">
                  <c:v>1890</c:v>
                </c:pt>
                <c:pt idx="1">
                  <c:v>1897</c:v>
                </c:pt>
                <c:pt idx="2" formatCode="0">
                  <c:v>1898</c:v>
                </c:pt>
                <c:pt idx="3">
                  <c:v>1899</c:v>
                </c:pt>
                <c:pt idx="4">
                  <c:v>1900</c:v>
                </c:pt>
                <c:pt idx="5">
                  <c:v>1901</c:v>
                </c:pt>
                <c:pt idx="6">
                  <c:v>1902</c:v>
                </c:pt>
                <c:pt idx="7">
                  <c:v>1903</c:v>
                </c:pt>
                <c:pt idx="8">
                  <c:v>1904</c:v>
                </c:pt>
                <c:pt idx="9">
                  <c:v>1905</c:v>
                </c:pt>
                <c:pt idx="10">
                  <c:v>1906</c:v>
                </c:pt>
                <c:pt idx="11">
                  <c:v>1907</c:v>
                </c:pt>
                <c:pt idx="12">
                  <c:v>1908</c:v>
                </c:pt>
                <c:pt idx="13">
                  <c:v>1909</c:v>
                </c:pt>
                <c:pt idx="14">
                  <c:v>1910</c:v>
                </c:pt>
                <c:pt idx="15">
                  <c:v>1911</c:v>
                </c:pt>
                <c:pt idx="16">
                  <c:v>1912</c:v>
                </c:pt>
                <c:pt idx="17">
                  <c:v>1913</c:v>
                </c:pt>
                <c:pt idx="18">
                  <c:v>1914</c:v>
                </c:pt>
                <c:pt idx="19">
                  <c:v>1915</c:v>
                </c:pt>
                <c:pt idx="20">
                  <c:v>1916</c:v>
                </c:pt>
                <c:pt idx="21">
                  <c:v>1917</c:v>
                </c:pt>
                <c:pt idx="22">
                  <c:v>1918</c:v>
                </c:pt>
                <c:pt idx="23">
                  <c:v>1919</c:v>
                </c:pt>
                <c:pt idx="24">
                  <c:v>1920</c:v>
                </c:pt>
                <c:pt idx="25">
                  <c:v>1921</c:v>
                </c:pt>
                <c:pt idx="26">
                  <c:v>1922</c:v>
                </c:pt>
                <c:pt idx="27">
                  <c:v>1923</c:v>
                </c:pt>
                <c:pt idx="28">
                  <c:v>1924</c:v>
                </c:pt>
                <c:pt idx="29">
                  <c:v>1925</c:v>
                </c:pt>
                <c:pt idx="30">
                  <c:v>1926</c:v>
                </c:pt>
                <c:pt idx="31">
                  <c:v>1927</c:v>
                </c:pt>
                <c:pt idx="32">
                  <c:v>1928</c:v>
                </c:pt>
                <c:pt idx="33">
                  <c:v>1929</c:v>
                </c:pt>
                <c:pt idx="34">
                  <c:v>1930</c:v>
                </c:pt>
                <c:pt idx="35">
                  <c:v>1931</c:v>
                </c:pt>
                <c:pt idx="36">
                  <c:v>1932</c:v>
                </c:pt>
                <c:pt idx="37">
                  <c:v>1933</c:v>
                </c:pt>
                <c:pt idx="38">
                  <c:v>1934</c:v>
                </c:pt>
                <c:pt idx="39">
                  <c:v>1935</c:v>
                </c:pt>
                <c:pt idx="40">
                  <c:v>1936</c:v>
                </c:pt>
                <c:pt idx="41">
                  <c:v>1937</c:v>
                </c:pt>
                <c:pt idx="42">
                  <c:v>1938</c:v>
                </c:pt>
                <c:pt idx="43">
                  <c:v>1939</c:v>
                </c:pt>
                <c:pt idx="44">
                  <c:v>1940</c:v>
                </c:pt>
                <c:pt idx="45">
                  <c:v>1941</c:v>
                </c:pt>
                <c:pt idx="46">
                  <c:v>1942</c:v>
                </c:pt>
                <c:pt idx="47">
                  <c:v>1943</c:v>
                </c:pt>
                <c:pt idx="48">
                  <c:v>1944</c:v>
                </c:pt>
                <c:pt idx="49">
                  <c:v>1945</c:v>
                </c:pt>
                <c:pt idx="50">
                  <c:v>1946</c:v>
                </c:pt>
                <c:pt idx="51">
                  <c:v>1947</c:v>
                </c:pt>
                <c:pt idx="52">
                  <c:v>1948</c:v>
                </c:pt>
                <c:pt idx="53">
                  <c:v>1949</c:v>
                </c:pt>
                <c:pt idx="54">
                  <c:v>1950</c:v>
                </c:pt>
                <c:pt idx="55">
                  <c:v>1951</c:v>
                </c:pt>
                <c:pt idx="56">
                  <c:v>1952</c:v>
                </c:pt>
                <c:pt idx="57">
                  <c:v>1953</c:v>
                </c:pt>
                <c:pt idx="58">
                  <c:v>1954</c:v>
                </c:pt>
                <c:pt idx="59">
                  <c:v>1955</c:v>
                </c:pt>
                <c:pt idx="60">
                  <c:v>1956</c:v>
                </c:pt>
                <c:pt idx="61">
                  <c:v>1957</c:v>
                </c:pt>
                <c:pt idx="62">
                  <c:v>1958</c:v>
                </c:pt>
                <c:pt idx="63">
                  <c:v>1959</c:v>
                </c:pt>
                <c:pt idx="64">
                  <c:v>1960</c:v>
                </c:pt>
                <c:pt idx="65">
                  <c:v>1961</c:v>
                </c:pt>
                <c:pt idx="66">
                  <c:v>1962</c:v>
                </c:pt>
                <c:pt idx="67">
                  <c:v>1963</c:v>
                </c:pt>
                <c:pt idx="68">
                  <c:v>1964</c:v>
                </c:pt>
                <c:pt idx="69">
                  <c:v>1965</c:v>
                </c:pt>
                <c:pt idx="70">
                  <c:v>1966</c:v>
                </c:pt>
                <c:pt idx="71">
                  <c:v>1967</c:v>
                </c:pt>
                <c:pt idx="72">
                  <c:v>1968</c:v>
                </c:pt>
                <c:pt idx="73">
                  <c:v>1969</c:v>
                </c:pt>
                <c:pt idx="74">
                  <c:v>1970</c:v>
                </c:pt>
                <c:pt idx="75">
                  <c:v>1971</c:v>
                </c:pt>
                <c:pt idx="76">
                  <c:v>1972</c:v>
                </c:pt>
                <c:pt idx="77">
                  <c:v>1973</c:v>
                </c:pt>
                <c:pt idx="78">
                  <c:v>1974</c:v>
                </c:pt>
                <c:pt idx="79">
                  <c:v>1975</c:v>
                </c:pt>
                <c:pt idx="80">
                  <c:v>1976</c:v>
                </c:pt>
                <c:pt idx="81">
                  <c:v>1977</c:v>
                </c:pt>
                <c:pt idx="82">
                  <c:v>1978</c:v>
                </c:pt>
                <c:pt idx="83">
                  <c:v>1979</c:v>
                </c:pt>
                <c:pt idx="84">
                  <c:v>1980</c:v>
                </c:pt>
                <c:pt idx="85">
                  <c:v>1981</c:v>
                </c:pt>
                <c:pt idx="86">
                  <c:v>1982</c:v>
                </c:pt>
                <c:pt idx="87">
                  <c:v>1983</c:v>
                </c:pt>
                <c:pt idx="88">
                  <c:v>1984</c:v>
                </c:pt>
                <c:pt idx="89">
                  <c:v>1985</c:v>
                </c:pt>
                <c:pt idx="90">
                  <c:v>1986</c:v>
                </c:pt>
                <c:pt idx="91">
                  <c:v>1987</c:v>
                </c:pt>
                <c:pt idx="92">
                  <c:v>1988</c:v>
                </c:pt>
                <c:pt idx="93">
                  <c:v>1989</c:v>
                </c:pt>
                <c:pt idx="94">
                  <c:v>1990</c:v>
                </c:pt>
                <c:pt idx="95">
                  <c:v>1991</c:v>
                </c:pt>
                <c:pt idx="96">
                  <c:v>1992</c:v>
                </c:pt>
                <c:pt idx="97">
                  <c:v>1993</c:v>
                </c:pt>
                <c:pt idx="98">
                  <c:v>1994</c:v>
                </c:pt>
                <c:pt idx="99">
                  <c:v>1995</c:v>
                </c:pt>
                <c:pt idx="100">
                  <c:v>1996</c:v>
                </c:pt>
                <c:pt idx="101">
                  <c:v>1997</c:v>
                </c:pt>
                <c:pt idx="102">
                  <c:v>1998</c:v>
                </c:pt>
                <c:pt idx="103">
                  <c:v>1999</c:v>
                </c:pt>
                <c:pt idx="104">
                  <c:v>2000</c:v>
                </c:pt>
                <c:pt idx="105">
                  <c:v>2001</c:v>
                </c:pt>
                <c:pt idx="106">
                  <c:v>2002</c:v>
                </c:pt>
                <c:pt idx="107">
                  <c:v>2003</c:v>
                </c:pt>
                <c:pt idx="108">
                  <c:v>2004</c:v>
                </c:pt>
                <c:pt idx="109">
                  <c:v>2005</c:v>
                </c:pt>
                <c:pt idx="110">
                  <c:v>2006</c:v>
                </c:pt>
                <c:pt idx="111">
                  <c:v>2007</c:v>
                </c:pt>
                <c:pt idx="112">
                  <c:v>2008</c:v>
                </c:pt>
                <c:pt idx="113">
                  <c:v>2009</c:v>
                </c:pt>
                <c:pt idx="114">
                  <c:v>2010</c:v>
                </c:pt>
                <c:pt idx="115">
                  <c:v>2011</c:v>
                </c:pt>
                <c:pt idx="116">
                  <c:v>2012</c:v>
                </c:pt>
              </c:numCache>
            </c:numRef>
          </c:cat>
          <c:val>
            <c:numRef>
              <c:f>Sheet1!$B$2:$B$118</c:f>
              <c:numCache>
                <c:formatCode>0.0%</c:formatCode>
                <c:ptCount val="117"/>
                <c:pt idx="0">
                  <c:v>2.8000000000000001E-2</c:v>
                </c:pt>
                <c:pt idx="1">
                  <c:v>3.5999999999999997E-2</c:v>
                </c:pt>
                <c:pt idx="2">
                  <c:v>4.1000000000000002E-2</c:v>
                </c:pt>
                <c:pt idx="3">
                  <c:v>4.9000000000000002E-2</c:v>
                </c:pt>
                <c:pt idx="4">
                  <c:v>6.5000000000000002E-2</c:v>
                </c:pt>
                <c:pt idx="5">
                  <c:v>7.8E-2</c:v>
                </c:pt>
                <c:pt idx="6">
                  <c:v>9.2999999999999999E-2</c:v>
                </c:pt>
                <c:pt idx="7">
                  <c:v>0.114</c:v>
                </c:pt>
                <c:pt idx="8">
                  <c:v>0.12</c:v>
                </c:pt>
                <c:pt idx="9">
                  <c:v>0.108</c:v>
                </c:pt>
                <c:pt idx="10">
                  <c:v>0.10100000000000001</c:v>
                </c:pt>
                <c:pt idx="11">
                  <c:v>0.105</c:v>
                </c:pt>
                <c:pt idx="12">
                  <c:v>0.109</c:v>
                </c:pt>
                <c:pt idx="13">
                  <c:v>9.9000000000000005E-2</c:v>
                </c:pt>
                <c:pt idx="14">
                  <c:v>0.10299999999999999</c:v>
                </c:pt>
                <c:pt idx="15">
                  <c:v>0.109</c:v>
                </c:pt>
                <c:pt idx="16">
                  <c:v>0.111</c:v>
                </c:pt>
                <c:pt idx="17">
                  <c:v>0.11700000000000001</c:v>
                </c:pt>
                <c:pt idx="18">
                  <c:v>0.11700000000000001</c:v>
                </c:pt>
                <c:pt idx="19">
                  <c:v>0.115</c:v>
                </c:pt>
                <c:pt idx="20">
                  <c:v>0.112</c:v>
                </c:pt>
                <c:pt idx="21">
                  <c:v>0.121</c:v>
                </c:pt>
                <c:pt idx="22">
                  <c:v>0.13900000000000001</c:v>
                </c:pt>
                <c:pt idx="23">
                  <c:v>0.157</c:v>
                </c:pt>
                <c:pt idx="24">
                  <c:v>0.17599999999999999</c:v>
                </c:pt>
                <c:pt idx="25">
                  <c:v>0.18</c:v>
                </c:pt>
                <c:pt idx="26">
                  <c:v>0.14499999999999999</c:v>
                </c:pt>
                <c:pt idx="27">
                  <c:v>0.122</c:v>
                </c:pt>
                <c:pt idx="28">
                  <c:v>0.122</c:v>
                </c:pt>
                <c:pt idx="29">
                  <c:v>0.128</c:v>
                </c:pt>
                <c:pt idx="30">
                  <c:v>0.125</c:v>
                </c:pt>
                <c:pt idx="31">
                  <c:v>0.128</c:v>
                </c:pt>
                <c:pt idx="32">
                  <c:v>0.1265</c:v>
                </c:pt>
                <c:pt idx="33">
                  <c:v>0.1</c:v>
                </c:pt>
                <c:pt idx="34">
                  <c:v>0.11600000000000001</c:v>
                </c:pt>
                <c:pt idx="35">
                  <c:v>0.124</c:v>
                </c:pt>
                <c:pt idx="36">
                  <c:v>0.129</c:v>
                </c:pt>
                <c:pt idx="37">
                  <c:v>0.113</c:v>
                </c:pt>
                <c:pt idx="38">
                  <c:v>0.11899999999999999</c:v>
                </c:pt>
                <c:pt idx="39">
                  <c:v>0.13200000000000001</c:v>
                </c:pt>
                <c:pt idx="40">
                  <c:v>0.13700000000000001</c:v>
                </c:pt>
                <c:pt idx="41">
                  <c:v>0.22600000000000001</c:v>
                </c:pt>
                <c:pt idx="42">
                  <c:v>0.27500000000000002</c:v>
                </c:pt>
                <c:pt idx="43">
                  <c:v>0.28599999999999998</c:v>
                </c:pt>
                <c:pt idx="44">
                  <c:v>0.26900000000000002</c:v>
                </c:pt>
                <c:pt idx="45">
                  <c:v>0.27900000000000003</c:v>
                </c:pt>
                <c:pt idx="46">
                  <c:v>0.25900000000000001</c:v>
                </c:pt>
                <c:pt idx="47">
                  <c:v>0.311</c:v>
                </c:pt>
                <c:pt idx="48">
                  <c:v>0.33800000000000002</c:v>
                </c:pt>
                <c:pt idx="49">
                  <c:v>0.35499999999999998</c:v>
                </c:pt>
                <c:pt idx="50">
                  <c:v>0.34499999999999997</c:v>
                </c:pt>
                <c:pt idx="51">
                  <c:v>0.33700000000000002</c:v>
                </c:pt>
                <c:pt idx="52">
                  <c:v>0.31900000000000001</c:v>
                </c:pt>
                <c:pt idx="53">
                  <c:v>0.32600000000000001</c:v>
                </c:pt>
                <c:pt idx="54">
                  <c:v>0.315</c:v>
                </c:pt>
                <c:pt idx="55">
                  <c:v>0.33300000000000002</c:v>
                </c:pt>
                <c:pt idx="56">
                  <c:v>0.32500000000000001</c:v>
                </c:pt>
                <c:pt idx="57">
                  <c:v>0.33700000000000002</c:v>
                </c:pt>
                <c:pt idx="58">
                  <c:v>0.34699999999999998</c:v>
                </c:pt>
                <c:pt idx="59">
                  <c:v>0.33200000000000002</c:v>
                </c:pt>
                <c:pt idx="60">
                  <c:v>0.33400000000000002</c:v>
                </c:pt>
                <c:pt idx="61">
                  <c:v>0.32800000000000001</c:v>
                </c:pt>
                <c:pt idx="62">
                  <c:v>0.33200000000000002</c:v>
                </c:pt>
                <c:pt idx="63">
                  <c:v>0.32100000000000001</c:v>
                </c:pt>
                <c:pt idx="64">
                  <c:v>0.314</c:v>
                </c:pt>
                <c:pt idx="65">
                  <c:v>0.30199999999999999</c:v>
                </c:pt>
                <c:pt idx="66">
                  <c:v>0.29799999999999999</c:v>
                </c:pt>
                <c:pt idx="67">
                  <c:v>0.29199999999999998</c:v>
                </c:pt>
                <c:pt idx="68">
                  <c:v>0.28899999999999998</c:v>
                </c:pt>
                <c:pt idx="69">
                  <c:v>0.28399999999999997</c:v>
                </c:pt>
                <c:pt idx="70">
                  <c:v>0.28100000000000003</c:v>
                </c:pt>
                <c:pt idx="71">
                  <c:v>0.27900000000000003</c:v>
                </c:pt>
                <c:pt idx="72">
                  <c:v>0.27900000000000003</c:v>
                </c:pt>
                <c:pt idx="73">
                  <c:v>0.27100000000000002</c:v>
                </c:pt>
                <c:pt idx="74">
                  <c:v>0.27400000000000002</c:v>
                </c:pt>
                <c:pt idx="75">
                  <c:v>0.27300000000000002</c:v>
                </c:pt>
                <c:pt idx="76">
                  <c:v>0.27200000000000002</c:v>
                </c:pt>
                <c:pt idx="77">
                  <c:v>0.26700000000000002</c:v>
                </c:pt>
                <c:pt idx="78">
                  <c:v>0.26200000000000001</c:v>
                </c:pt>
                <c:pt idx="79">
                  <c:v>0.255</c:v>
                </c:pt>
                <c:pt idx="80">
                  <c:v>0.248</c:v>
                </c:pt>
                <c:pt idx="81">
                  <c:v>0.24199999999999999</c:v>
                </c:pt>
                <c:pt idx="82">
                  <c:v>0.23599999999999999</c:v>
                </c:pt>
                <c:pt idx="83">
                  <c:v>0.24399999999999999</c:v>
                </c:pt>
                <c:pt idx="84">
                  <c:v>0.252</c:v>
                </c:pt>
                <c:pt idx="85">
                  <c:v>0.23499999999999999</c:v>
                </c:pt>
                <c:pt idx="86">
                  <c:v>0.219</c:v>
                </c:pt>
                <c:pt idx="87">
                  <c:v>0.20100000000000001</c:v>
                </c:pt>
                <c:pt idx="88">
                  <c:v>0.18</c:v>
                </c:pt>
                <c:pt idx="89">
                  <c:v>0.18</c:v>
                </c:pt>
                <c:pt idx="90">
                  <c:v>0.17499999999999999</c:v>
                </c:pt>
                <c:pt idx="91">
                  <c:v>0.17</c:v>
                </c:pt>
                <c:pt idx="92">
                  <c:v>0.16800000000000001</c:v>
                </c:pt>
                <c:pt idx="93">
                  <c:v>0.16400000000000001</c:v>
                </c:pt>
                <c:pt idx="94">
                  <c:v>0.161</c:v>
                </c:pt>
                <c:pt idx="95">
                  <c:v>0.161</c:v>
                </c:pt>
                <c:pt idx="96">
                  <c:v>0.158</c:v>
                </c:pt>
                <c:pt idx="97">
                  <c:v>0.158</c:v>
                </c:pt>
                <c:pt idx="98">
                  <c:v>0.155</c:v>
                </c:pt>
                <c:pt idx="99">
                  <c:v>0.14899999999999999</c:v>
                </c:pt>
                <c:pt idx="100">
                  <c:v>0.14499999999999999</c:v>
                </c:pt>
                <c:pt idx="101">
                  <c:v>0.14099999999999999</c:v>
                </c:pt>
                <c:pt idx="102">
                  <c:v>0.13900000000000001</c:v>
                </c:pt>
                <c:pt idx="103">
                  <c:v>0.13900000000000001</c:v>
                </c:pt>
                <c:pt idx="104">
                  <c:v>0.13500000000000001</c:v>
                </c:pt>
                <c:pt idx="105">
                  <c:v>0.13500000000000001</c:v>
                </c:pt>
                <c:pt idx="106">
                  <c:v>0.13300000000000001</c:v>
                </c:pt>
                <c:pt idx="107">
                  <c:v>0.129</c:v>
                </c:pt>
                <c:pt idx="108">
                  <c:v>0.125</c:v>
                </c:pt>
                <c:pt idx="109">
                  <c:v>0.125</c:v>
                </c:pt>
                <c:pt idx="110">
                  <c:v>0.12</c:v>
                </c:pt>
                <c:pt idx="111">
                  <c:v>0.121</c:v>
                </c:pt>
                <c:pt idx="112">
                  <c:v>0.124</c:v>
                </c:pt>
                <c:pt idx="113">
                  <c:v>0.123</c:v>
                </c:pt>
                <c:pt idx="114">
                  <c:v>0.11899999999999999</c:v>
                </c:pt>
                <c:pt idx="115">
                  <c:v>0.11799999999999999</c:v>
                </c:pt>
                <c:pt idx="116">
                  <c:v>0.113</c:v>
                </c:pt>
              </c:numCache>
            </c:numRef>
          </c:val>
          <c:smooth val="0"/>
        </c:ser>
        <c:ser>
          <c:idx val="1"/>
          <c:order val="1"/>
          <c:tx>
            <c:strRef>
              <c:f>Sheet1!$C$1</c:f>
              <c:strCache>
                <c:ptCount val="1"/>
                <c:pt idx="0">
                  <c:v>Unionization Rate - Non-Ag Private Sector</c:v>
                </c:pt>
              </c:strCache>
            </c:strRef>
          </c:tx>
          <c:marker>
            <c:symbol val="none"/>
          </c:marker>
          <c:cat>
            <c:numRef>
              <c:f>Sheet1!$A$2:$A$118</c:f>
              <c:numCache>
                <c:formatCode>General</c:formatCode>
                <c:ptCount val="117"/>
                <c:pt idx="0">
                  <c:v>1890</c:v>
                </c:pt>
                <c:pt idx="1">
                  <c:v>1897</c:v>
                </c:pt>
                <c:pt idx="2" formatCode="0">
                  <c:v>1898</c:v>
                </c:pt>
                <c:pt idx="3">
                  <c:v>1899</c:v>
                </c:pt>
                <c:pt idx="4">
                  <c:v>1900</c:v>
                </c:pt>
                <c:pt idx="5">
                  <c:v>1901</c:v>
                </c:pt>
                <c:pt idx="6">
                  <c:v>1902</c:v>
                </c:pt>
                <c:pt idx="7">
                  <c:v>1903</c:v>
                </c:pt>
                <c:pt idx="8">
                  <c:v>1904</c:v>
                </c:pt>
                <c:pt idx="9">
                  <c:v>1905</c:v>
                </c:pt>
                <c:pt idx="10">
                  <c:v>1906</c:v>
                </c:pt>
                <c:pt idx="11">
                  <c:v>1907</c:v>
                </c:pt>
                <c:pt idx="12">
                  <c:v>1908</c:v>
                </c:pt>
                <c:pt idx="13">
                  <c:v>1909</c:v>
                </c:pt>
                <c:pt idx="14">
                  <c:v>1910</c:v>
                </c:pt>
                <c:pt idx="15">
                  <c:v>1911</c:v>
                </c:pt>
                <c:pt idx="16">
                  <c:v>1912</c:v>
                </c:pt>
                <c:pt idx="17">
                  <c:v>1913</c:v>
                </c:pt>
                <c:pt idx="18">
                  <c:v>1914</c:v>
                </c:pt>
                <c:pt idx="19">
                  <c:v>1915</c:v>
                </c:pt>
                <c:pt idx="20">
                  <c:v>1916</c:v>
                </c:pt>
                <c:pt idx="21">
                  <c:v>1917</c:v>
                </c:pt>
                <c:pt idx="22">
                  <c:v>1918</c:v>
                </c:pt>
                <c:pt idx="23">
                  <c:v>1919</c:v>
                </c:pt>
                <c:pt idx="24">
                  <c:v>1920</c:v>
                </c:pt>
                <c:pt idx="25">
                  <c:v>1921</c:v>
                </c:pt>
                <c:pt idx="26">
                  <c:v>1922</c:v>
                </c:pt>
                <c:pt idx="27">
                  <c:v>1923</c:v>
                </c:pt>
                <c:pt idx="28">
                  <c:v>1924</c:v>
                </c:pt>
                <c:pt idx="29">
                  <c:v>1925</c:v>
                </c:pt>
                <c:pt idx="30">
                  <c:v>1926</c:v>
                </c:pt>
                <c:pt idx="31">
                  <c:v>1927</c:v>
                </c:pt>
                <c:pt idx="32">
                  <c:v>1928</c:v>
                </c:pt>
                <c:pt idx="33">
                  <c:v>1929</c:v>
                </c:pt>
                <c:pt idx="34">
                  <c:v>1930</c:v>
                </c:pt>
                <c:pt idx="35">
                  <c:v>1931</c:v>
                </c:pt>
                <c:pt idx="36">
                  <c:v>1932</c:v>
                </c:pt>
                <c:pt idx="37">
                  <c:v>1933</c:v>
                </c:pt>
                <c:pt idx="38">
                  <c:v>1934</c:v>
                </c:pt>
                <c:pt idx="39">
                  <c:v>1935</c:v>
                </c:pt>
                <c:pt idx="40">
                  <c:v>1936</c:v>
                </c:pt>
                <c:pt idx="41">
                  <c:v>1937</c:v>
                </c:pt>
                <c:pt idx="42">
                  <c:v>1938</c:v>
                </c:pt>
                <c:pt idx="43">
                  <c:v>1939</c:v>
                </c:pt>
                <c:pt idx="44">
                  <c:v>1940</c:v>
                </c:pt>
                <c:pt idx="45">
                  <c:v>1941</c:v>
                </c:pt>
                <c:pt idx="46">
                  <c:v>1942</c:v>
                </c:pt>
                <c:pt idx="47">
                  <c:v>1943</c:v>
                </c:pt>
                <c:pt idx="48">
                  <c:v>1944</c:v>
                </c:pt>
                <c:pt idx="49">
                  <c:v>1945</c:v>
                </c:pt>
                <c:pt idx="50">
                  <c:v>1946</c:v>
                </c:pt>
                <c:pt idx="51">
                  <c:v>1947</c:v>
                </c:pt>
                <c:pt idx="52">
                  <c:v>1948</c:v>
                </c:pt>
                <c:pt idx="53">
                  <c:v>1949</c:v>
                </c:pt>
                <c:pt idx="54">
                  <c:v>1950</c:v>
                </c:pt>
                <c:pt idx="55">
                  <c:v>1951</c:v>
                </c:pt>
                <c:pt idx="56">
                  <c:v>1952</c:v>
                </c:pt>
                <c:pt idx="57">
                  <c:v>1953</c:v>
                </c:pt>
                <c:pt idx="58">
                  <c:v>1954</c:v>
                </c:pt>
                <c:pt idx="59">
                  <c:v>1955</c:v>
                </c:pt>
                <c:pt idx="60">
                  <c:v>1956</c:v>
                </c:pt>
                <c:pt idx="61">
                  <c:v>1957</c:v>
                </c:pt>
                <c:pt idx="62">
                  <c:v>1958</c:v>
                </c:pt>
                <c:pt idx="63">
                  <c:v>1959</c:v>
                </c:pt>
                <c:pt idx="64">
                  <c:v>1960</c:v>
                </c:pt>
                <c:pt idx="65">
                  <c:v>1961</c:v>
                </c:pt>
                <c:pt idx="66">
                  <c:v>1962</c:v>
                </c:pt>
                <c:pt idx="67">
                  <c:v>1963</c:v>
                </c:pt>
                <c:pt idx="68">
                  <c:v>1964</c:v>
                </c:pt>
                <c:pt idx="69">
                  <c:v>1965</c:v>
                </c:pt>
                <c:pt idx="70">
                  <c:v>1966</c:v>
                </c:pt>
                <c:pt idx="71">
                  <c:v>1967</c:v>
                </c:pt>
                <c:pt idx="72">
                  <c:v>1968</c:v>
                </c:pt>
                <c:pt idx="73">
                  <c:v>1969</c:v>
                </c:pt>
                <c:pt idx="74">
                  <c:v>1970</c:v>
                </c:pt>
                <c:pt idx="75">
                  <c:v>1971</c:v>
                </c:pt>
                <c:pt idx="76">
                  <c:v>1972</c:v>
                </c:pt>
                <c:pt idx="77">
                  <c:v>1973</c:v>
                </c:pt>
                <c:pt idx="78">
                  <c:v>1974</c:v>
                </c:pt>
                <c:pt idx="79">
                  <c:v>1975</c:v>
                </c:pt>
                <c:pt idx="80">
                  <c:v>1976</c:v>
                </c:pt>
                <c:pt idx="81">
                  <c:v>1977</c:v>
                </c:pt>
                <c:pt idx="82">
                  <c:v>1978</c:v>
                </c:pt>
                <c:pt idx="83">
                  <c:v>1979</c:v>
                </c:pt>
                <c:pt idx="84">
                  <c:v>1980</c:v>
                </c:pt>
                <c:pt idx="85">
                  <c:v>1981</c:v>
                </c:pt>
                <c:pt idx="86">
                  <c:v>1982</c:v>
                </c:pt>
                <c:pt idx="87">
                  <c:v>1983</c:v>
                </c:pt>
                <c:pt idx="88">
                  <c:v>1984</c:v>
                </c:pt>
                <c:pt idx="89">
                  <c:v>1985</c:v>
                </c:pt>
                <c:pt idx="90">
                  <c:v>1986</c:v>
                </c:pt>
                <c:pt idx="91">
                  <c:v>1987</c:v>
                </c:pt>
                <c:pt idx="92">
                  <c:v>1988</c:v>
                </c:pt>
                <c:pt idx="93">
                  <c:v>1989</c:v>
                </c:pt>
                <c:pt idx="94">
                  <c:v>1990</c:v>
                </c:pt>
                <c:pt idx="95">
                  <c:v>1991</c:v>
                </c:pt>
                <c:pt idx="96">
                  <c:v>1992</c:v>
                </c:pt>
                <c:pt idx="97">
                  <c:v>1993</c:v>
                </c:pt>
                <c:pt idx="98">
                  <c:v>1994</c:v>
                </c:pt>
                <c:pt idx="99">
                  <c:v>1995</c:v>
                </c:pt>
                <c:pt idx="100">
                  <c:v>1996</c:v>
                </c:pt>
                <c:pt idx="101">
                  <c:v>1997</c:v>
                </c:pt>
                <c:pt idx="102">
                  <c:v>1998</c:v>
                </c:pt>
                <c:pt idx="103">
                  <c:v>1999</c:v>
                </c:pt>
                <c:pt idx="104">
                  <c:v>2000</c:v>
                </c:pt>
                <c:pt idx="105">
                  <c:v>2001</c:v>
                </c:pt>
                <c:pt idx="106">
                  <c:v>2002</c:v>
                </c:pt>
                <c:pt idx="107">
                  <c:v>2003</c:v>
                </c:pt>
                <c:pt idx="108">
                  <c:v>2004</c:v>
                </c:pt>
                <c:pt idx="109">
                  <c:v>2005</c:v>
                </c:pt>
                <c:pt idx="110">
                  <c:v>2006</c:v>
                </c:pt>
                <c:pt idx="111">
                  <c:v>2007</c:v>
                </c:pt>
                <c:pt idx="112">
                  <c:v>2008</c:v>
                </c:pt>
                <c:pt idx="113">
                  <c:v>2009</c:v>
                </c:pt>
                <c:pt idx="114">
                  <c:v>2010</c:v>
                </c:pt>
                <c:pt idx="115">
                  <c:v>2011</c:v>
                </c:pt>
                <c:pt idx="116">
                  <c:v>2012</c:v>
                </c:pt>
              </c:numCache>
            </c:numRef>
          </c:cat>
          <c:val>
            <c:numRef>
              <c:f>Sheet1!$C$2:$C$118</c:f>
              <c:numCache>
                <c:formatCode>General</c:formatCode>
                <c:ptCount val="117"/>
                <c:pt idx="78" formatCode="0.00%">
                  <c:v>0.246</c:v>
                </c:pt>
                <c:pt idx="79" formatCode="0.00%">
                  <c:v>0.23799999999999999</c:v>
                </c:pt>
                <c:pt idx="80" formatCode="0.00%">
                  <c:v>0.219</c:v>
                </c:pt>
                <c:pt idx="81" formatCode="0.00%">
                  <c:v>0.217</c:v>
                </c:pt>
                <c:pt idx="82" formatCode="0.00%">
                  <c:v>0.221</c:v>
                </c:pt>
                <c:pt idx="83" formatCode="0.00%">
                  <c:v>0.216</c:v>
                </c:pt>
                <c:pt idx="84" formatCode="0.00%">
                  <c:v>0.20399999999999999</c:v>
                </c:pt>
                <c:pt idx="85" formatCode="0.00%">
                  <c:v>0.191</c:v>
                </c:pt>
                <c:pt idx="86" formatCode="0%">
                  <c:v>0.18</c:v>
                </c:pt>
                <c:pt idx="87" formatCode="0.00%">
                  <c:v>0.16800000000000001</c:v>
                </c:pt>
                <c:pt idx="88" formatCode="0.00%">
                  <c:v>0.155</c:v>
                </c:pt>
                <c:pt idx="89" formatCode="0.00%">
                  <c:v>0.14599999999999999</c:v>
                </c:pt>
                <c:pt idx="90" formatCode="0%">
                  <c:v>0.14000000000000001</c:v>
                </c:pt>
                <c:pt idx="91" formatCode="0.00%">
                  <c:v>0.13400000000000001</c:v>
                </c:pt>
                <c:pt idx="92" formatCode="0.00%">
                  <c:v>0.129</c:v>
                </c:pt>
                <c:pt idx="93" formatCode="0.00%">
                  <c:v>0.124</c:v>
                </c:pt>
                <c:pt idx="94" formatCode="0.00%">
                  <c:v>0.121</c:v>
                </c:pt>
                <c:pt idx="95" formatCode="0.00%">
                  <c:v>0.11899999999999999</c:v>
                </c:pt>
                <c:pt idx="96" formatCode="0.00%">
                  <c:v>0.115</c:v>
                </c:pt>
                <c:pt idx="97" formatCode="0.00%">
                  <c:v>0.112</c:v>
                </c:pt>
                <c:pt idx="98" formatCode="0.00%">
                  <c:v>0.109</c:v>
                </c:pt>
                <c:pt idx="99" formatCode="0.00%">
                  <c:v>0.104</c:v>
                </c:pt>
                <c:pt idx="100" formatCode="0.00%">
                  <c:v>0.10199999999999999</c:v>
                </c:pt>
                <c:pt idx="101" formatCode="0.00%">
                  <c:v>9.8000000000000004E-2</c:v>
                </c:pt>
                <c:pt idx="102" formatCode="0.00%">
                  <c:v>9.6000000000000002E-2</c:v>
                </c:pt>
                <c:pt idx="103" formatCode="0.00%">
                  <c:v>9.5000000000000001E-2</c:v>
                </c:pt>
                <c:pt idx="104" formatCode="0.00%">
                  <c:v>9.0999999999999998E-2</c:v>
                </c:pt>
                <c:pt idx="105" formatCode="0.00%">
                  <c:v>9.0999999999999998E-2</c:v>
                </c:pt>
                <c:pt idx="106" formatCode="0.00%">
                  <c:v>8.6999999999999994E-2</c:v>
                </c:pt>
                <c:pt idx="107" formatCode="0.00%">
                  <c:v>8.3000000000000004E-2</c:v>
                </c:pt>
                <c:pt idx="108" formatCode="0%">
                  <c:v>0.08</c:v>
                </c:pt>
                <c:pt idx="109" formatCode="0.00%">
                  <c:v>7.9000000000000001E-2</c:v>
                </c:pt>
                <c:pt idx="110" formatCode="0.00%">
                  <c:v>7.3999999999999996E-2</c:v>
                </c:pt>
                <c:pt idx="111" formatCode="0.00%">
                  <c:v>7.4999999999999997E-2</c:v>
                </c:pt>
                <c:pt idx="112" formatCode="0.00%">
                  <c:v>7.6999999999999999E-2</c:v>
                </c:pt>
                <c:pt idx="113" formatCode="0.00%">
                  <c:v>7.1999999999999995E-2</c:v>
                </c:pt>
                <c:pt idx="114" formatCode="0.00%">
                  <c:v>6.9000000000000006E-2</c:v>
                </c:pt>
                <c:pt idx="115" formatCode="0.00%">
                  <c:v>6.9000000000000006E-2</c:v>
                </c:pt>
                <c:pt idx="116" formatCode="0.0%">
                  <c:v>6.6000000000000003E-2</c:v>
                </c:pt>
              </c:numCache>
            </c:numRef>
          </c:val>
          <c:smooth val="0"/>
        </c:ser>
        <c:dLbls>
          <c:showLegendKey val="0"/>
          <c:showVal val="0"/>
          <c:showCatName val="0"/>
          <c:showSerName val="0"/>
          <c:showPercent val="0"/>
          <c:showBubbleSize val="0"/>
        </c:dLbls>
        <c:marker val="1"/>
        <c:smooth val="0"/>
        <c:axId val="121344000"/>
        <c:axId val="121345536"/>
      </c:lineChart>
      <c:catAx>
        <c:axId val="121344000"/>
        <c:scaling>
          <c:orientation val="minMax"/>
        </c:scaling>
        <c:delete val="0"/>
        <c:axPos val="b"/>
        <c:numFmt formatCode="General" sourceLinked="1"/>
        <c:majorTickMark val="out"/>
        <c:minorTickMark val="none"/>
        <c:tickLblPos val="nextTo"/>
        <c:crossAx val="121345536"/>
        <c:crosses val="autoZero"/>
        <c:auto val="1"/>
        <c:lblAlgn val="ctr"/>
        <c:lblOffset val="100"/>
        <c:noMultiLvlLbl val="0"/>
      </c:catAx>
      <c:valAx>
        <c:axId val="121345536"/>
        <c:scaling>
          <c:orientation val="minMax"/>
        </c:scaling>
        <c:delete val="0"/>
        <c:axPos val="l"/>
        <c:majorGridlines/>
        <c:numFmt formatCode="0%" sourceLinked="0"/>
        <c:majorTickMark val="out"/>
        <c:minorTickMark val="none"/>
        <c:tickLblPos val="nextTo"/>
        <c:crossAx val="121344000"/>
        <c:crosses val="autoZero"/>
        <c:crossBetween val="between"/>
      </c:valAx>
    </c:plotArea>
    <c:legend>
      <c:legendPos val="b"/>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104792456498496E-2"/>
          <c:y val="5.0473457250976204E-2"/>
          <c:w val="0.89920384951881016"/>
          <c:h val="0.70769712434679644"/>
        </c:manualLayout>
      </c:layout>
      <c:lineChart>
        <c:grouping val="standard"/>
        <c:varyColors val="0"/>
        <c:ser>
          <c:idx val="0"/>
          <c:order val="0"/>
          <c:tx>
            <c:strRef>
              <c:f>Sheet1!$B$1</c:f>
              <c:strCache>
                <c:ptCount val="1"/>
                <c:pt idx="0">
                  <c:v>Workers' Wages as a Share of National Income</c:v>
                </c:pt>
              </c:strCache>
            </c:strRef>
          </c:tx>
          <c:cat>
            <c:strRef>
              <c:f>Sheet1!$A$2:$A$84</c:f>
              <c:strCache>
                <c:ptCount val="83"/>
                <c:pt idx="0">
                  <c:v>1929</c:v>
                </c:pt>
                <c:pt idx="1">
                  <c:v>1930</c:v>
                </c:pt>
                <c:pt idx="2">
                  <c:v>1931</c:v>
                </c:pt>
                <c:pt idx="3">
                  <c:v>1932</c:v>
                </c:pt>
                <c:pt idx="4">
                  <c:v>1933</c:v>
                </c:pt>
                <c:pt idx="5">
                  <c:v>1934</c:v>
                </c:pt>
                <c:pt idx="6">
                  <c:v>1935</c:v>
                </c:pt>
                <c:pt idx="7">
                  <c:v>1936</c:v>
                </c:pt>
                <c:pt idx="8">
                  <c:v>1937</c:v>
                </c:pt>
                <c:pt idx="9">
                  <c:v>1938</c:v>
                </c:pt>
                <c:pt idx="10">
                  <c:v>1939</c:v>
                </c:pt>
                <c:pt idx="11">
                  <c:v>1940</c:v>
                </c:pt>
                <c:pt idx="12">
                  <c:v>1941</c:v>
                </c:pt>
                <c:pt idx="13">
                  <c:v>1942</c:v>
                </c:pt>
                <c:pt idx="14">
                  <c:v>1943</c:v>
                </c:pt>
                <c:pt idx="15">
                  <c:v>1944</c:v>
                </c:pt>
                <c:pt idx="16">
                  <c:v>1945</c:v>
                </c:pt>
                <c:pt idx="17">
                  <c:v>1946</c:v>
                </c:pt>
                <c:pt idx="18">
                  <c:v>1947</c:v>
                </c:pt>
                <c:pt idx="19">
                  <c:v>1948</c:v>
                </c:pt>
                <c:pt idx="20">
                  <c:v>1949</c:v>
                </c:pt>
                <c:pt idx="21">
                  <c:v>1950</c:v>
                </c:pt>
                <c:pt idx="22">
                  <c:v>1951</c:v>
                </c:pt>
                <c:pt idx="23">
                  <c:v>1952</c:v>
                </c:pt>
                <c:pt idx="24">
                  <c:v>1953</c:v>
                </c:pt>
                <c:pt idx="25">
                  <c:v>1954</c:v>
                </c:pt>
                <c:pt idx="26">
                  <c:v>1955</c:v>
                </c:pt>
                <c:pt idx="27">
                  <c:v>1956</c:v>
                </c:pt>
                <c:pt idx="28">
                  <c:v>1957</c:v>
                </c:pt>
                <c:pt idx="29">
                  <c:v>1958</c:v>
                </c:pt>
                <c:pt idx="30">
                  <c:v>1959</c:v>
                </c:pt>
                <c:pt idx="31">
                  <c:v>1960</c:v>
                </c:pt>
                <c:pt idx="32">
                  <c:v>1961</c:v>
                </c:pt>
                <c:pt idx="33">
                  <c:v>1962</c:v>
                </c:pt>
                <c:pt idx="34">
                  <c:v>1963</c:v>
                </c:pt>
                <c:pt idx="35">
                  <c:v>1964</c:v>
                </c:pt>
                <c:pt idx="36">
                  <c:v>1965</c:v>
                </c:pt>
                <c:pt idx="37">
                  <c:v>1966</c:v>
                </c:pt>
                <c:pt idx="38">
                  <c:v>1967</c:v>
                </c:pt>
                <c:pt idx="39">
                  <c:v>1968</c:v>
                </c:pt>
                <c:pt idx="40">
                  <c:v>1969</c:v>
                </c:pt>
                <c:pt idx="41">
                  <c:v>1970</c:v>
                </c:pt>
                <c:pt idx="42">
                  <c:v>1971</c:v>
                </c:pt>
                <c:pt idx="43">
                  <c:v>1972</c:v>
                </c:pt>
                <c:pt idx="44">
                  <c:v>1973</c:v>
                </c:pt>
                <c:pt idx="45">
                  <c:v>1974</c:v>
                </c:pt>
                <c:pt idx="46">
                  <c:v>1975</c:v>
                </c:pt>
                <c:pt idx="47">
                  <c:v>1976</c:v>
                </c:pt>
                <c:pt idx="48">
                  <c:v>1977</c:v>
                </c:pt>
                <c:pt idx="49">
                  <c:v>1978</c:v>
                </c:pt>
                <c:pt idx="50">
                  <c:v>1979</c:v>
                </c:pt>
                <c:pt idx="51">
                  <c:v>1980</c:v>
                </c:pt>
                <c:pt idx="52">
                  <c:v>1981</c:v>
                </c:pt>
                <c:pt idx="53">
                  <c:v>1982</c:v>
                </c:pt>
                <c:pt idx="54">
                  <c:v>1983</c:v>
                </c:pt>
                <c:pt idx="55">
                  <c:v>1984</c:v>
                </c:pt>
                <c:pt idx="56">
                  <c:v>1985</c:v>
                </c:pt>
                <c:pt idx="57">
                  <c:v>1986</c:v>
                </c:pt>
                <c:pt idx="58">
                  <c:v>1987</c:v>
                </c:pt>
                <c:pt idx="59">
                  <c:v>1988</c:v>
                </c:pt>
                <c:pt idx="60">
                  <c:v>1989</c:v>
                </c:pt>
                <c:pt idx="61">
                  <c:v>1990</c:v>
                </c:pt>
                <c:pt idx="62">
                  <c:v>1991</c:v>
                </c:pt>
                <c:pt idx="63">
                  <c:v>1992</c:v>
                </c:pt>
                <c:pt idx="64">
                  <c:v>1993</c:v>
                </c:pt>
                <c:pt idx="65">
                  <c:v>1994</c:v>
                </c:pt>
                <c:pt idx="66">
                  <c:v>1995</c:v>
                </c:pt>
                <c:pt idx="67">
                  <c:v>1996</c:v>
                </c:pt>
                <c:pt idx="68">
                  <c:v>1997</c:v>
                </c:pt>
                <c:pt idx="69">
                  <c:v>1998</c:v>
                </c:pt>
                <c:pt idx="70">
                  <c:v>1999</c:v>
                </c:pt>
                <c:pt idx="71">
                  <c:v>2000</c:v>
                </c:pt>
                <c:pt idx="72">
                  <c:v>2001</c:v>
                </c:pt>
                <c:pt idx="73">
                  <c:v>2002</c:v>
                </c:pt>
                <c:pt idx="74">
                  <c:v>2003</c:v>
                </c:pt>
                <c:pt idx="75">
                  <c:v>2004</c:v>
                </c:pt>
                <c:pt idx="76">
                  <c:v>2005</c:v>
                </c:pt>
                <c:pt idx="77">
                  <c:v>2006</c:v>
                </c:pt>
                <c:pt idx="78">
                  <c:v>2007</c:v>
                </c:pt>
                <c:pt idx="79">
                  <c:v>2008</c:v>
                </c:pt>
                <c:pt idx="80">
                  <c:v>2009</c:v>
                </c:pt>
                <c:pt idx="81">
                  <c:v>2010</c:v>
                </c:pt>
                <c:pt idx="82">
                  <c:v>2011</c:v>
                </c:pt>
              </c:strCache>
            </c:strRef>
          </c:cat>
          <c:val>
            <c:numRef>
              <c:f>Sheet1!$B$2:$B$84</c:f>
              <c:numCache>
                <c:formatCode>0.0%</c:formatCode>
                <c:ptCount val="83"/>
                <c:pt idx="0">
                  <c:v>0.53780617678381248</c:v>
                </c:pt>
                <c:pt idx="1">
                  <c:v>0.55729794933655008</c:v>
                </c:pt>
                <c:pt idx="2">
                  <c:v>0.58160237388724034</c:v>
                </c:pt>
                <c:pt idx="3">
                  <c:v>0.59686888454011744</c:v>
                </c:pt>
                <c:pt idx="4">
                  <c:v>0.59426229508196726</c:v>
                </c:pt>
                <c:pt idx="5">
                  <c:v>0.58003442340791744</c:v>
                </c:pt>
                <c:pt idx="6">
                  <c:v>0.55606060606060614</c:v>
                </c:pt>
                <c:pt idx="7">
                  <c:v>0.56224899598393574</c:v>
                </c:pt>
                <c:pt idx="8">
                  <c:v>0.55342136854741897</c:v>
                </c:pt>
                <c:pt idx="9">
                  <c:v>0.56135770234986948</c:v>
                </c:pt>
                <c:pt idx="10">
                  <c:v>0.56097560975609762</c:v>
                </c:pt>
                <c:pt idx="11">
                  <c:v>0.5489548954895489</c:v>
                </c:pt>
                <c:pt idx="12">
                  <c:v>0.53626943005181349</c:v>
                </c:pt>
                <c:pt idx="13">
                  <c:v>0.5491638795986622</c:v>
                </c:pt>
                <c:pt idx="14">
                  <c:v>0.57437567861020633</c:v>
                </c:pt>
                <c:pt idx="15">
                  <c:v>0.58939393939393936</c:v>
                </c:pt>
                <c:pt idx="16">
                  <c:v>0.5925365607665154</c:v>
                </c:pt>
                <c:pt idx="17">
                  <c:v>0.56394763343403831</c:v>
                </c:pt>
                <c:pt idx="18">
                  <c:v>0.56911696717521953</c:v>
                </c:pt>
                <c:pt idx="19">
                  <c:v>0.55894476504534207</c:v>
                </c:pt>
                <c:pt idx="20">
                  <c:v>0.56715789473684208</c:v>
                </c:pt>
                <c:pt idx="21">
                  <c:v>0.55816597195907547</c:v>
                </c:pt>
                <c:pt idx="22">
                  <c:v>0.56484529295589203</c:v>
                </c:pt>
                <c:pt idx="23">
                  <c:v>0.57765328353563639</c:v>
                </c:pt>
                <c:pt idx="24">
                  <c:v>0.58771411695215592</c:v>
                </c:pt>
                <c:pt idx="25">
                  <c:v>0.58252140537348696</c:v>
                </c:pt>
                <c:pt idx="26">
                  <c:v>0.57043010752688172</c:v>
                </c:pt>
                <c:pt idx="27">
                  <c:v>0.57989364396049636</c:v>
                </c:pt>
                <c:pt idx="28">
                  <c:v>0.58069199128962012</c:v>
                </c:pt>
                <c:pt idx="29">
                  <c:v>0.58060635226179014</c:v>
                </c:pt>
                <c:pt idx="30">
                  <c:v>0.57287761852260199</c:v>
                </c:pt>
                <c:pt idx="31">
                  <c:v>0.57585988605190963</c:v>
                </c:pt>
                <c:pt idx="32">
                  <c:v>0.57163236193193401</c:v>
                </c:pt>
                <c:pt idx="33">
                  <c:v>0.56608054452637546</c:v>
                </c:pt>
                <c:pt idx="34">
                  <c:v>0.56262283366088972</c:v>
                </c:pt>
                <c:pt idx="35">
                  <c:v>0.56168939142001995</c:v>
                </c:pt>
                <c:pt idx="36">
                  <c:v>0.557804354492487</c:v>
                </c:pt>
                <c:pt idx="37">
                  <c:v>0.5637234192367272</c:v>
                </c:pt>
                <c:pt idx="38">
                  <c:v>0.57169509594882728</c:v>
                </c:pt>
                <c:pt idx="39">
                  <c:v>0.57476863127131028</c:v>
                </c:pt>
                <c:pt idx="40">
                  <c:v>0.583342712436691</c:v>
                </c:pt>
                <c:pt idx="41">
                  <c:v>0.59343733189887038</c:v>
                </c:pt>
                <c:pt idx="42">
                  <c:v>0.58124502784407317</c:v>
                </c:pt>
                <c:pt idx="43">
                  <c:v>0.57533999819868498</c:v>
                </c:pt>
                <c:pt idx="44">
                  <c:v>0.56881470186983385</c:v>
                </c:pt>
                <c:pt idx="45">
                  <c:v>0.57569884457696607</c:v>
                </c:pt>
                <c:pt idx="46">
                  <c:v>0.56426592797783925</c:v>
                </c:pt>
                <c:pt idx="47">
                  <c:v>0.55888930301900863</c:v>
                </c:pt>
                <c:pt idx="48">
                  <c:v>0.55313230221430953</c:v>
                </c:pt>
                <c:pt idx="49">
                  <c:v>0.55259135065831644</c:v>
                </c:pt>
                <c:pt idx="50">
                  <c:v>0.55744340168127027</c:v>
                </c:pt>
                <c:pt idx="51">
                  <c:v>0.56448828606658452</c:v>
                </c:pt>
                <c:pt idx="52">
                  <c:v>0.55366693530661582</c:v>
                </c:pt>
                <c:pt idx="53">
                  <c:v>0.55674405555165885</c:v>
                </c:pt>
                <c:pt idx="54">
                  <c:v>0.5462567976814614</c:v>
                </c:pt>
                <c:pt idx="55">
                  <c:v>0.53300782942824954</c:v>
                </c:pt>
                <c:pt idx="56">
                  <c:v>0.53637421204988767</c:v>
                </c:pt>
                <c:pt idx="57">
                  <c:v>0.5430195014852125</c:v>
                </c:pt>
                <c:pt idx="58">
                  <c:v>0.54368674698795183</c:v>
                </c:pt>
                <c:pt idx="59">
                  <c:v>0.53950423457090424</c:v>
                </c:pt>
                <c:pt idx="60">
                  <c:v>0.53808978231434224</c:v>
                </c:pt>
                <c:pt idx="61">
                  <c:v>0.54179266725961062</c:v>
                </c:pt>
                <c:pt idx="62">
                  <c:v>0.53939324249219034</c:v>
                </c:pt>
                <c:pt idx="63">
                  <c:v>0.53611498794656609</c:v>
                </c:pt>
                <c:pt idx="64">
                  <c:v>0.53295762960914139</c:v>
                </c:pt>
                <c:pt idx="65">
                  <c:v>0.52553669939980263</c:v>
                </c:pt>
                <c:pt idx="66">
                  <c:v>0.52656271560645784</c:v>
                </c:pt>
                <c:pt idx="67">
                  <c:v>0.52223841193358056</c:v>
                </c:pt>
                <c:pt idx="68">
                  <c:v>0.52303537672157707</c:v>
                </c:pt>
                <c:pt idx="69">
                  <c:v>0.53086748946112039</c:v>
                </c:pt>
                <c:pt idx="70">
                  <c:v>0.53424264178033021</c:v>
                </c:pt>
                <c:pt idx="71">
                  <c:v>0.54007763818814392</c:v>
                </c:pt>
                <c:pt idx="72">
                  <c:v>0.5391499368549405</c:v>
                </c:pt>
                <c:pt idx="73">
                  <c:v>0.53114736674283891</c:v>
                </c:pt>
                <c:pt idx="74">
                  <c:v>0.52383081644682017</c:v>
                </c:pt>
                <c:pt idx="75">
                  <c:v>0.51364154167457754</c:v>
                </c:pt>
                <c:pt idx="76">
                  <c:v>0.50612925544182086</c:v>
                </c:pt>
                <c:pt idx="77">
                  <c:v>0.50452988895538264</c:v>
                </c:pt>
                <c:pt idx="78">
                  <c:v>0.517529282694976</c:v>
                </c:pt>
                <c:pt idx="79">
                  <c:v>0.51914093789406057</c:v>
                </c:pt>
                <c:pt idx="80">
                  <c:v>0.51658763871052715</c:v>
                </c:pt>
                <c:pt idx="81">
                  <c:v>0.49907710999135518</c:v>
                </c:pt>
                <c:pt idx="82">
                  <c:v>0.499</c:v>
                </c:pt>
              </c:numCache>
            </c:numRef>
          </c:val>
          <c:smooth val="0"/>
        </c:ser>
        <c:dLbls>
          <c:showLegendKey val="0"/>
          <c:showVal val="0"/>
          <c:showCatName val="0"/>
          <c:showSerName val="0"/>
          <c:showPercent val="0"/>
          <c:showBubbleSize val="0"/>
        </c:dLbls>
        <c:marker val="1"/>
        <c:smooth val="0"/>
        <c:axId val="123209984"/>
        <c:axId val="123215872"/>
      </c:lineChart>
      <c:catAx>
        <c:axId val="123209984"/>
        <c:scaling>
          <c:orientation val="minMax"/>
        </c:scaling>
        <c:delete val="0"/>
        <c:axPos val="b"/>
        <c:majorTickMark val="out"/>
        <c:minorTickMark val="none"/>
        <c:tickLblPos val="nextTo"/>
        <c:crossAx val="123215872"/>
        <c:crosses val="autoZero"/>
        <c:auto val="1"/>
        <c:lblAlgn val="ctr"/>
        <c:lblOffset val="100"/>
        <c:noMultiLvlLbl val="0"/>
      </c:catAx>
      <c:valAx>
        <c:axId val="123215872"/>
        <c:scaling>
          <c:orientation val="minMax"/>
          <c:max val="0.6100000000000001"/>
          <c:min val="0.49000000000000005"/>
        </c:scaling>
        <c:delete val="0"/>
        <c:axPos val="l"/>
        <c:majorGridlines>
          <c:spPr>
            <a:ln>
              <a:solidFill>
                <a:schemeClr val="accent1"/>
              </a:solidFill>
            </a:ln>
          </c:spPr>
        </c:majorGridlines>
        <c:numFmt formatCode="0%" sourceLinked="0"/>
        <c:majorTickMark val="out"/>
        <c:minorTickMark val="none"/>
        <c:tickLblPos val="nextTo"/>
        <c:crossAx val="123209984"/>
        <c:crosses val="autoZero"/>
        <c:crossBetween val="between"/>
      </c:valAx>
    </c:plotArea>
    <c:legend>
      <c:legendPos val="b"/>
      <c:layout/>
      <c:overlay val="0"/>
    </c:legend>
    <c:plotVisOnly val="1"/>
    <c:dispBlanksAs val="gap"/>
    <c:showDLblsOverMax val="0"/>
  </c:chart>
  <c:spPr>
    <a:ln>
      <a:prstDash val="dash"/>
    </a:ln>
  </c:spPr>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200592981432882E-2"/>
          <c:y val="4.0841133065913936E-2"/>
          <c:w val="0.87810804899387573"/>
          <c:h val="0.77857153469023921"/>
        </c:manualLayout>
      </c:layout>
      <c:lineChart>
        <c:grouping val="standard"/>
        <c:varyColors val="0"/>
        <c:ser>
          <c:idx val="0"/>
          <c:order val="0"/>
          <c:tx>
            <c:strRef>
              <c:f>Sheet1!$B$1</c:f>
              <c:strCache>
                <c:ptCount val="1"/>
                <c:pt idx="0">
                  <c:v>Corporate After-Tax Profits as a Share of National Income</c:v>
                </c:pt>
              </c:strCache>
            </c:strRef>
          </c:tx>
          <c:cat>
            <c:strRef>
              <c:f>Sheet1!$A$2:$A$78</c:f>
              <c:strCache>
                <c:ptCount val="77"/>
                <c:pt idx="0">
                  <c:v>1935</c:v>
                </c:pt>
                <c:pt idx="1">
                  <c:v>1936</c:v>
                </c:pt>
                <c:pt idx="2">
                  <c:v>1937</c:v>
                </c:pt>
                <c:pt idx="3">
                  <c:v>1938</c:v>
                </c:pt>
                <c:pt idx="4">
                  <c:v>1939</c:v>
                </c:pt>
                <c:pt idx="5">
                  <c:v>1940</c:v>
                </c:pt>
                <c:pt idx="6">
                  <c:v>1941</c:v>
                </c:pt>
                <c:pt idx="7">
                  <c:v>1942</c:v>
                </c:pt>
                <c:pt idx="8">
                  <c:v>1943</c:v>
                </c:pt>
                <c:pt idx="9">
                  <c:v>1944</c:v>
                </c:pt>
                <c:pt idx="10">
                  <c:v>1945</c:v>
                </c:pt>
                <c:pt idx="11">
                  <c:v>1946</c:v>
                </c:pt>
                <c:pt idx="12">
                  <c:v>1947</c:v>
                </c:pt>
                <c:pt idx="13">
                  <c:v>1948</c:v>
                </c:pt>
                <c:pt idx="14">
                  <c:v>1949</c:v>
                </c:pt>
                <c:pt idx="15">
                  <c:v>1950</c:v>
                </c:pt>
                <c:pt idx="16">
                  <c:v>1951</c:v>
                </c:pt>
                <c:pt idx="17">
                  <c:v>1952</c:v>
                </c:pt>
                <c:pt idx="18">
                  <c:v>1953</c:v>
                </c:pt>
                <c:pt idx="19">
                  <c:v>1954</c:v>
                </c:pt>
                <c:pt idx="20">
                  <c:v>1955</c:v>
                </c:pt>
                <c:pt idx="21">
                  <c:v>1956</c:v>
                </c:pt>
                <c:pt idx="22">
                  <c:v>1957</c:v>
                </c:pt>
                <c:pt idx="23">
                  <c:v>1958</c:v>
                </c:pt>
                <c:pt idx="24">
                  <c:v>1959</c:v>
                </c:pt>
                <c:pt idx="25">
                  <c:v>1960</c:v>
                </c:pt>
                <c:pt idx="26">
                  <c:v>1961</c:v>
                </c:pt>
                <c:pt idx="27">
                  <c:v>1962</c:v>
                </c:pt>
                <c:pt idx="28">
                  <c:v>1963</c:v>
                </c:pt>
                <c:pt idx="29">
                  <c:v>1964</c:v>
                </c:pt>
                <c:pt idx="30">
                  <c:v>1965</c:v>
                </c:pt>
                <c:pt idx="31">
                  <c:v>1966</c:v>
                </c:pt>
                <c:pt idx="32">
                  <c:v>1967</c:v>
                </c:pt>
                <c:pt idx="33">
                  <c:v>1968</c:v>
                </c:pt>
                <c:pt idx="34">
                  <c:v>1969</c:v>
                </c:pt>
                <c:pt idx="35">
                  <c:v>1970</c:v>
                </c:pt>
                <c:pt idx="36">
                  <c:v>1971</c:v>
                </c:pt>
                <c:pt idx="37">
                  <c:v>1972</c:v>
                </c:pt>
                <c:pt idx="38">
                  <c:v>1973</c:v>
                </c:pt>
                <c:pt idx="39">
                  <c:v>1974</c:v>
                </c:pt>
                <c:pt idx="40">
                  <c:v>1975</c:v>
                </c:pt>
                <c:pt idx="41">
                  <c:v>1976</c:v>
                </c:pt>
                <c:pt idx="42">
                  <c:v>1977</c:v>
                </c:pt>
                <c:pt idx="43">
                  <c:v>1978</c:v>
                </c:pt>
                <c:pt idx="44">
                  <c:v>1979</c:v>
                </c:pt>
                <c:pt idx="45">
                  <c:v>1980</c:v>
                </c:pt>
                <c:pt idx="46">
                  <c:v>1981</c:v>
                </c:pt>
                <c:pt idx="47">
                  <c:v>1982</c:v>
                </c:pt>
                <c:pt idx="48">
                  <c:v>1983</c:v>
                </c:pt>
                <c:pt idx="49">
                  <c:v>1984</c:v>
                </c:pt>
                <c:pt idx="50">
                  <c:v>1985</c:v>
                </c:pt>
                <c:pt idx="51">
                  <c:v>1986</c:v>
                </c:pt>
                <c:pt idx="52">
                  <c:v>1987</c:v>
                </c:pt>
                <c:pt idx="53">
                  <c:v>1988</c:v>
                </c:pt>
                <c:pt idx="54">
                  <c:v>1989</c:v>
                </c:pt>
                <c:pt idx="55">
                  <c:v>1990</c:v>
                </c:pt>
                <c:pt idx="56">
                  <c:v>1991</c:v>
                </c:pt>
                <c:pt idx="57">
                  <c:v>1992</c:v>
                </c:pt>
                <c:pt idx="58">
                  <c:v>1993</c:v>
                </c:pt>
                <c:pt idx="59">
                  <c:v>1994</c:v>
                </c:pt>
                <c:pt idx="60">
                  <c:v>1995</c:v>
                </c:pt>
                <c:pt idx="61">
                  <c:v>1996</c:v>
                </c:pt>
                <c:pt idx="62">
                  <c:v>1997</c:v>
                </c:pt>
                <c:pt idx="63">
                  <c:v>1998</c:v>
                </c:pt>
                <c:pt idx="64">
                  <c:v>1999</c:v>
                </c:pt>
                <c:pt idx="65">
                  <c:v>2000</c:v>
                </c:pt>
                <c:pt idx="66">
                  <c:v>2001</c:v>
                </c:pt>
                <c:pt idx="67">
                  <c:v>2002</c:v>
                </c:pt>
                <c:pt idx="68">
                  <c:v>2003</c:v>
                </c:pt>
                <c:pt idx="69">
                  <c:v>2004</c:v>
                </c:pt>
                <c:pt idx="70">
                  <c:v>2005</c:v>
                </c:pt>
                <c:pt idx="71">
                  <c:v>2006</c:v>
                </c:pt>
                <c:pt idx="72">
                  <c:v>2007</c:v>
                </c:pt>
                <c:pt idx="73">
                  <c:v>2008</c:v>
                </c:pt>
                <c:pt idx="74">
                  <c:v>2009</c:v>
                </c:pt>
                <c:pt idx="75">
                  <c:v>2010</c:v>
                </c:pt>
                <c:pt idx="76">
                  <c:v>2011</c:v>
                </c:pt>
              </c:strCache>
            </c:strRef>
          </c:cat>
          <c:val>
            <c:numRef>
              <c:f>Sheet1!$B$2:$B$78</c:f>
              <c:numCache>
                <c:formatCode>0.0%</c:formatCode>
                <c:ptCount val="77"/>
                <c:pt idx="0">
                  <c:v>4.3939393939393938E-2</c:v>
                </c:pt>
                <c:pt idx="1">
                  <c:v>6.157965194109772E-2</c:v>
                </c:pt>
                <c:pt idx="2">
                  <c:v>6.4825930372148871E-2</c:v>
                </c:pt>
                <c:pt idx="3">
                  <c:v>4.960835509138381E-2</c:v>
                </c:pt>
                <c:pt idx="4">
                  <c:v>6.097560975609756E-2</c:v>
                </c:pt>
                <c:pt idx="5">
                  <c:v>7.4807480748074806E-2</c:v>
                </c:pt>
                <c:pt idx="6">
                  <c:v>6.6493955094991369E-2</c:v>
                </c:pt>
                <c:pt idx="7">
                  <c:v>6.0200668896321072E-2</c:v>
                </c:pt>
                <c:pt idx="8">
                  <c:v>5.808903365906623E-2</c:v>
                </c:pt>
                <c:pt idx="9">
                  <c:v>5.9595959595959598E-2</c:v>
                </c:pt>
                <c:pt idx="10">
                  <c:v>4.7907211296016133E-2</c:v>
                </c:pt>
                <c:pt idx="11">
                  <c:v>4.4310171198388724E-2</c:v>
                </c:pt>
                <c:pt idx="12">
                  <c:v>5.640314378178455E-2</c:v>
                </c:pt>
                <c:pt idx="13">
                  <c:v>7.6257213520197861E-2</c:v>
                </c:pt>
                <c:pt idx="14">
                  <c:v>7.7894736842105267E-2</c:v>
                </c:pt>
                <c:pt idx="15">
                  <c:v>6.7070860174308453E-2</c:v>
                </c:pt>
                <c:pt idx="16">
                  <c:v>5.9907834101382486E-2</c:v>
                </c:pt>
                <c:pt idx="17">
                  <c:v>6.0379707438530959E-2</c:v>
                </c:pt>
                <c:pt idx="18">
                  <c:v>5.5522740696987594E-2</c:v>
                </c:pt>
                <c:pt idx="19">
                  <c:v>6.111603188662533E-2</c:v>
                </c:pt>
                <c:pt idx="20">
                  <c:v>7.2580645161290328E-2</c:v>
                </c:pt>
                <c:pt idx="21">
                  <c:v>6.5839453026082559E-2</c:v>
                </c:pt>
                <c:pt idx="22">
                  <c:v>6.3392209049116854E-2</c:v>
                </c:pt>
                <c:pt idx="23">
                  <c:v>5.6544754571703555E-2</c:v>
                </c:pt>
                <c:pt idx="24">
                  <c:v>6.637265711135612E-2</c:v>
                </c:pt>
                <c:pt idx="25">
                  <c:v>6.3937539565309148E-2</c:v>
                </c:pt>
                <c:pt idx="26">
                  <c:v>6.3786427552476058E-2</c:v>
                </c:pt>
                <c:pt idx="27">
                  <c:v>7.2414445074683309E-2</c:v>
                </c:pt>
                <c:pt idx="28">
                  <c:v>7.5040200107200278E-2</c:v>
                </c:pt>
                <c:pt idx="29">
                  <c:v>7.8816095776521447E-2</c:v>
                </c:pt>
                <c:pt idx="30">
                  <c:v>8.5096596136154543E-2</c:v>
                </c:pt>
                <c:pt idx="31">
                  <c:v>8.266441346289255E-2</c:v>
                </c:pt>
                <c:pt idx="32">
                  <c:v>7.6359275053304906E-2</c:v>
                </c:pt>
                <c:pt idx="33">
                  <c:v>7.0141256697515822E-2</c:v>
                </c:pt>
                <c:pt idx="34">
                  <c:v>6.1339335959482273E-2</c:v>
                </c:pt>
                <c:pt idx="35">
                  <c:v>5.1317912856374395E-2</c:v>
                </c:pt>
                <c:pt idx="36">
                  <c:v>5.7577565632458229E-2</c:v>
                </c:pt>
                <c:pt idx="37">
                  <c:v>6.2235431865261641E-2</c:v>
                </c:pt>
                <c:pt idx="38">
                  <c:v>5.9786533986036436E-2</c:v>
                </c:pt>
                <c:pt idx="39">
                  <c:v>4.6440551621319416E-2</c:v>
                </c:pt>
                <c:pt idx="40">
                  <c:v>5.6578947368421055E-2</c:v>
                </c:pt>
                <c:pt idx="41">
                  <c:v>5.9821095788296683E-2</c:v>
                </c:pt>
                <c:pt idx="42">
                  <c:v>6.5316568376543899E-2</c:v>
                </c:pt>
                <c:pt idx="43">
                  <c:v>6.588096059963508E-2</c:v>
                </c:pt>
                <c:pt idx="44">
                  <c:v>6.017880176133078E-2</c:v>
                </c:pt>
                <c:pt idx="45">
                  <c:v>4.6937936703658034E-2</c:v>
                </c:pt>
                <c:pt idx="46">
                  <c:v>5.0882848560334086E-2</c:v>
                </c:pt>
                <c:pt idx="47">
                  <c:v>4.8818124430104505E-2</c:v>
                </c:pt>
                <c:pt idx="48">
                  <c:v>5.83542284020971E-2</c:v>
                </c:pt>
                <c:pt idx="49">
                  <c:v>6.3877733799439507E-2</c:v>
                </c:pt>
                <c:pt idx="50">
                  <c:v>6.3063063063063057E-2</c:v>
                </c:pt>
                <c:pt idx="51">
                  <c:v>5.2821903654914119E-2</c:v>
                </c:pt>
                <c:pt idx="52">
                  <c:v>5.7204819277108437E-2</c:v>
                </c:pt>
                <c:pt idx="53">
                  <c:v>6.3021029122349248E-2</c:v>
                </c:pt>
                <c:pt idx="54">
                  <c:v>5.8223101760233306E-2</c:v>
                </c:pt>
                <c:pt idx="55">
                  <c:v>5.7120268801264945E-2</c:v>
                </c:pt>
                <c:pt idx="56">
                  <c:v>6.107821154104142E-2</c:v>
                </c:pt>
                <c:pt idx="57">
                  <c:v>6.2985989015968524E-2</c:v>
                </c:pt>
                <c:pt idx="58">
                  <c:v>6.442857883727765E-2</c:v>
                </c:pt>
                <c:pt idx="59">
                  <c:v>7.0389723844498736E-2</c:v>
                </c:pt>
                <c:pt idx="60">
                  <c:v>7.639942964905018E-2</c:v>
                </c:pt>
                <c:pt idx="61">
                  <c:v>8.2230910166337268E-2</c:v>
                </c:pt>
                <c:pt idx="62">
                  <c:v>8.6335403726708074E-2</c:v>
                </c:pt>
                <c:pt idx="63">
                  <c:v>7.1626288790695311E-2</c:v>
                </c:pt>
                <c:pt idx="64">
                  <c:v>7.1488394352715964E-2</c:v>
                </c:pt>
                <c:pt idx="65">
                  <c:v>6.1987492868250012E-2</c:v>
                </c:pt>
                <c:pt idx="66">
                  <c:v>6.3243043156382003E-2</c:v>
                </c:pt>
                <c:pt idx="67">
                  <c:v>7.2264441728224479E-2</c:v>
                </c:pt>
                <c:pt idx="68">
                  <c:v>7.4591979837808173E-2</c:v>
                </c:pt>
                <c:pt idx="69">
                  <c:v>8.931080311372698E-2</c:v>
                </c:pt>
                <c:pt idx="70">
                  <c:v>9.2577480530078596E-2</c:v>
                </c:pt>
                <c:pt idx="71">
                  <c:v>9.4338054391914353E-2</c:v>
                </c:pt>
                <c:pt idx="72">
                  <c:v>8.5928172695298635E-2</c:v>
                </c:pt>
                <c:pt idx="73">
                  <c:v>7.4501748737023255E-2</c:v>
                </c:pt>
                <c:pt idx="74">
                  <c:v>8.9696730218314716E-2</c:v>
                </c:pt>
                <c:pt idx="75">
                  <c:v>0.10818451569691824</c:v>
                </c:pt>
                <c:pt idx="76">
                  <c:v>0.108</c:v>
                </c:pt>
              </c:numCache>
            </c:numRef>
          </c:val>
          <c:smooth val="0"/>
        </c:ser>
        <c:dLbls>
          <c:showLegendKey val="0"/>
          <c:showVal val="0"/>
          <c:showCatName val="0"/>
          <c:showSerName val="0"/>
          <c:showPercent val="0"/>
          <c:showBubbleSize val="0"/>
        </c:dLbls>
        <c:marker val="1"/>
        <c:smooth val="0"/>
        <c:axId val="125997440"/>
        <c:axId val="125998976"/>
      </c:lineChart>
      <c:catAx>
        <c:axId val="125997440"/>
        <c:scaling>
          <c:orientation val="minMax"/>
        </c:scaling>
        <c:delete val="0"/>
        <c:axPos val="b"/>
        <c:majorTickMark val="out"/>
        <c:minorTickMark val="none"/>
        <c:tickLblPos val="nextTo"/>
        <c:crossAx val="125998976"/>
        <c:crossesAt val="-4.0000000000000008E-2"/>
        <c:auto val="1"/>
        <c:lblAlgn val="ctr"/>
        <c:lblOffset val="100"/>
        <c:noMultiLvlLbl val="0"/>
      </c:catAx>
      <c:valAx>
        <c:axId val="125998976"/>
        <c:scaling>
          <c:orientation val="minMax"/>
          <c:max val="0.11000000000000001"/>
          <c:min val="3.0000000000000006E-2"/>
        </c:scaling>
        <c:delete val="0"/>
        <c:axPos val="l"/>
        <c:majorGridlines>
          <c:spPr>
            <a:ln>
              <a:solidFill>
                <a:schemeClr val="tx1"/>
              </a:solidFill>
            </a:ln>
          </c:spPr>
        </c:majorGridlines>
        <c:numFmt formatCode="0%" sourceLinked="0"/>
        <c:majorTickMark val="out"/>
        <c:minorTickMark val="none"/>
        <c:tickLblPos val="nextTo"/>
        <c:crossAx val="12599744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2323928258967625E-2"/>
          <c:y val="4.4861391929187228E-2"/>
          <c:w val="0.8907007630990571"/>
          <c:h val="0.66331717691903358"/>
        </c:manualLayout>
      </c:layout>
      <c:barChart>
        <c:barDir val="col"/>
        <c:grouping val="clustered"/>
        <c:varyColors val="0"/>
        <c:ser>
          <c:idx val="0"/>
          <c:order val="0"/>
          <c:tx>
            <c:strRef>
              <c:f>Sheet1!$B$1</c:f>
              <c:strCache>
                <c:ptCount val="1"/>
                <c:pt idx="0">
                  <c:v>Less than $27K</c:v>
                </c:pt>
              </c:strCache>
            </c:strRef>
          </c:tx>
          <c:invertIfNegative val="0"/>
          <c:dLbls>
            <c:showLegendKey val="0"/>
            <c:showVal val="1"/>
            <c:showCatName val="0"/>
            <c:showSerName val="0"/>
            <c:showPercent val="0"/>
            <c:showBubbleSize val="0"/>
            <c:showLeaderLines val="0"/>
          </c:dLbls>
          <c:cat>
            <c:numRef>
              <c:f>Sheet1!$A$2</c:f>
              <c:numCache>
                <c:formatCode>General</c:formatCode>
                <c:ptCount val="1"/>
              </c:numCache>
            </c:numRef>
          </c:cat>
          <c:val>
            <c:numRef>
              <c:f>Sheet1!$B$2</c:f>
              <c:numCache>
                <c:formatCode>0%</c:formatCode>
                <c:ptCount val="1"/>
                <c:pt idx="0">
                  <c:v>-0.12</c:v>
                </c:pt>
              </c:numCache>
            </c:numRef>
          </c:val>
        </c:ser>
        <c:ser>
          <c:idx val="1"/>
          <c:order val="1"/>
          <c:tx>
            <c:strRef>
              <c:f>Sheet1!$C$1</c:f>
              <c:strCache>
                <c:ptCount val="1"/>
                <c:pt idx="0">
                  <c:v>$27 to 48K</c:v>
                </c:pt>
              </c:strCache>
            </c:strRef>
          </c:tx>
          <c:invertIfNegative val="0"/>
          <c:dLbls>
            <c:showLegendKey val="0"/>
            <c:showVal val="1"/>
            <c:showCatName val="0"/>
            <c:showSerName val="0"/>
            <c:showPercent val="0"/>
            <c:showBubbleSize val="0"/>
            <c:showLeaderLines val="0"/>
          </c:dLbls>
          <c:cat>
            <c:numRef>
              <c:f>Sheet1!$A$2</c:f>
              <c:numCache>
                <c:formatCode>General</c:formatCode>
                <c:ptCount val="1"/>
              </c:numCache>
            </c:numRef>
          </c:cat>
          <c:val>
            <c:numRef>
              <c:f>Sheet1!$C$2</c:f>
              <c:numCache>
                <c:formatCode>0%</c:formatCode>
                <c:ptCount val="1"/>
                <c:pt idx="0">
                  <c:v>0.01</c:v>
                </c:pt>
              </c:numCache>
            </c:numRef>
          </c:val>
        </c:ser>
        <c:ser>
          <c:idx val="2"/>
          <c:order val="2"/>
          <c:tx>
            <c:strRef>
              <c:f>Sheet1!$D$1</c:f>
              <c:strCache>
                <c:ptCount val="1"/>
                <c:pt idx="0">
                  <c:v>$48 to 75K</c:v>
                </c:pt>
              </c:strCache>
            </c:strRef>
          </c:tx>
          <c:invertIfNegative val="0"/>
          <c:dLbls>
            <c:showLegendKey val="0"/>
            <c:showVal val="1"/>
            <c:showCatName val="0"/>
            <c:showSerName val="0"/>
            <c:showPercent val="0"/>
            <c:showBubbleSize val="0"/>
            <c:showLeaderLines val="0"/>
          </c:dLbls>
          <c:cat>
            <c:numRef>
              <c:f>Sheet1!$A$2</c:f>
              <c:numCache>
                <c:formatCode>General</c:formatCode>
                <c:ptCount val="1"/>
              </c:numCache>
            </c:numRef>
          </c:cat>
          <c:val>
            <c:numRef>
              <c:f>Sheet1!$D$2</c:f>
              <c:numCache>
                <c:formatCode>0%</c:formatCode>
                <c:ptCount val="1"/>
                <c:pt idx="0">
                  <c:v>0.11</c:v>
                </c:pt>
              </c:numCache>
            </c:numRef>
          </c:val>
        </c:ser>
        <c:ser>
          <c:idx val="3"/>
          <c:order val="3"/>
          <c:tx>
            <c:strRef>
              <c:f>Sheet1!$E$1</c:f>
              <c:strCache>
                <c:ptCount val="1"/>
                <c:pt idx="0">
                  <c:v>$75 to 116K</c:v>
                </c:pt>
              </c:strCache>
            </c:strRef>
          </c:tx>
          <c:invertIfNegative val="0"/>
          <c:dLbls>
            <c:showLegendKey val="0"/>
            <c:showVal val="1"/>
            <c:showCatName val="0"/>
            <c:showSerName val="0"/>
            <c:showPercent val="0"/>
            <c:showBubbleSize val="0"/>
            <c:showLeaderLines val="0"/>
          </c:dLbls>
          <c:cat>
            <c:numRef>
              <c:f>Sheet1!$A$2</c:f>
              <c:numCache>
                <c:formatCode>General</c:formatCode>
                <c:ptCount val="1"/>
              </c:numCache>
            </c:numRef>
          </c:cat>
          <c:val>
            <c:numRef>
              <c:f>Sheet1!$E$2</c:f>
              <c:numCache>
                <c:formatCode>0%</c:formatCode>
                <c:ptCount val="1"/>
                <c:pt idx="0">
                  <c:v>0.2</c:v>
                </c:pt>
              </c:numCache>
            </c:numRef>
          </c:val>
        </c:ser>
        <c:ser>
          <c:idx val="4"/>
          <c:order val="4"/>
          <c:tx>
            <c:strRef>
              <c:f>Sheet1!$F$1</c:f>
              <c:strCache>
                <c:ptCount val="1"/>
                <c:pt idx="0">
                  <c:v>$116K +</c:v>
                </c:pt>
              </c:strCache>
            </c:strRef>
          </c:tx>
          <c:invertIfNegative val="0"/>
          <c:dLbls>
            <c:showLegendKey val="0"/>
            <c:showVal val="1"/>
            <c:showCatName val="0"/>
            <c:showSerName val="0"/>
            <c:showPercent val="0"/>
            <c:showBubbleSize val="0"/>
            <c:showLeaderLines val="0"/>
          </c:dLbls>
          <c:cat>
            <c:numRef>
              <c:f>Sheet1!$A$2</c:f>
              <c:numCache>
                <c:formatCode>General</c:formatCode>
                <c:ptCount val="1"/>
              </c:numCache>
            </c:numRef>
          </c:cat>
          <c:val>
            <c:numRef>
              <c:f>Sheet1!$F$2</c:f>
              <c:numCache>
                <c:formatCode>0%</c:formatCode>
                <c:ptCount val="1"/>
                <c:pt idx="0">
                  <c:v>0.48</c:v>
                </c:pt>
              </c:numCache>
            </c:numRef>
          </c:val>
        </c:ser>
        <c:ser>
          <c:idx val="5"/>
          <c:order val="5"/>
          <c:tx>
            <c:strRef>
              <c:f>Sheet1!$G$1</c:f>
              <c:strCache>
                <c:ptCount val="1"/>
                <c:pt idx="0">
                  <c:v>$205K +</c:v>
                </c:pt>
              </c:strCache>
            </c:strRef>
          </c:tx>
          <c:invertIfNegative val="0"/>
          <c:dLbls>
            <c:showLegendKey val="0"/>
            <c:showVal val="1"/>
            <c:showCatName val="0"/>
            <c:showSerName val="0"/>
            <c:showPercent val="0"/>
            <c:showBubbleSize val="0"/>
            <c:showLeaderLines val="0"/>
          </c:dLbls>
          <c:cat>
            <c:numRef>
              <c:f>Sheet1!$A$2</c:f>
              <c:numCache>
                <c:formatCode>General</c:formatCode>
                <c:ptCount val="1"/>
              </c:numCache>
            </c:numRef>
          </c:cat>
          <c:val>
            <c:numRef>
              <c:f>Sheet1!$G$2</c:f>
              <c:numCache>
                <c:formatCode>0%</c:formatCode>
                <c:ptCount val="1"/>
                <c:pt idx="0">
                  <c:v>0.75</c:v>
                </c:pt>
              </c:numCache>
            </c:numRef>
          </c:val>
        </c:ser>
        <c:dLbls>
          <c:showLegendKey val="0"/>
          <c:showVal val="0"/>
          <c:showCatName val="0"/>
          <c:showSerName val="0"/>
          <c:showPercent val="0"/>
          <c:showBubbleSize val="0"/>
        </c:dLbls>
        <c:gapWidth val="150"/>
        <c:overlap val="-48"/>
        <c:axId val="34051584"/>
        <c:axId val="66945024"/>
      </c:barChart>
      <c:catAx>
        <c:axId val="34051584"/>
        <c:scaling>
          <c:orientation val="minMax"/>
        </c:scaling>
        <c:delete val="0"/>
        <c:axPos val="b"/>
        <c:numFmt formatCode="General" sourceLinked="1"/>
        <c:majorTickMark val="out"/>
        <c:minorTickMark val="none"/>
        <c:tickLblPos val="nextTo"/>
        <c:crossAx val="66945024"/>
        <c:crosses val="autoZero"/>
        <c:auto val="1"/>
        <c:lblAlgn val="ctr"/>
        <c:lblOffset val="100"/>
        <c:noMultiLvlLbl val="0"/>
      </c:catAx>
      <c:valAx>
        <c:axId val="66945024"/>
        <c:scaling>
          <c:orientation val="minMax"/>
        </c:scaling>
        <c:delete val="0"/>
        <c:axPos val="l"/>
        <c:majorGridlines/>
        <c:numFmt formatCode="0%" sourceLinked="1"/>
        <c:majorTickMark val="out"/>
        <c:minorTickMark val="none"/>
        <c:tickLblPos val="nextTo"/>
        <c:crossAx val="34051584"/>
        <c:crosses val="autoZero"/>
        <c:crossBetween val="between"/>
      </c:valAx>
    </c:plotArea>
    <c:legend>
      <c:legendPos val="b"/>
      <c:layout>
        <c:manualLayout>
          <c:xMode val="edge"/>
          <c:yMode val="edge"/>
          <c:x val="9.07343005735394E-2"/>
          <c:y val="0.74181583013383012"/>
          <c:w val="0.88025967240206082"/>
          <c:h val="0.15155492875217938"/>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7902692718965678E-2"/>
          <c:y val="4.4861391929187228E-2"/>
          <c:w val="0.88512199863905905"/>
          <c:h val="0.69698956884976748"/>
        </c:manualLayout>
      </c:layout>
      <c:barChart>
        <c:barDir val="col"/>
        <c:grouping val="clustered"/>
        <c:varyColors val="0"/>
        <c:ser>
          <c:idx val="0"/>
          <c:order val="0"/>
          <c:tx>
            <c:strRef>
              <c:f>Sheet1!$B$1</c:f>
              <c:strCache>
                <c:ptCount val="1"/>
                <c:pt idx="0">
                  <c:v>Less than $27K</c:v>
                </c:pt>
              </c:strCache>
            </c:strRef>
          </c:tx>
          <c:invertIfNegative val="0"/>
          <c:dLbls>
            <c:showLegendKey val="0"/>
            <c:showVal val="1"/>
            <c:showCatName val="0"/>
            <c:showSerName val="0"/>
            <c:showPercent val="0"/>
            <c:showBubbleSize val="0"/>
            <c:showLeaderLines val="0"/>
          </c:dLbls>
          <c:cat>
            <c:numRef>
              <c:f>Sheet1!$A$2</c:f>
              <c:numCache>
                <c:formatCode>General</c:formatCode>
                <c:ptCount val="1"/>
              </c:numCache>
            </c:numRef>
          </c:cat>
          <c:val>
            <c:numRef>
              <c:f>Sheet1!$B$2</c:f>
              <c:numCache>
                <c:formatCode>0%</c:formatCode>
                <c:ptCount val="1"/>
                <c:pt idx="0">
                  <c:v>-0.12</c:v>
                </c:pt>
              </c:numCache>
            </c:numRef>
          </c:val>
        </c:ser>
        <c:ser>
          <c:idx val="1"/>
          <c:order val="1"/>
          <c:tx>
            <c:strRef>
              <c:f>Sheet1!$C$1</c:f>
              <c:strCache>
                <c:ptCount val="1"/>
                <c:pt idx="0">
                  <c:v>$27 to $48K</c:v>
                </c:pt>
              </c:strCache>
            </c:strRef>
          </c:tx>
          <c:invertIfNegative val="0"/>
          <c:dLbls>
            <c:showLegendKey val="0"/>
            <c:showVal val="1"/>
            <c:showCatName val="0"/>
            <c:showSerName val="0"/>
            <c:showPercent val="0"/>
            <c:showBubbleSize val="0"/>
            <c:showLeaderLines val="0"/>
          </c:dLbls>
          <c:cat>
            <c:numRef>
              <c:f>Sheet1!$A$2</c:f>
              <c:numCache>
                <c:formatCode>General</c:formatCode>
                <c:ptCount val="1"/>
              </c:numCache>
            </c:numRef>
          </c:cat>
          <c:val>
            <c:numRef>
              <c:f>Sheet1!$C$2</c:f>
              <c:numCache>
                <c:formatCode>0%</c:formatCode>
                <c:ptCount val="1"/>
                <c:pt idx="0">
                  <c:v>0.01</c:v>
                </c:pt>
              </c:numCache>
            </c:numRef>
          </c:val>
        </c:ser>
        <c:ser>
          <c:idx val="2"/>
          <c:order val="2"/>
          <c:tx>
            <c:strRef>
              <c:f>Sheet1!$D$1</c:f>
              <c:strCache>
                <c:ptCount val="1"/>
                <c:pt idx="0">
                  <c:v>$48K to $74K</c:v>
                </c:pt>
              </c:strCache>
            </c:strRef>
          </c:tx>
          <c:invertIfNegative val="0"/>
          <c:dLbls>
            <c:showLegendKey val="0"/>
            <c:showVal val="1"/>
            <c:showCatName val="0"/>
            <c:showSerName val="0"/>
            <c:showPercent val="0"/>
            <c:showBubbleSize val="0"/>
            <c:showLeaderLines val="0"/>
          </c:dLbls>
          <c:cat>
            <c:numRef>
              <c:f>Sheet1!$A$2</c:f>
              <c:numCache>
                <c:formatCode>General</c:formatCode>
                <c:ptCount val="1"/>
              </c:numCache>
            </c:numRef>
          </c:cat>
          <c:val>
            <c:numRef>
              <c:f>Sheet1!$D$2</c:f>
              <c:numCache>
                <c:formatCode>0%</c:formatCode>
                <c:ptCount val="1"/>
                <c:pt idx="0">
                  <c:v>0.11</c:v>
                </c:pt>
              </c:numCache>
            </c:numRef>
          </c:val>
        </c:ser>
        <c:ser>
          <c:idx val="3"/>
          <c:order val="3"/>
          <c:tx>
            <c:strRef>
              <c:f>Sheet1!$E$1</c:f>
              <c:strCache>
                <c:ptCount val="1"/>
                <c:pt idx="0">
                  <c:v>$74K to $114K</c:v>
                </c:pt>
              </c:strCache>
            </c:strRef>
          </c:tx>
          <c:invertIfNegative val="0"/>
          <c:dLbls>
            <c:showLegendKey val="0"/>
            <c:showVal val="1"/>
            <c:showCatName val="0"/>
            <c:showSerName val="0"/>
            <c:showPercent val="0"/>
            <c:showBubbleSize val="0"/>
            <c:showLeaderLines val="0"/>
          </c:dLbls>
          <c:cat>
            <c:numRef>
              <c:f>Sheet1!$A$2</c:f>
              <c:numCache>
                <c:formatCode>General</c:formatCode>
                <c:ptCount val="1"/>
              </c:numCache>
            </c:numRef>
          </c:cat>
          <c:val>
            <c:numRef>
              <c:f>Sheet1!$E$2</c:f>
              <c:numCache>
                <c:formatCode>0%</c:formatCode>
                <c:ptCount val="1"/>
                <c:pt idx="0">
                  <c:v>0.2</c:v>
                </c:pt>
              </c:numCache>
            </c:numRef>
          </c:val>
        </c:ser>
        <c:ser>
          <c:idx val="4"/>
          <c:order val="4"/>
          <c:tx>
            <c:strRef>
              <c:f>Sheet1!$F$1</c:f>
              <c:strCache>
                <c:ptCount val="1"/>
                <c:pt idx="0">
                  <c:v>$114 +</c:v>
                </c:pt>
              </c:strCache>
            </c:strRef>
          </c:tx>
          <c:invertIfNegative val="0"/>
          <c:dLbls>
            <c:showLegendKey val="0"/>
            <c:showVal val="1"/>
            <c:showCatName val="0"/>
            <c:showSerName val="0"/>
            <c:showPercent val="0"/>
            <c:showBubbleSize val="0"/>
            <c:showLeaderLines val="0"/>
          </c:dLbls>
          <c:cat>
            <c:numRef>
              <c:f>Sheet1!$A$2</c:f>
              <c:numCache>
                <c:formatCode>General</c:formatCode>
                <c:ptCount val="1"/>
              </c:numCache>
            </c:numRef>
          </c:cat>
          <c:val>
            <c:numRef>
              <c:f>Sheet1!$F$2</c:f>
              <c:numCache>
                <c:formatCode>0%</c:formatCode>
                <c:ptCount val="1"/>
                <c:pt idx="0">
                  <c:v>0.48</c:v>
                </c:pt>
              </c:numCache>
            </c:numRef>
          </c:val>
        </c:ser>
        <c:ser>
          <c:idx val="5"/>
          <c:order val="5"/>
          <c:tx>
            <c:strRef>
              <c:f>Sheet1!$G$1</c:f>
              <c:strCache>
                <c:ptCount val="1"/>
                <c:pt idx="0">
                  <c:v>$200K +</c:v>
                </c:pt>
              </c:strCache>
            </c:strRef>
          </c:tx>
          <c:invertIfNegative val="0"/>
          <c:dLbls>
            <c:showLegendKey val="0"/>
            <c:showVal val="1"/>
            <c:showCatName val="0"/>
            <c:showSerName val="0"/>
            <c:showPercent val="0"/>
            <c:showBubbleSize val="0"/>
            <c:showLeaderLines val="0"/>
          </c:dLbls>
          <c:cat>
            <c:numRef>
              <c:f>Sheet1!$A$2</c:f>
              <c:numCache>
                <c:formatCode>General</c:formatCode>
                <c:ptCount val="1"/>
              </c:numCache>
            </c:numRef>
          </c:cat>
          <c:val>
            <c:numRef>
              <c:f>Sheet1!$G$2</c:f>
              <c:numCache>
                <c:formatCode>0%</c:formatCode>
                <c:ptCount val="1"/>
                <c:pt idx="0">
                  <c:v>0.75</c:v>
                </c:pt>
              </c:numCache>
            </c:numRef>
          </c:val>
        </c:ser>
        <c:ser>
          <c:idx val="6"/>
          <c:order val="6"/>
          <c:tx>
            <c:strRef>
              <c:f>Sheet1!$H$1</c:f>
              <c:strCache>
                <c:ptCount val="1"/>
                <c:pt idx="0">
                  <c:v>$8.6M + </c:v>
                </c:pt>
              </c:strCache>
            </c:strRef>
          </c:tx>
          <c:invertIfNegative val="0"/>
          <c:dLbls>
            <c:showLegendKey val="0"/>
            <c:showVal val="1"/>
            <c:showCatName val="0"/>
            <c:showSerName val="0"/>
            <c:showPercent val="0"/>
            <c:showBubbleSize val="0"/>
            <c:showLeaderLines val="0"/>
          </c:dLbls>
          <c:cat>
            <c:numRef>
              <c:f>Sheet1!$A$2</c:f>
              <c:numCache>
                <c:formatCode>General</c:formatCode>
                <c:ptCount val="1"/>
              </c:numCache>
            </c:numRef>
          </c:cat>
          <c:val>
            <c:numRef>
              <c:f>Sheet1!$H$2</c:f>
              <c:numCache>
                <c:formatCode>0%</c:formatCode>
                <c:ptCount val="1"/>
                <c:pt idx="0">
                  <c:v>3.86</c:v>
                </c:pt>
              </c:numCache>
            </c:numRef>
          </c:val>
        </c:ser>
        <c:dLbls>
          <c:showLegendKey val="0"/>
          <c:showVal val="0"/>
          <c:showCatName val="0"/>
          <c:showSerName val="0"/>
          <c:showPercent val="0"/>
          <c:showBubbleSize val="0"/>
        </c:dLbls>
        <c:gapWidth val="150"/>
        <c:overlap val="-51"/>
        <c:axId val="121085312"/>
        <c:axId val="123245696"/>
      </c:barChart>
      <c:catAx>
        <c:axId val="121085312"/>
        <c:scaling>
          <c:orientation val="minMax"/>
        </c:scaling>
        <c:delete val="0"/>
        <c:axPos val="b"/>
        <c:numFmt formatCode="General" sourceLinked="1"/>
        <c:majorTickMark val="out"/>
        <c:minorTickMark val="none"/>
        <c:tickLblPos val="nextTo"/>
        <c:crossAx val="123245696"/>
        <c:crosses val="autoZero"/>
        <c:auto val="1"/>
        <c:lblAlgn val="ctr"/>
        <c:lblOffset val="100"/>
        <c:noMultiLvlLbl val="0"/>
      </c:catAx>
      <c:valAx>
        <c:axId val="123245696"/>
        <c:scaling>
          <c:orientation val="minMax"/>
          <c:max val="4"/>
        </c:scaling>
        <c:delete val="0"/>
        <c:axPos val="l"/>
        <c:majorGridlines/>
        <c:numFmt formatCode="0%" sourceLinked="1"/>
        <c:majorTickMark val="out"/>
        <c:minorTickMark val="none"/>
        <c:tickLblPos val="nextTo"/>
        <c:crossAx val="121085312"/>
        <c:crosses val="autoZero"/>
        <c:crossBetween val="between"/>
      </c:valAx>
    </c:plotArea>
    <c:legend>
      <c:legendPos val="b"/>
      <c:layout>
        <c:manualLayout>
          <c:xMode val="edge"/>
          <c:yMode val="edge"/>
          <c:x val="3.5527486147564895E-2"/>
          <c:y val="0.77548822206456391"/>
          <c:w val="0.95363638572956155"/>
          <c:h val="0.13471873278681243"/>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Corporate Lobbying $</c:v>
                </c:pt>
              </c:strCache>
            </c:strRef>
          </c:tx>
          <c:invertIfNegative val="0"/>
          <c:dLbls>
            <c:showLegendKey val="0"/>
            <c:showVal val="1"/>
            <c:showCatName val="0"/>
            <c:showSerName val="0"/>
            <c:showPercent val="0"/>
            <c:showBubbleSize val="0"/>
            <c:showLeaderLines val="0"/>
          </c:dLbls>
          <c:cat>
            <c:strRef>
              <c:f>Sheet1!$A$2</c:f>
              <c:strCache>
                <c:ptCount val="1"/>
                <c:pt idx="0">
                  <c:v>Billions $</c:v>
                </c:pt>
              </c:strCache>
            </c:strRef>
          </c:cat>
          <c:val>
            <c:numRef>
              <c:f>Sheet1!$B$2</c:f>
              <c:numCache>
                <c:formatCode>"$"#,##0.00_);[Red]\("$"#,##0.00\)</c:formatCode>
                <c:ptCount val="1"/>
                <c:pt idx="0">
                  <c:v>14</c:v>
                </c:pt>
              </c:numCache>
            </c:numRef>
          </c:val>
        </c:ser>
        <c:ser>
          <c:idx val="1"/>
          <c:order val="1"/>
          <c:tx>
            <c:strRef>
              <c:f>Sheet1!$C$1</c:f>
              <c:strCache>
                <c:ptCount val="1"/>
                <c:pt idx="0">
                  <c:v>Union Lobbying $</c:v>
                </c:pt>
              </c:strCache>
            </c:strRef>
          </c:tx>
          <c:invertIfNegative val="0"/>
          <c:dLbls>
            <c:showLegendKey val="0"/>
            <c:showVal val="1"/>
            <c:showCatName val="0"/>
            <c:showSerName val="0"/>
            <c:showPercent val="0"/>
            <c:showBubbleSize val="0"/>
            <c:showLeaderLines val="0"/>
          </c:dLbls>
          <c:cat>
            <c:strRef>
              <c:f>Sheet1!$A$2</c:f>
              <c:strCache>
                <c:ptCount val="1"/>
                <c:pt idx="0">
                  <c:v>Billions $</c:v>
                </c:pt>
              </c:strCache>
            </c:strRef>
          </c:cat>
          <c:val>
            <c:numRef>
              <c:f>Sheet1!$C$2</c:f>
              <c:numCache>
                <c:formatCode>"$"#,##0.00_);[Red]\("$"#,##0.00\)</c:formatCode>
                <c:ptCount val="1"/>
                <c:pt idx="0">
                  <c:v>0.54</c:v>
                </c:pt>
              </c:numCache>
            </c:numRef>
          </c:val>
        </c:ser>
        <c:dLbls>
          <c:showLegendKey val="0"/>
          <c:showVal val="0"/>
          <c:showCatName val="0"/>
          <c:showSerName val="0"/>
          <c:showPercent val="0"/>
          <c:showBubbleSize val="0"/>
        </c:dLbls>
        <c:gapWidth val="150"/>
        <c:overlap val="-50"/>
        <c:axId val="127597952"/>
        <c:axId val="127874176"/>
      </c:barChart>
      <c:catAx>
        <c:axId val="127597952"/>
        <c:scaling>
          <c:orientation val="minMax"/>
        </c:scaling>
        <c:delete val="0"/>
        <c:axPos val="b"/>
        <c:majorTickMark val="out"/>
        <c:minorTickMark val="none"/>
        <c:tickLblPos val="nextTo"/>
        <c:crossAx val="127874176"/>
        <c:crosses val="autoZero"/>
        <c:auto val="1"/>
        <c:lblAlgn val="ctr"/>
        <c:lblOffset val="100"/>
        <c:noMultiLvlLbl val="0"/>
      </c:catAx>
      <c:valAx>
        <c:axId val="127874176"/>
        <c:scaling>
          <c:orientation val="minMax"/>
        </c:scaling>
        <c:delete val="0"/>
        <c:axPos val="l"/>
        <c:majorGridlines/>
        <c:numFmt formatCode="&quot;$&quot;#,##0.00_);[Red]\(&quot;$&quot;#,##0.00\)" sourceLinked="1"/>
        <c:majorTickMark val="out"/>
        <c:minorTickMark val="none"/>
        <c:tickLblPos val="nextTo"/>
        <c:crossAx val="127597952"/>
        <c:crosses val="autoZero"/>
        <c:crossBetween val="between"/>
      </c:valAx>
    </c:plotArea>
    <c:legend>
      <c:legendPos val="b"/>
      <c:layout/>
      <c:overlay val="0"/>
    </c:legend>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drawings/drawing1.xml><?xml version="1.0" encoding="utf-8"?>
<c:userShapes xmlns:c="http://schemas.openxmlformats.org/drawingml/2006/chart">
  <cdr:relSizeAnchor xmlns:cdr="http://schemas.openxmlformats.org/drawingml/2006/chartDrawing">
    <cdr:from>
      <cdr:x>0.07613</cdr:x>
      <cdr:y>0.28434</cdr:y>
    </cdr:from>
    <cdr:to>
      <cdr:x>0.96708</cdr:x>
      <cdr:y>0.28434</cdr:y>
    </cdr:to>
    <cdr:sp macro="" textlink="">
      <cdr:nvSpPr>
        <cdr:cNvPr id="9" name="Freeform 8"/>
        <cdr:cNvSpPr/>
      </cdr:nvSpPr>
      <cdr:spPr>
        <a:xfrm xmlns:a="http://schemas.openxmlformats.org/drawingml/2006/main">
          <a:off x="626533" y="1286933"/>
          <a:ext cx="7332134" cy="0"/>
        </a:xfrm>
        <a:custGeom xmlns:a="http://schemas.openxmlformats.org/drawingml/2006/main">
          <a:avLst/>
          <a:gdLst>
            <a:gd name="connsiteX0" fmla="*/ 0 w 7332134"/>
            <a:gd name="connsiteY0" fmla="*/ 0 h 0"/>
            <a:gd name="connsiteX1" fmla="*/ 7332134 w 7332134"/>
            <a:gd name="connsiteY1" fmla="*/ 0 h 0"/>
          </a:gdLst>
          <a:ahLst/>
          <a:cxnLst>
            <a:cxn ang="0">
              <a:pos x="connsiteX0" y="connsiteY0"/>
            </a:cxn>
            <a:cxn ang="0">
              <a:pos x="connsiteX1" y="connsiteY1"/>
            </a:cxn>
          </a:cxnLst>
          <a:rect l="l" t="t" r="r" b="b"/>
          <a:pathLst>
            <a:path w="7332134">
              <a:moveTo>
                <a:pt x="0" y="0"/>
              </a:moveTo>
              <a:lnTo>
                <a:pt x="7332134" y="0"/>
              </a:lnTo>
            </a:path>
          </a:pathLst>
        </a:custGeom>
        <a:noFill xmlns:a="http://schemas.openxmlformats.org/drawingml/2006/main"/>
        <a:ln xmlns:a="http://schemas.openxmlformats.org/drawingml/2006/main" w="38100">
          <a:solidFill>
            <a:srgbClr val="C0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0.72737</cdr:x>
      <cdr:y>0.31989</cdr:y>
    </cdr:from>
    <cdr:to>
      <cdr:x>0.96296</cdr:x>
      <cdr:y>0.42189</cdr:y>
    </cdr:to>
    <cdr:sp macro="" textlink="">
      <cdr:nvSpPr>
        <cdr:cNvPr id="10" name="TextBox 2"/>
        <cdr:cNvSpPr txBox="1"/>
      </cdr:nvSpPr>
      <cdr:spPr>
        <a:xfrm xmlns:a="http://schemas.openxmlformats.org/drawingml/2006/main">
          <a:off x="5985933" y="1447800"/>
          <a:ext cx="1938867"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400" b="1" dirty="0" smtClean="0"/>
            <a:t>$950 billion</a:t>
          </a:r>
          <a:endParaRPr lang="en-US" sz="24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0"/>
            <a:ext cx="4028440" cy="350520"/>
          </a:xfrm>
          <a:prstGeom prst="rect">
            <a:avLst/>
          </a:prstGeom>
        </p:spPr>
        <p:txBody>
          <a:bodyPr vert="horz" lIns="93177" tIns="46589" rIns="93177" bIns="46589" rtlCol="0"/>
          <a:lstStyle>
            <a:lvl1pPr algn="r">
              <a:defRPr sz="1200"/>
            </a:lvl1pPr>
          </a:lstStyle>
          <a:p>
            <a:fld id="{5C920303-792B-446D-812D-24D404468D20}" type="datetimeFigureOut">
              <a:rPr lang="en-US" smtClean="0"/>
              <a:t>12/26/2013</a:t>
            </a:fld>
            <a:endParaRPr lang="en-US"/>
          </a:p>
        </p:txBody>
      </p:sp>
      <p:sp>
        <p:nvSpPr>
          <p:cNvPr id="4" name="Footer Placeholder 3"/>
          <p:cNvSpPr>
            <a:spLocks noGrp="1"/>
          </p:cNvSpPr>
          <p:nvPr>
            <p:ph type="ftr" sz="quarter" idx="2"/>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0520"/>
          </a:xfrm>
          <a:prstGeom prst="rect">
            <a:avLst/>
          </a:prstGeom>
        </p:spPr>
        <p:txBody>
          <a:bodyPr vert="horz" lIns="93177" tIns="46589" rIns="93177" bIns="46589" rtlCol="0" anchor="b"/>
          <a:lstStyle>
            <a:lvl1pPr algn="r">
              <a:defRPr sz="1200"/>
            </a:lvl1pPr>
          </a:lstStyle>
          <a:p>
            <a:fld id="{48F66262-627D-4B7E-8DE4-81E766F9BC9C}" type="slidenum">
              <a:rPr lang="en-US" smtClean="0"/>
              <a:t>‹#›</a:t>
            </a:fld>
            <a:endParaRPr lang="en-US"/>
          </a:p>
        </p:txBody>
      </p:sp>
    </p:spTree>
    <p:extLst>
      <p:ext uri="{BB962C8B-B14F-4D97-AF65-F5344CB8AC3E}">
        <p14:creationId xmlns:p14="http://schemas.microsoft.com/office/powerpoint/2010/main" val="3086703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vl1pPr>
          </a:lstStyle>
          <a:p>
            <a:fld id="{1170F9F6-4A3F-47D7-ABA0-C4D978DE28E6}" type="datetimeFigureOut">
              <a:rPr lang="en-US" smtClean="0"/>
              <a:t>12/26/2013</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113226C8-6E73-4AC2-B28C-A874A78547CD}" type="slidenum">
              <a:rPr lang="en-US" smtClean="0"/>
              <a:t>‹#›</a:t>
            </a:fld>
            <a:endParaRPr lang="en-US"/>
          </a:p>
        </p:txBody>
      </p:sp>
    </p:spTree>
    <p:extLst>
      <p:ext uri="{BB962C8B-B14F-4D97-AF65-F5344CB8AC3E}">
        <p14:creationId xmlns:p14="http://schemas.microsoft.com/office/powerpoint/2010/main" val="3016718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teeniegehres.blogspot.com/2011_12_01_archive.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yesteryearsnews.wordpress.com/tag/textile-mill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politico.com/news/stories/0311/50885.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estlawinsider.com/legal-research/today-in-1895-federal-income-tax-ruled-unconstitutiona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newport-discovery-guide.com/newport-mansions.html"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en.wikipedia.org/wiki/Cross_of_Gold_speech" TargetMode="External"/><Relationship Id="rId4" Type="http://schemas.openxmlformats.org/officeDocument/2006/relationships/hyperlink" Target="http://hgreerecs.wordpress.com/2012/11/27/jacob-riis-how-the-other-half-lives/"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Cross_of_Gold_speech"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www.nytstore.com/Vintage-1896-William-McKinley-Stars-and-Stripes-Pin_p_9612.html" TargetMode="External"/><Relationship Id="rId5" Type="http://schemas.openxmlformats.org/officeDocument/2006/relationships/hyperlink" Target="http://prosperityuk.com/2001/01/a-wonderful-wizard-of-oz-a-monetary-reform-parable/" TargetMode="External"/><Relationship Id="rId4" Type="http://schemas.openxmlformats.org/officeDocument/2006/relationships/hyperlink" Target="http://en.wikipedia.org/wiki/United_States_presidential_election,_1896"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userpages.umbc.edu/~lindenme/hist102/Identifications/ids05.htm"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en.wikipedia.org/wiki/Standard_Oil_Company_of_New_Jersey_v._United_States"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sfvnaacp.org/archives/Western%20Region%201%202013%20Training/Voting%20Rights/National%20Voting%20Rights%20Toolkit.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assets.nationaljournal.com/Topline-Results.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amazon.com/Thirty-Lynching-United-States-1889-1918/dp/1584779659"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sfvnaacp.org/archives/Western%20Region%201%202013%20Training/Voting%20Rights/National%20Voting%20Rights%20Toolkit.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studyblue.com/notes/note/n/history-130-test-2/deck/767061"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xtimeline.com/evt/view.aspx?id=43225"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indypendent.org/2012/03/12/honoring-working-womens-struggles"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hernblawg.com/the-triangle-shirtwaist-factory-100-years-later-and-the-tsca-responsibility-as-opportunity/"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nydailynews.com/opinion/horrific-deaths-triangle-shirtwaist-fire-launched-century-progress-safer-fairer-workplaces-article-1.119557"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nydailynews.com/opinion/horrific-deaths-triangle-shirtwaist-fire-launched-century-progress-safer-fairer-workplaces-article-1.119557"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lwv.org/blog/celebrating-100th-anniversary-women%E2%80%99s-suffrage-marc"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infoplease.com/ipa/A0112617.htm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time.com/time/covers/0,16641,19360203,00.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en.wikipedia.org/wiki/Child_Labor_Amendment"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www.dol.gov/oasam/programs/history/flsa1938.htm"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dol.gov/oasam/programs/history/flsa1938.htm"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en.wikipedia.org/wiki/Fair_Labor_Standards_Act#cite_note-uooonav-3"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missloumotormafia.wordpress.com/2008/08/page/3"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fiddleferme.blogspot.com/2008_09_01_archive.html"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unionstats.gsu.edu/Hirsch-Macpherson_ILRR_CPS-Union-Database.pdf"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cbo.gov/ftpdocs/98xx/doc9884/12-23-EffectiveTaxRates_Letter.pdf"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freep.com/article/20121028/BUSINESS01/310280131/UAW-saw-an-opening-with-Honda-s-arrival"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nytimes.com/2006/11/26/business/yourmoney/26every.html?_r=0"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american-buddha.com/lit.crisisdemoc.htm"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en.wikipedia.org/wiki/Paul_Weyrich"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infoplease.com/spot/bhmjustice4.html"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www.supremecourt.gov/opinions/12pdf/12-96_6k47.pdf"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supremecourt.gov/opinions/12pdf/12-96_6k47.pdf"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escapeesblog.wordpress.com/2012/04/18/edward-bernays-propoganda-book/edward-bernays-propoganda-book01/"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www.channelnewsasia.com/news/world/crowds-swell-washington/789326.html"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news.cincinnati.com/article/20111108/NEWS0108/111090341/Issue-2-rejected-overturning-SB-5"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www.ufcw21.org/content/98-strike-authorization"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memory.loc.gov/ammem/nfhtml/nfexww1.html"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www.goodreads.com/quotes/109897-what-does-labor-want-we-want-more-schoolhouses-and-less"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portside.org/2013-05-28/walmart-workers-launch-first-ever-prolonged-strikes-today"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www.unitehere8.org/wp-content/uploads/Seattle-New-Website-21.jpg"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www.cbsnews.com/8301-505124_162-57599405/fast-food-workers-urged-to-stage-nationwide-strike/"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ayanythingblog.com/entry/seatacs-idea-for-a-15-minimum-wage-doesnt-fly-critics-say/"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washingtonunitedformarriage.org/category/coalition/labor/"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edit.aflcio.org/Press-Room/Press-Releases/Statement-by-AFL-CIO-President-John-Sweeney-On-the20" TargetMode="External"/><Relationship Id="rId2" Type="http://schemas.openxmlformats.org/officeDocument/2006/relationships/slide" Target="../slides/slide75.xml"/><Relationship Id="rId1" Type="http://schemas.openxmlformats.org/officeDocument/2006/relationships/notesMaster" Target="../notesMasters/notesMaster1.xml"/><Relationship Id="rId4" Type="http://schemas.openxmlformats.org/officeDocument/2006/relationships/hyperlink" Target="https://www.facebook.com/photo.php?fbid=613040208708100&amp;set=a.376425895702867.96342.203135923031866&amp;type=1&amp;theater" TargetMode="Externa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www.theosthinktank.co.uk/comment/2013/05/01/bangladesh-factory-collapse-pope-hits-out-at-slave-labour-amid-may-day-protests"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ramapophotoj.blogspot.com/2009/02/jacob-riis-lewis-hine.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en.wikipedia.org/wiki/Cross_of_Gold_speech"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b="0" dirty="0"/>
          </a:p>
        </p:txBody>
      </p:sp>
      <p:sp>
        <p:nvSpPr>
          <p:cNvPr id="4" name="Slide Number Placeholder 3"/>
          <p:cNvSpPr>
            <a:spLocks noGrp="1"/>
          </p:cNvSpPr>
          <p:nvPr>
            <p:ph type="sldNum" sz="quarter" idx="10"/>
          </p:nvPr>
        </p:nvSpPr>
        <p:spPr/>
        <p:txBody>
          <a:bodyPr/>
          <a:lstStyle/>
          <a:p>
            <a:fld id="{113226C8-6E73-4AC2-B28C-A874A78547CD}" type="slidenum">
              <a:rPr lang="en-US" smtClean="0"/>
              <a:t>1</a:t>
            </a:fld>
            <a:endParaRPr lang="en-US"/>
          </a:p>
        </p:txBody>
      </p:sp>
    </p:spTree>
    <p:extLst>
      <p:ext uri="{BB962C8B-B14F-4D97-AF65-F5344CB8AC3E}">
        <p14:creationId xmlns:p14="http://schemas.microsoft.com/office/powerpoint/2010/main" val="1477840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Sources:</a:t>
            </a:r>
          </a:p>
          <a:p>
            <a:r>
              <a:rPr lang="en-US" dirty="0" smtClean="0"/>
              <a:t>Quote:</a:t>
            </a:r>
            <a:r>
              <a:rPr lang="en-US" baseline="0" dirty="0" smtClean="0"/>
              <a:t>  Peter </a:t>
            </a:r>
            <a:r>
              <a:rPr lang="en-US" baseline="0" dirty="0" err="1" smtClean="0"/>
              <a:t>Bollen</a:t>
            </a:r>
            <a:r>
              <a:rPr lang="en-US" baseline="0" dirty="0" smtClean="0"/>
              <a:t>, </a:t>
            </a:r>
            <a:r>
              <a:rPr lang="en-US" i="1" baseline="0" dirty="0" smtClean="0"/>
              <a:t>Great Labor Quotations:  Sourcebook and Reader</a:t>
            </a:r>
            <a:r>
              <a:rPr lang="en-US" i="0" baseline="0" dirty="0" smtClean="0"/>
              <a:t>, page 7.</a:t>
            </a:r>
          </a:p>
          <a:p>
            <a:r>
              <a:rPr lang="en-US" i="0" baseline="0" dirty="0" smtClean="0"/>
              <a:t>Image:  Coca-Cola - http://logobuffer.com/coca-cola-logo-coca-cola-logo-wallpaper-2012-logo-database/  Image may be subject to copyright.</a:t>
            </a:r>
          </a:p>
          <a:p>
            <a:r>
              <a:rPr lang="en-US" i="0" baseline="0" dirty="0" smtClean="0"/>
              <a:t>Image:  http://newleftpatriot.blogspot.com/2005_03_01_archive.html  Image may be subject to copyright.</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12</a:t>
            </a:fld>
            <a:endParaRPr lang="en-US"/>
          </a:p>
        </p:txBody>
      </p:sp>
    </p:spTree>
    <p:extLst>
      <p:ext uri="{BB962C8B-B14F-4D97-AF65-F5344CB8AC3E}">
        <p14:creationId xmlns:p14="http://schemas.microsoft.com/office/powerpoint/2010/main" val="351118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a:t>
            </a:r>
            <a:r>
              <a:rPr lang="en-US" dirty="0" smtClean="0">
                <a:hlinkClick r:id="rId3"/>
              </a:rPr>
              <a:t>http://teeniegehres.blogspot.com/2011_12_01_archive.html</a:t>
            </a:r>
            <a:r>
              <a:rPr lang="en-US" dirty="0" smtClean="0"/>
              <a:t>  Image may be subject to copyright.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Quote and information:  Susan</a:t>
            </a:r>
            <a:r>
              <a:rPr lang="en-US" baseline="0" dirty="0" smtClean="0"/>
              <a:t> Campbell </a:t>
            </a:r>
            <a:r>
              <a:rPr lang="en-US" baseline="0" dirty="0" err="1" smtClean="0"/>
              <a:t>Bartoletti</a:t>
            </a:r>
            <a:r>
              <a:rPr lang="en-US" i="1" baseline="0" dirty="0" smtClean="0"/>
              <a:t>, Kids on Strike</a:t>
            </a:r>
            <a:r>
              <a:rPr lang="en-US" i="0" baseline="0" dirty="0" smtClean="0"/>
              <a:t>, pages 1098 and 129.</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“10-year old James Ashworth walked all day, carrying bundles of yarn from one department to the next.  The bundles weighed 75 pounds.  James’s stooped back and shoulders showed signs of deformity:  he looked like an old man.”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strike was broken after</a:t>
            </a:r>
            <a:r>
              <a:rPr lang="en-US" baseline="0" dirty="0" smtClean="0"/>
              <a:t> three months.  Six years later, Pennsylvania passed a new child labor law outlawing child labor under the age of 14.  The hour maximum was 58 hours.</a:t>
            </a:r>
            <a:endParaRPr lang="en-US" dirty="0" smtClean="0"/>
          </a:p>
          <a:p>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13</a:t>
            </a:fld>
            <a:endParaRPr lang="en-US"/>
          </a:p>
        </p:txBody>
      </p:sp>
    </p:spTree>
    <p:extLst>
      <p:ext uri="{BB962C8B-B14F-4D97-AF65-F5344CB8AC3E}">
        <p14:creationId xmlns:p14="http://schemas.microsoft.com/office/powerpoint/2010/main" val="3429797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Sources:</a:t>
            </a:r>
          </a:p>
          <a:p>
            <a:r>
              <a:rPr lang="en-US" dirty="0" smtClean="0"/>
              <a:t>Image:  </a:t>
            </a:r>
            <a:r>
              <a:rPr lang="en-US" dirty="0">
                <a:hlinkClick r:id="rId3"/>
              </a:rPr>
              <a:t>http://yesteryearsnews.wordpress.com/tag/textile-mills</a:t>
            </a:r>
            <a:r>
              <a:rPr lang="en-US" dirty="0" smtClean="0">
                <a:hlinkClick r:id="rId3"/>
              </a:rPr>
              <a:t>/</a:t>
            </a:r>
            <a:r>
              <a:rPr lang="en-US" dirty="0" smtClean="0"/>
              <a:t>   Image may be subject</a:t>
            </a:r>
            <a:r>
              <a:rPr lang="en-US" baseline="0" dirty="0" smtClean="0"/>
              <a:t> to copyright.</a:t>
            </a:r>
            <a:endParaRPr lang="en-US" dirty="0" smtClean="0"/>
          </a:p>
          <a:p>
            <a:r>
              <a:rPr lang="en-US" dirty="0" smtClean="0"/>
              <a:t>Quote:  Peter</a:t>
            </a:r>
            <a:r>
              <a:rPr lang="en-US" baseline="0" dirty="0" smtClean="0"/>
              <a:t> </a:t>
            </a:r>
            <a:r>
              <a:rPr lang="en-US" baseline="0" dirty="0" err="1" smtClean="0"/>
              <a:t>Bollen</a:t>
            </a:r>
            <a:r>
              <a:rPr lang="en-US" baseline="0" dirty="0" smtClean="0"/>
              <a:t>, </a:t>
            </a:r>
            <a:r>
              <a:rPr lang="en-US" i="1" baseline="0" dirty="0" smtClean="0"/>
              <a:t>Great Labor Quotations: Sourcebook and Reader</a:t>
            </a:r>
            <a:r>
              <a:rPr lang="en-US" i="0" baseline="0" dirty="0" smtClean="0"/>
              <a:t>,” page 117.</a:t>
            </a:r>
          </a:p>
          <a:p>
            <a:endParaRPr lang="en-US" i="0" baseline="0" dirty="0" smtClean="0"/>
          </a:p>
          <a:p>
            <a:r>
              <a:rPr lang="en-US" i="0" baseline="0" dirty="0" smtClean="0"/>
              <a:t>Muckraker John </a:t>
            </a:r>
            <a:r>
              <a:rPr lang="en-US" i="0" baseline="0" dirty="0" err="1" smtClean="0"/>
              <a:t>Spargo’s</a:t>
            </a:r>
            <a:r>
              <a:rPr lang="en-US" i="0" baseline="0" dirty="0" smtClean="0"/>
              <a:t> book </a:t>
            </a:r>
            <a:r>
              <a:rPr lang="en-US" i="1" baseline="0" dirty="0" smtClean="0"/>
              <a:t>The Bitter Cry of the Children</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14</a:t>
            </a:fld>
            <a:endParaRPr lang="en-US"/>
          </a:p>
        </p:txBody>
      </p:sp>
    </p:spTree>
    <p:extLst>
      <p:ext uri="{BB962C8B-B14F-4D97-AF65-F5344CB8AC3E}">
        <p14:creationId xmlns:p14="http://schemas.microsoft.com/office/powerpoint/2010/main" val="2267779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President</a:t>
            </a:r>
            <a:r>
              <a:rPr lang="en-US" baseline="0" dirty="0" smtClean="0"/>
              <a:t> Cleveland mobilizes 14 thousand Army troops to crush the nation-wide rail strike sparked by the strike at Pullman Corporation in Chicago.  Governor </a:t>
            </a:r>
            <a:r>
              <a:rPr lang="en-US" baseline="0" dirty="0" err="1" smtClean="0"/>
              <a:t>Altgeld</a:t>
            </a:r>
            <a:r>
              <a:rPr lang="en-US" baseline="0" dirty="0" smtClean="0"/>
              <a:t> and the Chicago mayor oppose the use of federal troops.  34 killed.</a:t>
            </a:r>
            <a:endParaRPr lang="en-US" dirty="0" smtClean="0"/>
          </a:p>
          <a:p>
            <a:endParaRPr lang="en-US" dirty="0" smtClean="0"/>
          </a:p>
          <a:p>
            <a:r>
              <a:rPr lang="en-US" dirty="0" smtClean="0"/>
              <a:t>Source:  </a:t>
            </a:r>
            <a:r>
              <a:rPr lang="en-US" dirty="0" smtClean="0">
                <a:hlinkClick r:id="rId3"/>
              </a:rPr>
              <a:t>http://www.politico.com/news/stories/0311/50885.html</a:t>
            </a:r>
            <a:r>
              <a:rPr lang="en-US" dirty="0" smtClean="0"/>
              <a:t>  </a:t>
            </a:r>
            <a:r>
              <a:rPr lang="en-US" i="0" baseline="0" dirty="0" smtClean="0"/>
              <a:t> Image may be subject to copyright.</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15</a:t>
            </a:fld>
            <a:endParaRPr lang="en-US"/>
          </a:p>
        </p:txBody>
      </p:sp>
    </p:spTree>
    <p:extLst>
      <p:ext uri="{BB962C8B-B14F-4D97-AF65-F5344CB8AC3E}">
        <p14:creationId xmlns:p14="http://schemas.microsoft.com/office/powerpoint/2010/main" val="2865523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r>
              <a:rPr lang="en-US" baseline="0" dirty="0" smtClean="0"/>
              <a:t>  </a:t>
            </a:r>
            <a:r>
              <a:rPr lang="en-US" dirty="0" smtClean="0">
                <a:hlinkClick r:id="rId3"/>
              </a:rPr>
              <a:t>http://westlawinsider.com/legal-research/today-in-1895-federal-income-tax-ruled-unconstitutional/</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16</a:t>
            </a:fld>
            <a:endParaRPr lang="en-US"/>
          </a:p>
        </p:txBody>
      </p:sp>
    </p:spTree>
    <p:extLst>
      <p:ext uri="{BB962C8B-B14F-4D97-AF65-F5344CB8AC3E}">
        <p14:creationId xmlns:p14="http://schemas.microsoft.com/office/powerpoint/2010/main" val="4064430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a:t>
            </a:r>
            <a:r>
              <a:rPr lang="en-US" baseline="0" dirty="0" smtClean="0"/>
              <a:t>  </a:t>
            </a:r>
            <a:r>
              <a:rPr lang="en-US" dirty="0" smtClean="0">
                <a:hlinkClick r:id="rId3"/>
              </a:rPr>
              <a:t>http://www.newport-discovery-guide.com/newport-mansions.html</a:t>
            </a:r>
            <a:r>
              <a:rPr lang="en-US" dirty="0" smtClean="0"/>
              <a:t>  Image may be subject</a:t>
            </a:r>
            <a:r>
              <a:rPr lang="en-US" baseline="0" dirty="0" smtClean="0"/>
              <a:t> to copyright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a:t>
            </a:r>
            <a:r>
              <a:rPr lang="en-US" dirty="0" smtClean="0">
                <a:hlinkClick r:id="rId4"/>
              </a:rPr>
              <a:t>http://hgreerecs.wordpress.com/2012/11/27/jacob-riis-how-the-other-half-lives/</a:t>
            </a:r>
            <a:r>
              <a:rPr lang="en-US" dirty="0" smtClean="0"/>
              <a:t>  Image may be subject to copyright.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Quote:  </a:t>
            </a:r>
            <a:r>
              <a:rPr lang="en-US" dirty="0" smtClean="0">
                <a:hlinkClick r:id="rId5"/>
              </a:rPr>
              <a:t>http://en.wikipedia.org/wiki/Cross_of_Gold_speech</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113226C8-6E73-4AC2-B28C-A874A78547CD}" type="slidenum">
              <a:rPr lang="en-US" smtClean="0"/>
              <a:t>17</a:t>
            </a:fld>
            <a:endParaRPr lang="en-US"/>
          </a:p>
        </p:txBody>
      </p:sp>
    </p:spTree>
    <p:extLst>
      <p:ext uri="{BB962C8B-B14F-4D97-AF65-F5344CB8AC3E}">
        <p14:creationId xmlns:p14="http://schemas.microsoft.com/office/powerpoint/2010/main" val="3803278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t>
            </a:r>
            <a:r>
              <a:rPr lang="en-US" dirty="0" smtClean="0">
                <a:hlinkClick r:id="rId3"/>
              </a:rPr>
              <a:t>http://en.wikipedia.org/wiki/Cross_of_Gold_speech</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 Congressman</a:t>
            </a:r>
            <a:r>
              <a:rPr lang="en-US" baseline="0" dirty="0" smtClean="0"/>
              <a:t> Jim McDermott</a:t>
            </a:r>
            <a:r>
              <a:rPr lang="en-US" dirty="0" smtClean="0"/>
              <a:t>:  Early Campaign Finance Reform. Y:\Mark_Mcdermott\mark\Documents\Labor Educator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  Popular</a:t>
            </a:r>
            <a:r>
              <a:rPr lang="en-US" baseline="0" dirty="0" smtClean="0"/>
              <a:t> vote – McKinley 51%; Bryan 47%. </a:t>
            </a:r>
            <a:r>
              <a:rPr lang="en-US" dirty="0" smtClean="0">
                <a:hlinkClick r:id="rId4"/>
              </a:rPr>
              <a:t>http://en.wikipedia.org/wiki/United_States_presidential_election,_1896</a:t>
            </a:r>
            <a:endParaRPr lang="en-US" dirty="0" smtClean="0"/>
          </a:p>
          <a:p>
            <a:endParaRPr lang="en-US" dirty="0" smtClean="0"/>
          </a:p>
          <a:p>
            <a:endParaRPr lang="en-US" dirty="0" smtClean="0"/>
          </a:p>
          <a:p>
            <a:r>
              <a:rPr lang="en-US" dirty="0" smtClean="0"/>
              <a:t>Image:  </a:t>
            </a:r>
            <a:r>
              <a:rPr lang="en-US" dirty="0" smtClean="0">
                <a:hlinkClick r:id="rId5"/>
              </a:rPr>
              <a:t>http://prosperityuk.com/2001/01/a-wonderful-wizard-of-oz-a-monetary-reform-parable/</a:t>
            </a:r>
            <a:r>
              <a:rPr lang="en-US" dirty="0" smtClean="0"/>
              <a:t>  Image may be subject</a:t>
            </a:r>
            <a:r>
              <a:rPr lang="en-US" baseline="0" dirty="0" smtClean="0"/>
              <a:t> to copyright.</a:t>
            </a:r>
            <a:endParaRPr lang="en-US" dirty="0" smtClean="0"/>
          </a:p>
          <a:p>
            <a:r>
              <a:rPr lang="en-US" sz="1200" b="0" i="0" kern="1200" dirty="0" smtClean="0">
                <a:solidFill>
                  <a:schemeClr val="tx1"/>
                </a:solidFill>
                <a:effectLst/>
                <a:latin typeface="+mn-lt"/>
                <a:ea typeface="+mn-ea"/>
                <a:cs typeface="+mn-cs"/>
              </a:rPr>
              <a:t>Image:</a:t>
            </a:r>
            <a:r>
              <a:rPr lang="en-US" sz="1200" b="0" i="0" kern="1200" baseline="0" dirty="0" smtClean="0">
                <a:solidFill>
                  <a:schemeClr val="tx1"/>
                </a:solidFill>
                <a:effectLst/>
                <a:latin typeface="+mn-lt"/>
                <a:ea typeface="+mn-ea"/>
                <a:cs typeface="+mn-cs"/>
              </a:rPr>
              <a:t>  </a:t>
            </a:r>
            <a:r>
              <a:rPr lang="en-US" dirty="0" smtClean="0">
                <a:hlinkClick r:id="rId6"/>
              </a:rPr>
              <a:t>http://www.nytstore.com/Vintage-1896-William-McKinley-Stars-and-Stripes-Pin_p_9612.html</a:t>
            </a:r>
            <a:r>
              <a:rPr lang="en-US" dirty="0" smtClean="0"/>
              <a:t>  Image may be subject to copyright.</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13226C8-6E73-4AC2-B28C-A874A78547CD}" type="slidenum">
              <a:rPr lang="en-US" smtClean="0"/>
              <a:t>18</a:t>
            </a:fld>
            <a:endParaRPr lang="en-US"/>
          </a:p>
        </p:txBody>
      </p:sp>
    </p:spTree>
    <p:extLst>
      <p:ext uri="{BB962C8B-B14F-4D97-AF65-F5344CB8AC3E}">
        <p14:creationId xmlns:p14="http://schemas.microsoft.com/office/powerpoint/2010/main" val="1491837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19</a:t>
            </a:fld>
            <a:endParaRPr lang="en-US"/>
          </a:p>
        </p:txBody>
      </p:sp>
    </p:spTree>
    <p:extLst>
      <p:ext uri="{BB962C8B-B14F-4D97-AF65-F5344CB8AC3E}">
        <p14:creationId xmlns:p14="http://schemas.microsoft.com/office/powerpoint/2010/main" val="571928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r>
              <a:rPr lang="en-US" baseline="0" dirty="0" smtClean="0"/>
              <a:t>  </a:t>
            </a:r>
            <a:r>
              <a:rPr lang="en-US" dirty="0" smtClean="0">
                <a:hlinkClick r:id="rId3"/>
              </a:rPr>
              <a:t>http://userpages.umbc.edu/~lindenme/hist102/Identifications/ids05.htm</a:t>
            </a:r>
            <a:r>
              <a:rPr lang="en-US" dirty="0" smtClean="0"/>
              <a:t>  Image may be subject to copyright.</a:t>
            </a:r>
          </a:p>
          <a:p>
            <a:r>
              <a:rPr lang="en-US" dirty="0" smtClean="0"/>
              <a:t>Note:  Supreme Court</a:t>
            </a:r>
            <a:r>
              <a:rPr lang="en-US" baseline="0" dirty="0" smtClean="0"/>
              <a:t> orders the break up of Standard Oil in 1911. </a:t>
            </a:r>
            <a:r>
              <a:rPr lang="en-US" dirty="0" smtClean="0">
                <a:hlinkClick r:id="rId4"/>
              </a:rPr>
              <a:t>http://en.wikipedia.org/wiki/Standard_Oil_Company_of_New_Jersey_v._United_States</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20</a:t>
            </a:fld>
            <a:endParaRPr lang="en-US"/>
          </a:p>
        </p:txBody>
      </p:sp>
    </p:spTree>
    <p:extLst>
      <p:ext uri="{BB962C8B-B14F-4D97-AF65-F5344CB8AC3E}">
        <p14:creationId xmlns:p14="http://schemas.microsoft.com/office/powerpoint/2010/main" val="4247010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NAACP, “National</a:t>
            </a:r>
            <a:r>
              <a:rPr lang="en-US" baseline="0" dirty="0" smtClean="0"/>
              <a:t> Voting Rights Toolkit,” pages 8-10. </a:t>
            </a:r>
            <a:r>
              <a:rPr lang="en-US" dirty="0" smtClean="0">
                <a:hlinkClick r:id="rId3"/>
              </a:rPr>
              <a:t>http://www.sfvnaacp.org/archives/Western%20Region%201%202013%20Training/Voting%20Rights/National%20Voting%20Rights%20Toolkit.pdf</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21</a:t>
            </a:fld>
            <a:endParaRPr lang="en-US"/>
          </a:p>
        </p:txBody>
      </p:sp>
    </p:spTree>
    <p:extLst>
      <p:ext uri="{BB962C8B-B14F-4D97-AF65-F5344CB8AC3E}">
        <p14:creationId xmlns:p14="http://schemas.microsoft.com/office/powerpoint/2010/main" val="2956429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Allstate and National</a:t>
            </a:r>
            <a:r>
              <a:rPr lang="en-US" baseline="0" dirty="0" smtClean="0"/>
              <a:t> Journal, “Heartland Monitor </a:t>
            </a:r>
            <a:r>
              <a:rPr lang="en-US" baseline="0" dirty="0" err="1" smtClean="0"/>
              <a:t>Monitor</a:t>
            </a:r>
            <a:r>
              <a:rPr lang="en-US" baseline="0" dirty="0" smtClean="0"/>
              <a:t> Poll XVI,” April 9, 2013. </a:t>
            </a:r>
            <a:r>
              <a:rPr lang="en-US" dirty="0" smtClean="0">
                <a:hlinkClick r:id="rId3"/>
              </a:rPr>
              <a:t>http://assets.nationaljournal.com/Topline-Results.pdf</a:t>
            </a:r>
            <a:endParaRPr lang="en-US" dirty="0" smtClean="0"/>
          </a:p>
          <a:p>
            <a:r>
              <a:rPr lang="en-US" dirty="0" smtClean="0"/>
              <a:t>Questions 15</a:t>
            </a:r>
            <a:r>
              <a:rPr lang="en-US" baseline="0" dirty="0" smtClean="0"/>
              <a:t> and 34-36.</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3</a:t>
            </a:fld>
            <a:endParaRPr lang="en-US"/>
          </a:p>
        </p:txBody>
      </p:sp>
    </p:spTree>
    <p:extLst>
      <p:ext uri="{BB962C8B-B14F-4D97-AF65-F5344CB8AC3E}">
        <p14:creationId xmlns:p14="http://schemas.microsoft.com/office/powerpoint/2010/main" val="936566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Sources:</a:t>
            </a:r>
          </a:p>
          <a:p>
            <a:r>
              <a:rPr lang="en-US" dirty="0" smtClean="0"/>
              <a:t>Image:</a:t>
            </a:r>
            <a:r>
              <a:rPr lang="en-US" baseline="0" dirty="0" smtClean="0"/>
              <a:t>  </a:t>
            </a:r>
            <a:r>
              <a:rPr lang="en-US" dirty="0" smtClean="0">
                <a:hlinkClick r:id="rId3"/>
              </a:rPr>
              <a:t>http://www.amazon.com/Thirty-Lynching-United-States-1889-1918/dp/1584779659</a:t>
            </a:r>
            <a:r>
              <a:rPr lang="en-US" dirty="0" smtClean="0"/>
              <a:t>  Image may be subject</a:t>
            </a:r>
            <a:r>
              <a:rPr lang="en-US" baseline="0" dirty="0" smtClean="0"/>
              <a:t> to copyright.</a:t>
            </a:r>
          </a:p>
          <a:p>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22</a:t>
            </a:fld>
            <a:endParaRPr lang="en-US"/>
          </a:p>
        </p:txBody>
      </p:sp>
    </p:spTree>
    <p:extLst>
      <p:ext uri="{BB962C8B-B14F-4D97-AF65-F5344CB8AC3E}">
        <p14:creationId xmlns:p14="http://schemas.microsoft.com/office/powerpoint/2010/main" val="2895541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Colin Woodard,</a:t>
            </a:r>
            <a:r>
              <a:rPr lang="en-US" baseline="0" dirty="0" smtClean="0"/>
              <a:t> </a:t>
            </a:r>
            <a:r>
              <a:rPr lang="en-US" i="1" baseline="0" dirty="0" smtClean="0"/>
              <a:t>American Nations</a:t>
            </a:r>
            <a:r>
              <a:rPr lang="en-US" i="0" baseline="0" dirty="0" smtClean="0"/>
              <a:t>, page 305.</a:t>
            </a:r>
          </a:p>
          <a:p>
            <a:r>
              <a:rPr lang="en-US" i="0" baseline="0" dirty="0" smtClean="0"/>
              <a:t>Image:  </a:t>
            </a:r>
            <a:r>
              <a:rPr lang="en-US" dirty="0" smtClean="0">
                <a:hlinkClick r:id="rId3"/>
              </a:rPr>
              <a:t>http://www.sfvnaacp.org/archives/Western%20Region%201%202013%20Training/Voting%20Rights/National%20Voting%20Rights%20Toolkit.pdf</a:t>
            </a:r>
            <a:r>
              <a:rPr lang="en-US" dirty="0" smtClean="0"/>
              <a:t>  Image may be subject to </a:t>
            </a:r>
            <a:r>
              <a:rPr lang="en-US" dirty="0" err="1" smtClean="0"/>
              <a:t>copright</a:t>
            </a:r>
            <a:r>
              <a:rPr lang="en-US" dirty="0" smtClean="0"/>
              <a:t>.</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23</a:t>
            </a:fld>
            <a:endParaRPr lang="en-US"/>
          </a:p>
        </p:txBody>
      </p:sp>
    </p:spTree>
    <p:extLst>
      <p:ext uri="{BB962C8B-B14F-4D97-AF65-F5344CB8AC3E}">
        <p14:creationId xmlns:p14="http://schemas.microsoft.com/office/powerpoint/2010/main" val="20446864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3226C8-6E73-4AC2-B28C-A874A78547CD}" type="slidenum">
              <a:rPr lang="en-US" smtClean="0"/>
              <a:t>24</a:t>
            </a:fld>
            <a:endParaRPr lang="en-US"/>
          </a:p>
        </p:txBody>
      </p:sp>
    </p:spTree>
    <p:extLst>
      <p:ext uri="{BB962C8B-B14F-4D97-AF65-F5344CB8AC3E}">
        <p14:creationId xmlns:p14="http://schemas.microsoft.com/office/powerpoint/2010/main" val="1847862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Susan Martin, </a:t>
            </a:r>
            <a:r>
              <a:rPr lang="en-US" i="1" dirty="0" smtClean="0"/>
              <a:t>A Nation of Immigrants</a:t>
            </a:r>
            <a:r>
              <a:rPr lang="en-US" i="0" dirty="0" smtClean="0"/>
              <a:t>,</a:t>
            </a:r>
            <a:r>
              <a:rPr lang="en-US" i="0" baseline="0" dirty="0" smtClean="0"/>
              <a:t> page 141-42.  Quotes Woodrow Wilson, </a:t>
            </a:r>
            <a:r>
              <a:rPr lang="en-US" i="1" baseline="0" dirty="0" smtClean="0"/>
              <a:t>History of the American People</a:t>
            </a:r>
            <a:r>
              <a:rPr lang="en-US" i="0" baseline="0" dirty="0" smtClean="0"/>
              <a:t>, 1903, page 212.</a:t>
            </a:r>
          </a:p>
          <a:p>
            <a:r>
              <a:rPr lang="en-US" i="0" baseline="0" dirty="0" smtClean="0"/>
              <a:t>Image:  </a:t>
            </a:r>
            <a:r>
              <a:rPr lang="en-US" dirty="0" smtClean="0">
                <a:hlinkClick r:id="rId3"/>
              </a:rPr>
              <a:t>http://www.studyblue.com/notes/note/n/history-130-test-2/deck/767061</a:t>
            </a:r>
            <a:r>
              <a:rPr lang="en-US" dirty="0" smtClean="0"/>
              <a:t>  Image</a:t>
            </a:r>
            <a:r>
              <a:rPr lang="en-US" baseline="0" dirty="0" smtClean="0"/>
              <a:t> may be subject to copyright.</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25</a:t>
            </a:fld>
            <a:endParaRPr lang="en-US"/>
          </a:p>
        </p:txBody>
      </p:sp>
    </p:spTree>
    <p:extLst>
      <p:ext uri="{BB962C8B-B14F-4D97-AF65-F5344CB8AC3E}">
        <p14:creationId xmlns:p14="http://schemas.microsoft.com/office/powerpoint/2010/main" val="15911263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Sources:</a:t>
            </a:r>
            <a:r>
              <a:rPr lang="en-US" baseline="0" dirty="0" smtClean="0"/>
              <a:t>  </a:t>
            </a:r>
          </a:p>
          <a:p>
            <a:r>
              <a:rPr lang="en-US" baseline="0" dirty="0" smtClean="0"/>
              <a:t>Image:  </a:t>
            </a:r>
            <a:r>
              <a:rPr lang="en-US" dirty="0" smtClean="0">
                <a:hlinkClick r:id="rId3"/>
              </a:rPr>
              <a:t>http://www.xtimeline.com/evt/view.aspx?id=43225</a:t>
            </a:r>
            <a:r>
              <a:rPr lang="en-US" dirty="0" smtClean="0"/>
              <a:t>  Image may be subject to copyright</a:t>
            </a:r>
            <a:endParaRPr lang="en-US" baseline="0" dirty="0" smtClean="0"/>
          </a:p>
          <a:p>
            <a:r>
              <a:rPr lang="en-US" baseline="0" dirty="0" smtClean="0"/>
              <a:t>Quote:  </a:t>
            </a:r>
            <a:r>
              <a:rPr lang="en-US" dirty="0" smtClean="0">
                <a:hlinkClick r:id="rId4"/>
              </a:rPr>
              <a:t>https://www.indypendent.org/2012/03/12/honoring-working-womens-struggles</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26</a:t>
            </a:fld>
            <a:endParaRPr lang="en-US"/>
          </a:p>
        </p:txBody>
      </p:sp>
    </p:spTree>
    <p:extLst>
      <p:ext uri="{BB962C8B-B14F-4D97-AF65-F5344CB8AC3E}">
        <p14:creationId xmlns:p14="http://schemas.microsoft.com/office/powerpoint/2010/main" val="2782635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t>
            </a:r>
            <a:r>
              <a:rPr lang="en-US" dirty="0" smtClean="0">
                <a:hlinkClick r:id="rId3"/>
              </a:rPr>
              <a:t>http://www.hernblawg.com/the-triangle-shirtwaist-factory-100-years-later-and-the-tsca-responsibility-as-opportunity/</a:t>
            </a:r>
            <a:r>
              <a:rPr lang="en-US" dirty="0" smtClean="0"/>
              <a:t>  Image may be subject to copyright</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27</a:t>
            </a:fld>
            <a:endParaRPr lang="en-US"/>
          </a:p>
        </p:txBody>
      </p:sp>
    </p:spTree>
    <p:extLst>
      <p:ext uri="{BB962C8B-B14F-4D97-AF65-F5344CB8AC3E}">
        <p14:creationId xmlns:p14="http://schemas.microsoft.com/office/powerpoint/2010/main" val="36149773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t>
            </a:r>
            <a:r>
              <a:rPr lang="en-US" dirty="0" smtClean="0">
                <a:hlinkClick r:id="rId3"/>
              </a:rPr>
              <a:t>http://www.nydailynews.com/opinion/horrific-deaths-triangle-shirtwaist-fire-launched-century-progress-safer-fairer-workplaces-article-1.119557</a:t>
            </a:r>
            <a:r>
              <a:rPr lang="en-US" dirty="0" smtClean="0"/>
              <a:t>  Image may be subject</a:t>
            </a:r>
            <a:r>
              <a:rPr lang="en-US" baseline="0" dirty="0" smtClean="0"/>
              <a:t> to copyright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28</a:t>
            </a:fld>
            <a:endParaRPr lang="en-US"/>
          </a:p>
        </p:txBody>
      </p:sp>
    </p:spTree>
    <p:extLst>
      <p:ext uri="{BB962C8B-B14F-4D97-AF65-F5344CB8AC3E}">
        <p14:creationId xmlns:p14="http://schemas.microsoft.com/office/powerpoint/2010/main" val="38462569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t>
            </a:r>
          </a:p>
          <a:p>
            <a:r>
              <a:rPr lang="en-US" dirty="0" smtClean="0">
                <a:hlinkClick r:id="rId3"/>
              </a:rPr>
              <a:t>http://www.nydailynews.com/opinion/horrific-deaths-triangle-shirtwaist-fire-launched-century-progress-safer-fairer-workplaces-article-1.119557</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29</a:t>
            </a:fld>
            <a:endParaRPr lang="en-US"/>
          </a:p>
        </p:txBody>
      </p:sp>
    </p:spTree>
    <p:extLst>
      <p:ext uri="{BB962C8B-B14F-4D97-AF65-F5344CB8AC3E}">
        <p14:creationId xmlns:p14="http://schemas.microsoft.com/office/powerpoint/2010/main" val="9408600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t>
            </a:r>
            <a:r>
              <a:rPr lang="en-US" dirty="0" smtClean="0">
                <a:hlinkClick r:id="rId3"/>
              </a:rPr>
              <a:t>http://www.lwv.org/blog/celebrating-100th-anniversary-women’s-suffrage-marc</a:t>
            </a:r>
            <a:r>
              <a:rPr lang="en-US" baseline="0" dirty="0" smtClean="0"/>
              <a:t>  Image may be subject to copyright.</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30</a:t>
            </a:fld>
            <a:endParaRPr lang="en-US"/>
          </a:p>
        </p:txBody>
      </p:sp>
    </p:spTree>
    <p:extLst>
      <p:ext uri="{BB962C8B-B14F-4D97-AF65-F5344CB8AC3E}">
        <p14:creationId xmlns:p14="http://schemas.microsoft.com/office/powerpoint/2010/main" val="6452524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t>
            </a:r>
            <a:r>
              <a:rPr lang="en-US" dirty="0" smtClean="0">
                <a:hlinkClick r:id="rId3"/>
              </a:rPr>
              <a:t>http://www.infoplease.com/ipa/A0112617.html</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31</a:t>
            </a:fld>
            <a:endParaRPr lang="en-US"/>
          </a:p>
        </p:txBody>
      </p:sp>
    </p:spTree>
    <p:extLst>
      <p:ext uri="{BB962C8B-B14F-4D97-AF65-F5344CB8AC3E}">
        <p14:creationId xmlns:p14="http://schemas.microsoft.com/office/powerpoint/2010/main" val="2654621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Sources:</a:t>
            </a:r>
          </a:p>
          <a:p>
            <a:r>
              <a:rPr lang="en-US" dirty="0" smtClean="0"/>
              <a:t>Image:  </a:t>
            </a:r>
            <a:r>
              <a:rPr lang="en-US" dirty="0" smtClean="0">
                <a:hlinkClick r:id="rId3"/>
              </a:rPr>
              <a:t>http://www.time.com/time/covers/0,16641,19360203,00.html</a:t>
            </a:r>
            <a:r>
              <a:rPr lang="en-US" dirty="0" smtClean="0"/>
              <a:t>  </a:t>
            </a:r>
            <a:r>
              <a:rPr lang="en-US" i="0" dirty="0" smtClean="0"/>
              <a:t>Image</a:t>
            </a:r>
            <a:r>
              <a:rPr lang="en-US" i="0" baseline="0" dirty="0" smtClean="0"/>
              <a:t> may be subject to copyright.</a:t>
            </a:r>
          </a:p>
          <a:p>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5</a:t>
            </a:fld>
            <a:endParaRPr lang="en-US"/>
          </a:p>
        </p:txBody>
      </p:sp>
    </p:spTree>
    <p:extLst>
      <p:ext uri="{BB962C8B-B14F-4D97-AF65-F5344CB8AC3E}">
        <p14:creationId xmlns:p14="http://schemas.microsoft.com/office/powerpoint/2010/main" val="10385913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r>
              <a:rPr lang="en-US" baseline="0" dirty="0" smtClean="0"/>
              <a:t>  </a:t>
            </a:r>
            <a:r>
              <a:rPr lang="en-US" dirty="0" smtClean="0">
                <a:hlinkClick r:id="rId3"/>
              </a:rPr>
              <a:t>http://en.wikipedia.org/wiki/Child_Labor_Amendment</a:t>
            </a:r>
            <a:endParaRPr lang="en-US" dirty="0" smtClean="0"/>
          </a:p>
          <a:p>
            <a:r>
              <a:rPr lang="en-US" dirty="0" smtClean="0"/>
              <a:t>Source:</a:t>
            </a:r>
            <a:r>
              <a:rPr lang="en-US" baseline="0" dirty="0" smtClean="0"/>
              <a:t>  </a:t>
            </a:r>
            <a:r>
              <a:rPr lang="en-US" dirty="0" smtClean="0">
                <a:hlinkClick r:id="rId4"/>
              </a:rPr>
              <a:t>http://www.dol.gov/oasam/programs/history/flsa1938.htm</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32</a:t>
            </a:fld>
            <a:endParaRPr lang="en-US"/>
          </a:p>
        </p:txBody>
      </p:sp>
    </p:spTree>
    <p:extLst>
      <p:ext uri="{BB962C8B-B14F-4D97-AF65-F5344CB8AC3E}">
        <p14:creationId xmlns:p14="http://schemas.microsoft.com/office/powerpoint/2010/main" val="24154166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t>
            </a:r>
            <a:r>
              <a:rPr lang="en-US" dirty="0" smtClean="0">
                <a:hlinkClick r:id="rId3"/>
              </a:rPr>
              <a:t>http://www.dol.gov/oasam/programs/history/flsa1938.htm</a:t>
            </a:r>
            <a:endParaRPr lang="en-US" dirty="0" smtClean="0"/>
          </a:p>
          <a:p>
            <a:r>
              <a:rPr lang="en-US" dirty="0" smtClean="0">
                <a:hlinkClick r:id="rId4"/>
              </a:rPr>
              <a:t>http://en.wikipedia.org/wiki/Fair_Labor_Standards_Act#cite_note-uooonav-3</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33</a:t>
            </a:fld>
            <a:endParaRPr lang="en-US"/>
          </a:p>
        </p:txBody>
      </p:sp>
    </p:spTree>
    <p:extLst>
      <p:ext uri="{BB962C8B-B14F-4D97-AF65-F5344CB8AC3E}">
        <p14:creationId xmlns:p14="http://schemas.microsoft.com/office/powerpoint/2010/main" val="2871025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Sources:</a:t>
            </a:r>
          </a:p>
          <a:p>
            <a:r>
              <a:rPr lang="en-US" dirty="0" smtClean="0"/>
              <a:t>Standard</a:t>
            </a:r>
            <a:r>
              <a:rPr lang="en-US" baseline="0" dirty="0" smtClean="0"/>
              <a:t> Oil:  </a:t>
            </a:r>
            <a:r>
              <a:rPr lang="en-US" dirty="0" smtClean="0">
                <a:hlinkClick r:id="rId3"/>
              </a:rPr>
              <a:t>http://missloumotormafia.wordpress.com/2008/08/page/3</a:t>
            </a:r>
            <a:r>
              <a:rPr lang="en-US" baseline="0" dirty="0" smtClean="0"/>
              <a:t>  Image may be subject to copyright.</a:t>
            </a:r>
          </a:p>
          <a:p>
            <a:r>
              <a:rPr lang="en-US" dirty="0" smtClean="0"/>
              <a:t>Abrams quote:  Harold</a:t>
            </a:r>
            <a:r>
              <a:rPr lang="en-US" baseline="0" dirty="0" smtClean="0"/>
              <a:t> </a:t>
            </a:r>
            <a:r>
              <a:rPr lang="en-US" baseline="0" dirty="0" err="1" smtClean="0"/>
              <a:t>Meyerson</a:t>
            </a:r>
            <a:r>
              <a:rPr lang="en-US" baseline="0" dirty="0" smtClean="0"/>
              <a:t>, “The Forty Year </a:t>
            </a:r>
            <a:r>
              <a:rPr lang="en-US" baseline="0" dirty="0" err="1" smtClean="0"/>
              <a:t>Slump,”</a:t>
            </a:r>
            <a:r>
              <a:rPr lang="en-US" i="1" baseline="0" dirty="0" err="1" smtClean="0"/>
              <a:t>The</a:t>
            </a:r>
            <a:r>
              <a:rPr lang="en-US" i="1" baseline="0" dirty="0" smtClean="0"/>
              <a:t> American Prospect</a:t>
            </a:r>
            <a:r>
              <a:rPr lang="en-US" i="0" baseline="0" dirty="0" smtClean="0"/>
              <a:t>,” September 2013, page 21.</a:t>
            </a:r>
            <a:endParaRPr lang="en-US" dirty="0"/>
          </a:p>
        </p:txBody>
      </p:sp>
      <p:sp>
        <p:nvSpPr>
          <p:cNvPr id="4" name="Slide Number Placeholder 3"/>
          <p:cNvSpPr>
            <a:spLocks noGrp="1"/>
          </p:cNvSpPr>
          <p:nvPr>
            <p:ph type="sldNum" sz="quarter" idx="10"/>
          </p:nvPr>
        </p:nvSpPr>
        <p:spPr/>
        <p:txBody>
          <a:bodyPr/>
          <a:lstStyle/>
          <a:p>
            <a:fld id="{D6033479-9A64-4995-9C36-DFDB777B001A}" type="slidenum">
              <a:rPr lang="en-US" smtClean="0"/>
              <a:t>37</a:t>
            </a:fld>
            <a:endParaRPr lang="en-US"/>
          </a:p>
        </p:txBody>
      </p:sp>
    </p:spTree>
    <p:extLst>
      <p:ext uri="{BB962C8B-B14F-4D97-AF65-F5344CB8AC3E}">
        <p14:creationId xmlns:p14="http://schemas.microsoft.com/office/powerpoint/2010/main" val="30083759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Sources:</a:t>
            </a:r>
          </a:p>
          <a:p>
            <a:r>
              <a:rPr lang="en-US" dirty="0" smtClean="0"/>
              <a:t>Image:</a:t>
            </a:r>
            <a:r>
              <a:rPr lang="en-US" baseline="0" dirty="0" smtClean="0"/>
              <a:t>  </a:t>
            </a:r>
            <a:r>
              <a:rPr lang="en-US" dirty="0" smtClean="0">
                <a:hlinkClick r:id="rId3"/>
              </a:rPr>
              <a:t>http://fiddleferme.blogspot.com/2008_09_01_archive.html</a:t>
            </a:r>
            <a:r>
              <a:rPr lang="en-US" dirty="0" smtClean="0"/>
              <a:t>  Image may be subject to copyright</a:t>
            </a:r>
          </a:p>
          <a:p>
            <a:r>
              <a:rPr lang="en-US" dirty="0" smtClean="0"/>
              <a:t>Quote:  Milton</a:t>
            </a:r>
            <a:r>
              <a:rPr lang="en-US" baseline="0" dirty="0" smtClean="0"/>
              <a:t> Friedman, </a:t>
            </a:r>
            <a:r>
              <a:rPr lang="en-US" i="1" baseline="0" dirty="0" smtClean="0"/>
              <a:t>Capitalism and Freedom</a:t>
            </a:r>
            <a:r>
              <a:rPr lang="en-US" i="0" baseline="0" dirty="0" smtClean="0"/>
              <a:t>, page 133.  Cited in Hedrick Smith, </a:t>
            </a:r>
            <a:r>
              <a:rPr lang="en-US" i="1" baseline="0" dirty="0" smtClean="0"/>
              <a:t>Who Stole the American Dream</a:t>
            </a:r>
            <a:r>
              <a:rPr lang="en-US" i="0" baseline="0" dirty="0" smtClean="0"/>
              <a:t>, page 49.</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38</a:t>
            </a:fld>
            <a:endParaRPr lang="en-US"/>
          </a:p>
        </p:txBody>
      </p:sp>
    </p:spTree>
    <p:extLst>
      <p:ext uri="{BB962C8B-B14F-4D97-AF65-F5344CB8AC3E}">
        <p14:creationId xmlns:p14="http://schemas.microsoft.com/office/powerpoint/2010/main" val="4149000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Source: Years 1890  - 1929, Vernon Briggs, </a:t>
            </a:r>
            <a:r>
              <a:rPr lang="en-US" sz="1200" i="1" dirty="0" smtClean="0"/>
              <a:t>Immigration and  American </a:t>
            </a:r>
            <a:r>
              <a:rPr lang="en-US" sz="1200" dirty="0" smtClean="0"/>
              <a:t>Unionism, pages 71 and 113.  Years 1930 -1970, U.S. Department of </a:t>
            </a:r>
            <a:r>
              <a:rPr lang="en-US" sz="1100" dirty="0" smtClean="0"/>
              <a:t>Commerce</a:t>
            </a:r>
            <a:r>
              <a:rPr lang="en-US" sz="1200" dirty="0" smtClean="0"/>
              <a:t>,  “Historical Statistics of the U. S. – Colonial Times to 1970, page 178.  Years 1971 to 2003, U.S. Department of Commerce, “Statistical Abstract of the U.S., several issues, tables typically labeled “Labor Union Membership by Sector.  Years 2003 to 2012 Bureau of Labor Statistics </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Barry T. Hirsch and David A. Macpherson, "</a:t>
            </a:r>
            <a:r>
              <a:rPr lang="en-US" sz="1200" u="sng" kern="1200" dirty="0" smtClean="0">
                <a:solidFill>
                  <a:schemeClr val="tx1"/>
                </a:solidFill>
                <a:effectLst/>
                <a:latin typeface="+mn-lt"/>
                <a:ea typeface="+mn-ea"/>
                <a:cs typeface="+mn-cs"/>
                <a:hlinkClick r:id="rId3" action="ppaction://hlinkfile"/>
              </a:rPr>
              <a:t>Union Membership and Coverage Database from the Current Population Survey: Note</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Industrial and Labor Relations Review</a:t>
            </a:r>
            <a:r>
              <a:rPr lang="en-US" sz="1200" kern="1200" dirty="0" smtClean="0">
                <a:solidFill>
                  <a:schemeClr val="tx1"/>
                </a:solidFill>
                <a:effectLst/>
                <a:latin typeface="+mn-lt"/>
                <a:ea typeface="+mn-ea"/>
                <a:cs typeface="+mn-cs"/>
              </a:rPr>
              <a:t>, Vol. 56, No. 2, January 2003, pp. 349-54. (in </a:t>
            </a:r>
            <a:r>
              <a:rPr lang="en-US" sz="1200" kern="1200" dirty="0" err="1" smtClean="0">
                <a:solidFill>
                  <a:schemeClr val="tx1"/>
                </a:solidFill>
                <a:effectLst/>
                <a:latin typeface="+mn-lt"/>
                <a:ea typeface="+mn-ea"/>
                <a:cs typeface="+mn-cs"/>
              </a:rPr>
              <a:t>pdf</a:t>
            </a:r>
            <a:r>
              <a:rPr lang="en-US" sz="1200" kern="1200" dirty="0" smtClean="0">
                <a:solidFill>
                  <a:schemeClr val="tx1"/>
                </a:solidFill>
                <a:effectLst/>
                <a:latin typeface="+mn-lt"/>
                <a:ea typeface="+mn-ea"/>
                <a:cs typeface="+mn-cs"/>
              </a:rPr>
              <a:t>)  URL:  http://www.unionstats.com/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1982</a:t>
            </a:r>
            <a:r>
              <a:rPr lang="en-US" sz="1200" kern="1200" baseline="0" dirty="0" smtClean="0">
                <a:solidFill>
                  <a:schemeClr val="tx1"/>
                </a:solidFill>
                <a:effectLst/>
                <a:latin typeface="+mn-lt"/>
                <a:ea typeface="+mn-ea"/>
                <a:cs typeface="+mn-cs"/>
              </a:rPr>
              <a:t> data point added for continuous private sector data series.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39</a:t>
            </a:fld>
            <a:endParaRPr lang="en-US" dirty="0"/>
          </a:p>
        </p:txBody>
      </p:sp>
    </p:spTree>
    <p:extLst>
      <p:ext uri="{BB962C8B-B14F-4D97-AF65-F5344CB8AC3E}">
        <p14:creationId xmlns:p14="http://schemas.microsoft.com/office/powerpoint/2010/main" val="40142203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121 million households in the U.S.</a:t>
            </a:r>
            <a:r>
              <a:rPr lang="en-US" baseline="0" dirty="0" smtClean="0"/>
              <a:t> 2011 – Census Bureau</a:t>
            </a:r>
            <a:endParaRPr lang="en-US" dirty="0"/>
          </a:p>
        </p:txBody>
      </p:sp>
      <p:sp>
        <p:nvSpPr>
          <p:cNvPr id="4" name="Slide Number Placeholder 3"/>
          <p:cNvSpPr>
            <a:spLocks noGrp="1"/>
          </p:cNvSpPr>
          <p:nvPr>
            <p:ph type="sldNum" sz="quarter" idx="10"/>
          </p:nvPr>
        </p:nvSpPr>
        <p:spPr/>
        <p:txBody>
          <a:bodyPr/>
          <a:lstStyle/>
          <a:p>
            <a:fld id="{5D1E9A50-BAAB-4AC3-9E80-402F54FB9723}" type="slidenum">
              <a:rPr lang="en-US" smtClean="0"/>
              <a:t>40</a:t>
            </a:fld>
            <a:endParaRPr lang="en-US"/>
          </a:p>
        </p:txBody>
      </p:sp>
    </p:spTree>
    <p:extLst>
      <p:ext uri="{BB962C8B-B14F-4D97-AF65-F5344CB8AC3E}">
        <p14:creationId xmlns:p14="http://schemas.microsoft.com/office/powerpoint/2010/main" val="11991182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3"/>
            <a:r>
              <a:rPr lang="en-US" dirty="0"/>
              <a:t>Source:  Bureau of Economic Analysis, “Table 1.12. National Income by Type of Income,” National Income and Product Accounts Tables. http://www.bea.gov/iTable/iTable.cfm?ReqID=9&amp;step=1</a:t>
            </a:r>
          </a:p>
          <a:p>
            <a:endParaRPr lang="en-US" dirty="0" smtClean="0"/>
          </a:p>
          <a:p>
            <a:endParaRPr lang="en-US" dirty="0" smtClean="0"/>
          </a:p>
          <a:p>
            <a:r>
              <a:rPr lang="en-US" dirty="0" smtClean="0"/>
              <a:t>Table calculated</a:t>
            </a:r>
            <a:r>
              <a:rPr lang="en-US" baseline="0" dirty="0" smtClean="0"/>
              <a:t> by dividing Line 15:  Corporate profits after tax with IVA and </a:t>
            </a:r>
            <a:r>
              <a:rPr lang="en-US" baseline="0" dirty="0" err="1" smtClean="0"/>
              <a:t>CCAdj</a:t>
            </a:r>
            <a:r>
              <a:rPr lang="en-US" baseline="0" dirty="0" smtClean="0"/>
              <a:t> by Line 1:  National Income </a:t>
            </a:r>
            <a:endParaRPr lang="en-US" dirty="0"/>
          </a:p>
        </p:txBody>
      </p:sp>
      <p:sp>
        <p:nvSpPr>
          <p:cNvPr id="4" name="Slide Number Placeholder 3"/>
          <p:cNvSpPr>
            <a:spLocks noGrp="1"/>
          </p:cNvSpPr>
          <p:nvPr>
            <p:ph type="sldNum" sz="quarter" idx="10"/>
          </p:nvPr>
        </p:nvSpPr>
        <p:spPr/>
        <p:txBody>
          <a:bodyPr/>
          <a:lstStyle/>
          <a:p>
            <a:fld id="{2A089F94-3283-46F8-964B-BED4FCCE3C09}" type="slidenum">
              <a:rPr lang="en-US" smtClean="0"/>
              <a:t>41</a:t>
            </a:fld>
            <a:endParaRPr lang="en-US" dirty="0"/>
          </a:p>
        </p:txBody>
      </p:sp>
    </p:spTree>
    <p:extLst>
      <p:ext uri="{BB962C8B-B14F-4D97-AF65-F5344CB8AC3E}">
        <p14:creationId xmlns:p14="http://schemas.microsoft.com/office/powerpoint/2010/main" val="17524251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Source:  </a:t>
            </a:r>
            <a:r>
              <a:rPr lang="en-US" dirty="0" err="1"/>
              <a:t>Mishel</a:t>
            </a:r>
            <a:r>
              <a:rPr lang="en-US" dirty="0"/>
              <a:t> and Bernstein, </a:t>
            </a:r>
            <a:r>
              <a:rPr lang="en-US" i="1" dirty="0"/>
              <a:t>The State of Working America 1994-95</a:t>
            </a:r>
            <a:r>
              <a:rPr lang="en-US" dirty="0"/>
              <a:t>, M.E. Sharpe, 1994, page 37. U.S. Census Bureau, Historical Income Tables.  F-1 for income ranges in 2010 dollars and F-3 for income changes. http://www.census.gov/hhes/www/income/data/historical/families/index.html </a:t>
            </a:r>
          </a:p>
        </p:txBody>
      </p:sp>
      <p:sp>
        <p:nvSpPr>
          <p:cNvPr id="4" name="Slide Number Placeholder 3"/>
          <p:cNvSpPr>
            <a:spLocks noGrp="1"/>
          </p:cNvSpPr>
          <p:nvPr>
            <p:ph type="sldNum" sz="quarter" idx="5"/>
          </p:nvPr>
        </p:nvSpPr>
        <p:spPr/>
        <p:txBody>
          <a:bodyPr/>
          <a:lstStyle/>
          <a:p>
            <a:pPr>
              <a:defRPr/>
            </a:pPr>
            <a:fld id="{ADD12767-832F-48CA-B209-826290EE1029}" type="slidenum">
              <a:rPr lang="en-US" smtClean="0"/>
              <a:pPr>
                <a:defRPr/>
              </a:pPr>
              <a:t>42</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43</a:t>
            </a:fld>
            <a:endParaRPr lang="en-US"/>
          </a:p>
        </p:txBody>
      </p:sp>
    </p:spTree>
    <p:extLst>
      <p:ext uri="{BB962C8B-B14F-4D97-AF65-F5344CB8AC3E}">
        <p14:creationId xmlns:p14="http://schemas.microsoft.com/office/powerpoint/2010/main" val="22406324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Source: U.S. Census Bureau, Historical Income Tables.  F-1 for income ranges in 2010 dollars and F-3 for income changes. http://www.census.gov/hhes/www/income/data/historical/families/index.html Top 0.01% 1979 to 2005.  Congressional Budget Office, “Historical Effective Tax Rates,” 2008., Table 3. </a:t>
            </a:r>
            <a:r>
              <a:rPr lang="en-US" dirty="0">
                <a:hlinkClick r:id="rId3"/>
              </a:rPr>
              <a:t>http://www.cbo.gov/ftpdocs/98xx/doc9884/12-23-EffectiveTaxRates_Letter.pdf</a:t>
            </a:r>
            <a:r>
              <a:rPr lang="en-US" dirty="0"/>
              <a:t> </a:t>
            </a:r>
          </a:p>
        </p:txBody>
      </p:sp>
      <p:sp>
        <p:nvSpPr>
          <p:cNvPr id="4" name="Slide Number Placeholder 3"/>
          <p:cNvSpPr>
            <a:spLocks noGrp="1"/>
          </p:cNvSpPr>
          <p:nvPr>
            <p:ph type="sldNum" sz="quarter" idx="10"/>
          </p:nvPr>
        </p:nvSpPr>
        <p:spPr/>
        <p:txBody>
          <a:bodyPr/>
          <a:lstStyle/>
          <a:p>
            <a:fld id="{4548ABB4-210E-460E-A441-548F426C3DCF}" type="slidenum">
              <a:rPr lang="en-US" smtClean="0"/>
              <a:t>44</a:t>
            </a:fld>
            <a:endParaRPr lang="en-US"/>
          </a:p>
        </p:txBody>
      </p:sp>
    </p:spTree>
    <p:extLst>
      <p:ext uri="{BB962C8B-B14F-4D97-AF65-F5344CB8AC3E}">
        <p14:creationId xmlns:p14="http://schemas.microsoft.com/office/powerpoint/2010/main" val="2302678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p>
          <a:p>
            <a:r>
              <a:rPr lang="en-US" dirty="0" smtClean="0"/>
              <a:t>Image:</a:t>
            </a:r>
            <a:r>
              <a:rPr lang="en-US" baseline="0" dirty="0" smtClean="0"/>
              <a:t>  http://www.stmartin.edu/whatsnew/MediaReleases/images/MartinLutherKingJr.jpg  Image may be subject to copyright.</a:t>
            </a:r>
          </a:p>
          <a:p>
            <a:r>
              <a:rPr lang="en-US" baseline="0" dirty="0" smtClean="0"/>
              <a:t>Quote:  Peter </a:t>
            </a:r>
            <a:r>
              <a:rPr lang="en-US" baseline="0" dirty="0" err="1" smtClean="0"/>
              <a:t>Bollen</a:t>
            </a:r>
            <a:r>
              <a:rPr lang="en-US" baseline="0" dirty="0" smtClean="0"/>
              <a:t>, </a:t>
            </a:r>
            <a:r>
              <a:rPr lang="en-US" i="1" baseline="0" dirty="0" smtClean="0"/>
              <a:t>Great Labor Quotations</a:t>
            </a:r>
            <a:r>
              <a:rPr lang="en-US" i="0" baseline="0" dirty="0" smtClean="0"/>
              <a:t>, page 138.</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6</a:t>
            </a:fld>
            <a:endParaRPr lang="en-US"/>
          </a:p>
        </p:txBody>
      </p:sp>
    </p:spTree>
    <p:extLst>
      <p:ext uri="{BB962C8B-B14F-4D97-AF65-F5344CB8AC3E}">
        <p14:creationId xmlns:p14="http://schemas.microsoft.com/office/powerpoint/2010/main" val="27953184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By the early 1970’s, leading strategists for Corporate America were developing long-term plans to reassert corporate dominance of our country.  Throughout much of the 1960’s and early 1970’s, corporate power was being further restricted by the rising power of new movements.  Race, gender, disability  and age discrimination in the workplace was being restricted.  Water, air and ground pollution by corporations was subject to major increases in federal regulation.  The passage of the federal Occupational Safety and Health Act (OSHA) increased protections for workers and began to limit corporate abuses.  The passage of pension protection legislation restricted corporate abuses of pension plans.  This is only a partial list.</a:t>
            </a:r>
          </a:p>
          <a:p>
            <a:r>
              <a:rPr lang="en-US" dirty="0" smtClean="0"/>
              <a:t>Movements of people of color, women, gays, youth, seniors, and environmentalists posed strong challenges to corporate power.  Waves of strikes also put pressure on Corporate America.</a:t>
            </a:r>
          </a:p>
          <a:p>
            <a:r>
              <a:rPr lang="en-US" dirty="0" smtClean="0"/>
              <a:t>It was time to launch a major long-term counterattack.  One leading strategist was Lewis Powell, a corporate lawyer from Richmond, Virginia who served on many major corporate boards.  On August 23, 1971, he wrote a confidential memo to a close ally and senior official at the U.S. Chamber of Commerce.  In the memo, Powell outlined a brilliant long-term strategy for reasserting corporate dominance.  Fundamentally, he called for Corporate America to use their money, power and influence to win a “War of Big Ideas.”  In doing so, they would fundamentally reshape the thinking of the American people regarding the way our economic life should be shaped.</a:t>
            </a:r>
          </a:p>
          <a:p>
            <a:r>
              <a:rPr lang="en-US" dirty="0" smtClean="0"/>
              <a:t>He called for the creation of a powerful intellectual machine that would wage that war.</a:t>
            </a:r>
          </a:p>
          <a:p>
            <a:r>
              <a:rPr lang="en-US" dirty="0" smtClean="0"/>
              <a:t>Source:  Greenpeace. http://www.greenpeace.org/usa/en/campaigns/global-warming-and-energy/polluterwatch/The-Lewis-Powell-Memo/</a:t>
            </a:r>
          </a:p>
        </p:txBody>
      </p:sp>
      <p:sp>
        <p:nvSpPr>
          <p:cNvPr id="4" name="Slide Number Placeholder 3"/>
          <p:cNvSpPr>
            <a:spLocks noGrp="1"/>
          </p:cNvSpPr>
          <p:nvPr>
            <p:ph type="sldNum" sz="quarter" idx="5"/>
          </p:nvPr>
        </p:nvSpPr>
        <p:spPr/>
        <p:txBody>
          <a:bodyPr/>
          <a:lstStyle/>
          <a:p>
            <a:pPr>
              <a:defRPr/>
            </a:pPr>
            <a:fld id="{9984E9DE-8497-42BC-9D5C-60C0242D0E5D}" type="slidenum">
              <a:rPr lang="en-US" smtClean="0"/>
              <a:pPr>
                <a:defRPr/>
              </a:pPr>
              <a:t>46</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Sources:</a:t>
            </a:r>
          </a:p>
          <a:p>
            <a:r>
              <a:rPr lang="en-US" dirty="0" smtClean="0"/>
              <a:t>Image:</a:t>
            </a:r>
            <a:r>
              <a:rPr lang="en-US" baseline="0" dirty="0" smtClean="0"/>
              <a:t>  </a:t>
            </a:r>
            <a:r>
              <a:rPr lang="en-US" dirty="0" smtClean="0">
                <a:hlinkClick r:id="rId3"/>
              </a:rPr>
              <a:t>http://www.freep.com/article/20121028/BUSINESS01/310280131/UAW-saw-an-opening-with-Honda-s-arrival</a:t>
            </a:r>
            <a:r>
              <a:rPr lang="en-US" dirty="0" smtClean="0"/>
              <a:t> Image may be subject</a:t>
            </a:r>
            <a:r>
              <a:rPr lang="en-US" baseline="0" dirty="0" smtClean="0"/>
              <a:t> to copyright.</a:t>
            </a:r>
          </a:p>
          <a:p>
            <a:r>
              <a:rPr lang="en-US" baseline="0" dirty="0" smtClean="0"/>
              <a:t>Quote:  Hedrick Smith, </a:t>
            </a:r>
            <a:r>
              <a:rPr lang="en-US" i="1" baseline="0" dirty="0" smtClean="0"/>
              <a:t>Who Stole the American Dream</a:t>
            </a:r>
            <a:r>
              <a:rPr lang="en-US" i="0" baseline="0" dirty="0" smtClean="0"/>
              <a:t>, page 17.</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47</a:t>
            </a:fld>
            <a:endParaRPr lang="en-US"/>
          </a:p>
        </p:txBody>
      </p:sp>
    </p:spTree>
    <p:extLst>
      <p:ext uri="{BB962C8B-B14F-4D97-AF65-F5344CB8AC3E}">
        <p14:creationId xmlns:p14="http://schemas.microsoft.com/office/powerpoint/2010/main" val="23581626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I like an honest man.  Mr. Buffett is speaking the truth.  There is a class war in America and working people and their allies are losing.  Their dreams of a brighter and more secure future with greater opportunity are being stolen from them by Corporate America in a one-sided class war.</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Source:  Wikipedia. http://en.wikipedia.org/wiki/File:Warren_Buffett_KU_Visit.jpg</a:t>
            </a:r>
          </a:p>
          <a:p>
            <a:r>
              <a:rPr lang="en-US" dirty="0" smtClean="0"/>
              <a:t>Quote:  </a:t>
            </a:r>
            <a:r>
              <a:rPr lang="en-US" dirty="0" smtClean="0">
                <a:hlinkClick r:id="rId3"/>
              </a:rPr>
              <a:t>http://www.nytimes.com/2006/11/26/business/yourmoney/26every.html?_r=0</a:t>
            </a:r>
            <a:endParaRPr lang="en-US" dirty="0" smtClean="0"/>
          </a:p>
        </p:txBody>
      </p:sp>
      <p:sp>
        <p:nvSpPr>
          <p:cNvPr id="4" name="Slide Number Placeholder 3"/>
          <p:cNvSpPr>
            <a:spLocks noGrp="1"/>
          </p:cNvSpPr>
          <p:nvPr>
            <p:ph type="sldNum" sz="quarter" idx="5"/>
          </p:nvPr>
        </p:nvSpPr>
        <p:spPr/>
        <p:txBody>
          <a:bodyPr/>
          <a:lstStyle/>
          <a:p>
            <a:pPr>
              <a:defRPr/>
            </a:pPr>
            <a:fld id="{3CC95B71-EF45-4460-89A9-E626FE3B8539}" type="slidenum">
              <a:rPr lang="en-US" smtClean="0"/>
              <a:pPr>
                <a:defRPr/>
              </a:pPr>
              <a:t>48</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r>
              <a:rPr lang="en-US" baseline="0" dirty="0" smtClean="0"/>
              <a:t>  http://www.changingworld.com/catalog/political-c-5_67.html  Image may be subject to copyright.</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49</a:t>
            </a:fld>
            <a:endParaRPr lang="en-US"/>
          </a:p>
        </p:txBody>
      </p:sp>
    </p:spTree>
    <p:extLst>
      <p:ext uri="{BB962C8B-B14F-4D97-AF65-F5344CB8AC3E}">
        <p14:creationId xmlns:p14="http://schemas.microsoft.com/office/powerpoint/2010/main" val="21338387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Sources:</a:t>
            </a:r>
          </a:p>
          <a:p>
            <a:r>
              <a:rPr lang="en-US" dirty="0" smtClean="0"/>
              <a:t>Image:  </a:t>
            </a:r>
            <a:r>
              <a:rPr lang="en-US" dirty="0" smtClean="0">
                <a:hlinkClick r:id="rId3"/>
              </a:rPr>
              <a:t>http://www.american-buddha.com/lit.crisisdemoc.htm</a:t>
            </a:r>
            <a:r>
              <a:rPr lang="en-US" dirty="0" smtClean="0"/>
              <a:t> Image may be subject to copyright</a:t>
            </a:r>
          </a:p>
          <a:p>
            <a:r>
              <a:rPr lang="en-US" dirty="0" smtClean="0"/>
              <a:t>Quote:</a:t>
            </a:r>
            <a:r>
              <a:rPr lang="en-US" baseline="0" dirty="0" smtClean="0"/>
              <a:t>  Samuel Huntington, </a:t>
            </a:r>
            <a:r>
              <a:rPr lang="en-US" dirty="0" smtClean="0">
                <a:hlinkClick r:id="rId3"/>
              </a:rPr>
              <a:t>http://www.american-buddha.com/lit.crisisdemoc.htm</a:t>
            </a:r>
            <a:r>
              <a:rPr lang="en-US" dirty="0" smtClean="0"/>
              <a:t> </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50</a:t>
            </a:fld>
            <a:endParaRPr lang="en-US"/>
          </a:p>
        </p:txBody>
      </p:sp>
    </p:spTree>
    <p:extLst>
      <p:ext uri="{BB962C8B-B14F-4D97-AF65-F5344CB8AC3E}">
        <p14:creationId xmlns:p14="http://schemas.microsoft.com/office/powerpoint/2010/main" val="22354984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p>
          <a:p>
            <a:r>
              <a:rPr lang="en-US" dirty="0" smtClean="0"/>
              <a:t>Image:</a:t>
            </a:r>
            <a:r>
              <a:rPr lang="en-US" baseline="0" dirty="0" smtClean="0"/>
              <a:t>  </a:t>
            </a:r>
            <a:r>
              <a:rPr lang="en-US" dirty="0" smtClean="0">
                <a:hlinkClick r:id="rId3"/>
              </a:rPr>
              <a:t>http://en.wikipedia.org/wiki/Paul_Weyrich</a:t>
            </a:r>
            <a:r>
              <a:rPr lang="en-US" dirty="0" smtClean="0"/>
              <a:t>  Image may be subject to</a:t>
            </a:r>
            <a:r>
              <a:rPr lang="en-US" baseline="0" dirty="0" smtClean="0"/>
              <a:t> copyright.</a:t>
            </a:r>
          </a:p>
          <a:p>
            <a:r>
              <a:rPr lang="en-US" baseline="0" dirty="0" smtClean="0"/>
              <a:t>Quote:  Robert </a:t>
            </a:r>
            <a:r>
              <a:rPr lang="en-US" baseline="0" dirty="0" err="1" smtClean="0"/>
              <a:t>McChesney</a:t>
            </a:r>
            <a:r>
              <a:rPr lang="en-US" baseline="0" dirty="0" smtClean="0"/>
              <a:t>, </a:t>
            </a:r>
            <a:r>
              <a:rPr lang="en-US" i="1" baseline="0" dirty="0" smtClean="0"/>
              <a:t>Digital Disconnect</a:t>
            </a:r>
            <a:r>
              <a:rPr lang="en-US" i="0" baseline="0" dirty="0" smtClean="0"/>
              <a:t>, page 59.</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Note:  </a:t>
            </a:r>
            <a:r>
              <a:rPr lang="en-US" sz="1200" dirty="0" smtClean="0"/>
              <a:t>Co-founder of the Heritage Foundation, largest conservative think tank in WA D.C. and partially funded by Charles Koch Foundation and other right-wing billionaires.</a:t>
            </a:r>
          </a:p>
          <a:p>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51</a:t>
            </a:fld>
            <a:endParaRPr lang="en-US"/>
          </a:p>
        </p:txBody>
      </p:sp>
    </p:spTree>
    <p:extLst>
      <p:ext uri="{BB962C8B-B14F-4D97-AF65-F5344CB8AC3E}">
        <p14:creationId xmlns:p14="http://schemas.microsoft.com/office/powerpoint/2010/main" val="3207178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Sources:</a:t>
            </a:r>
          </a:p>
          <a:p>
            <a:r>
              <a:rPr lang="en-US" dirty="0" smtClean="0"/>
              <a:t>Image:</a:t>
            </a:r>
            <a:r>
              <a:rPr lang="en-US" baseline="0" dirty="0" smtClean="0"/>
              <a:t>  </a:t>
            </a:r>
            <a:r>
              <a:rPr lang="en-US" dirty="0" smtClean="0">
                <a:hlinkClick r:id="rId3"/>
              </a:rPr>
              <a:t>http://www.infoplease.com/spot/bhmjustice4.html</a:t>
            </a:r>
            <a:r>
              <a:rPr lang="en-US" dirty="0" smtClean="0"/>
              <a:t>  Image may be subject to copyright.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Quote:</a:t>
            </a:r>
            <a:r>
              <a:rPr lang="en-US" baseline="0" dirty="0" smtClean="0"/>
              <a:t>  U.S Supreme Court, “Shelby County, Alabama v. Holder, 2013, page 44. </a:t>
            </a:r>
            <a:r>
              <a:rPr lang="en-US" sz="1200" u="sng" kern="1200" dirty="0" smtClean="0">
                <a:solidFill>
                  <a:schemeClr val="tx1"/>
                </a:solidFill>
                <a:effectLst/>
                <a:latin typeface="+mn-lt"/>
                <a:ea typeface="+mn-ea"/>
                <a:cs typeface="+mn-cs"/>
                <a:hlinkClick r:id="rId4"/>
              </a:rPr>
              <a:t>http://www.supremecourt.gov/opinions/12pdf/12-96_6k47.pdf</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52</a:t>
            </a:fld>
            <a:endParaRPr lang="en-US"/>
          </a:p>
        </p:txBody>
      </p:sp>
    </p:spTree>
    <p:extLst>
      <p:ext uri="{BB962C8B-B14F-4D97-AF65-F5344CB8AC3E}">
        <p14:creationId xmlns:p14="http://schemas.microsoft.com/office/powerpoint/2010/main" val="16163985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Note:</a:t>
            </a:r>
            <a:r>
              <a:rPr lang="en-US" baseline="0" dirty="0" smtClean="0"/>
              <a:t>  U.S Supreme Court, “Shelby County, Alabama v. Holder, 2013, pages 39 and 67. </a:t>
            </a:r>
            <a:r>
              <a:rPr lang="en-US" sz="1200" u="sng" kern="1200" dirty="0" smtClean="0">
                <a:solidFill>
                  <a:schemeClr val="tx1"/>
                </a:solidFill>
                <a:effectLst/>
                <a:latin typeface="+mn-lt"/>
                <a:ea typeface="+mn-ea"/>
                <a:cs typeface="+mn-cs"/>
                <a:hlinkClick r:id="rId3"/>
              </a:rPr>
              <a:t>http://www.supremecourt.gov/opinions/12pdf/12-96_6k47.pdf</a:t>
            </a: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53</a:t>
            </a:fld>
            <a:endParaRPr lang="en-US"/>
          </a:p>
        </p:txBody>
      </p:sp>
    </p:spTree>
    <p:extLst>
      <p:ext uri="{BB962C8B-B14F-4D97-AF65-F5344CB8AC3E}">
        <p14:creationId xmlns:p14="http://schemas.microsoft.com/office/powerpoint/2010/main" val="33616182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http://www.contactmusic.com/photo/sheldon_adelson_5077493  Image</a:t>
            </a:r>
            <a:r>
              <a:rPr lang="en-US" baseline="0" dirty="0" smtClean="0"/>
              <a:t> may be subject to copyright.</a:t>
            </a:r>
          </a:p>
          <a:p>
            <a:r>
              <a:rPr lang="en-US" baseline="0" dirty="0" smtClean="0"/>
              <a:t>U.S. PIRG, http://uspirg.org/sites/pirg/files/reports/BillionDollarDemocracy.pdf  </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54</a:t>
            </a:fld>
            <a:endParaRPr lang="en-US"/>
          </a:p>
        </p:txBody>
      </p:sp>
    </p:spTree>
    <p:extLst>
      <p:ext uri="{BB962C8B-B14F-4D97-AF65-F5344CB8AC3E}">
        <p14:creationId xmlns:p14="http://schemas.microsoft.com/office/powerpoint/2010/main" val="2483073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Sources:</a:t>
            </a:r>
            <a:r>
              <a:rPr lang="en-US" baseline="0" dirty="0" smtClean="0"/>
              <a:t> </a:t>
            </a:r>
          </a:p>
          <a:p>
            <a:r>
              <a:rPr lang="en-US" baseline="0" dirty="0" smtClean="0"/>
              <a:t>Image: </a:t>
            </a:r>
            <a:r>
              <a:rPr lang="en-US" dirty="0" smtClean="0">
                <a:hlinkClick r:id="rId3"/>
              </a:rPr>
              <a:t>http://escapeesblog.wordpress.com/2012/04/18/edward-bernays-propoganda-book/edward-bernays-propoganda-book01/</a:t>
            </a:r>
            <a:r>
              <a:rPr lang="en-US" dirty="0" smtClean="0"/>
              <a:t> Image may be subject to copyright.</a:t>
            </a:r>
          </a:p>
          <a:p>
            <a:r>
              <a:rPr lang="en-US" dirty="0" smtClean="0"/>
              <a:t>Quote:</a:t>
            </a:r>
            <a:r>
              <a:rPr lang="en-US" baseline="0" dirty="0" smtClean="0"/>
              <a:t>  Edward </a:t>
            </a:r>
            <a:r>
              <a:rPr lang="en-US" baseline="0" dirty="0" err="1" smtClean="0"/>
              <a:t>Bernays</a:t>
            </a:r>
            <a:r>
              <a:rPr lang="en-US" baseline="0" dirty="0" smtClean="0"/>
              <a:t>, </a:t>
            </a:r>
            <a:r>
              <a:rPr lang="en-US" i="1" baseline="0" dirty="0" smtClean="0"/>
              <a:t>Propaganda</a:t>
            </a:r>
            <a:r>
              <a:rPr lang="en-US" i="0" baseline="0" dirty="0" smtClean="0"/>
              <a:t>, IG Publishing, page 37.</a:t>
            </a:r>
            <a:endParaRPr lang="en-US" dirty="0" smtClean="0"/>
          </a:p>
          <a:p>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55</a:t>
            </a:fld>
            <a:endParaRPr lang="en-US"/>
          </a:p>
        </p:txBody>
      </p:sp>
    </p:spTree>
    <p:extLst>
      <p:ext uri="{BB962C8B-B14F-4D97-AF65-F5344CB8AC3E}">
        <p14:creationId xmlns:p14="http://schemas.microsoft.com/office/powerpoint/2010/main" val="3444862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xfrm>
            <a:off x="2844800" y="287338"/>
            <a:ext cx="3506788"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xfrm>
            <a:off x="808383" y="3045502"/>
            <a:ext cx="7435436" cy="31544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My family’ story spans three generations of working class history in the United States.  It is a story of struggle to create a more prosperous and secure future that would provide greater opportunity for each succeeding generation.  My Irish-American grandfather had a third grade education, went to work at age 10 and retired after 65 years of work.  My German-American grandfather had a sixth grade education and worked until he was laid off by Ford Motor Company at the start of the Great Depression.  He died an untimely death at age 53 as an unemployed autoworker after being seriously injured.  He died in poverty without unemployment insurance or health insurance that might have allowed him to get better medical care that might have saved his life.  We don’t know if better care would have saved his life but we know that no money and insurance made his chances much slimmer.</a:t>
            </a:r>
          </a:p>
          <a:p>
            <a:pPr eaLnBrk="1" hangingPunct="1"/>
            <a:r>
              <a:rPr lang="en-US" smtClean="0"/>
              <a:t>My grandparents were union men and their generation helped build the great fortunes of America but they never shared fairly in the wealth they created.</a:t>
            </a:r>
          </a:p>
          <a:p>
            <a:pPr eaLnBrk="1" hangingPunct="1"/>
            <a:r>
              <a:rPr lang="en-US" smtClean="0"/>
              <a:t>Throughout the lives of my grandparents’ generation, working people fought to win the right to organize unions and bargain collectively, unemployment insurance, public assistance for families in need, affordable housing, health care protections, social security when they were old, protections for their bank deposits and security during hard economic times.  They fought from the 1880s into the 1930s and were repeatedly defeated but they kept the faith and continued to struggle.</a:t>
            </a:r>
          </a:p>
          <a:p>
            <a:pPr eaLnBrk="1" hangingPunct="1"/>
            <a:r>
              <a:rPr lang="en-US" smtClean="0"/>
              <a:t>The Great Depression would provide the historic opportunity to change the lives of working people for decades to come.</a:t>
            </a:r>
          </a:p>
          <a:p>
            <a:pPr eaLnBrk="1" hangingPunct="1"/>
            <a:endParaRPr lang="en-US" smtClean="0"/>
          </a:p>
          <a:p>
            <a:pPr eaLnBrk="1" hangingPunct="1"/>
            <a:endParaRPr lang="en-US" smtClean="0"/>
          </a:p>
        </p:txBody>
      </p:sp>
      <p:sp>
        <p:nvSpPr>
          <p:cNvPr id="4" name="Slide Number Placeholder 3"/>
          <p:cNvSpPr>
            <a:spLocks noGrp="1"/>
          </p:cNvSpPr>
          <p:nvPr>
            <p:ph type="sldNum" sz="quarter" idx="5"/>
          </p:nvPr>
        </p:nvSpPr>
        <p:spPr/>
        <p:txBody>
          <a:bodyPr/>
          <a:lstStyle/>
          <a:p>
            <a:pPr>
              <a:defRPr/>
            </a:pPr>
            <a:fld id="{D24E2291-F94A-4380-856D-4292CE392705}" type="slidenum">
              <a:rPr lang="en-US" smtClean="0"/>
              <a:pPr>
                <a:defRPr/>
              </a:pPr>
              <a:t>7</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Sources:</a:t>
            </a:r>
            <a:r>
              <a:rPr lang="en-US" baseline="0" dirty="0" smtClean="0"/>
              <a:t>  Chomsky quote:  http://www.changingworld.com/catalog/noam-chomsky-quote-postcard-some-degree-matters-whos-office-pressure-theyre-under-click-read-more-election-p-5839.html  Image may be subject to copyright.</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56</a:t>
            </a:fld>
            <a:endParaRPr lang="en-US"/>
          </a:p>
        </p:txBody>
      </p:sp>
    </p:spTree>
    <p:extLst>
      <p:ext uri="{BB962C8B-B14F-4D97-AF65-F5344CB8AC3E}">
        <p14:creationId xmlns:p14="http://schemas.microsoft.com/office/powerpoint/2010/main" val="38390103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http://beforeitsnews.com/alternative/2011/02/the-u-s-corporation-and-the-maritime-flag-406269.html  Image may</a:t>
            </a:r>
            <a:r>
              <a:rPr lang="en-US" baseline="0" dirty="0" smtClean="0"/>
              <a:t> be subject to copyright.</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57</a:t>
            </a:fld>
            <a:endParaRPr lang="en-US"/>
          </a:p>
        </p:txBody>
      </p:sp>
    </p:spTree>
    <p:extLst>
      <p:ext uri="{BB962C8B-B14F-4D97-AF65-F5344CB8AC3E}">
        <p14:creationId xmlns:p14="http://schemas.microsoft.com/office/powerpoint/2010/main" val="16458670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  Center for Responsive Politics.</a:t>
            </a:r>
            <a:r>
              <a:rPr lang="en-US" baseline="0" dirty="0" smtClean="0"/>
              <a:t> Calculations based on data from the U.S. Senate Office of Public Records.  http://www.opensecrets.org/lobby/index.php </a:t>
            </a:r>
            <a:endParaRPr lang="en-US" dirty="0" smtClean="0"/>
          </a:p>
          <a:p>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58</a:t>
            </a:fld>
            <a:endParaRPr lang="en-US"/>
          </a:p>
        </p:txBody>
      </p:sp>
    </p:spTree>
    <p:extLst>
      <p:ext uri="{BB962C8B-B14F-4D97-AF65-F5344CB8AC3E}">
        <p14:creationId xmlns:p14="http://schemas.microsoft.com/office/powerpoint/2010/main" val="18487039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t>
            </a:r>
            <a:r>
              <a:rPr lang="en-US" b="0" dirty="0" smtClean="0"/>
              <a:t>Citizen</a:t>
            </a:r>
            <a:r>
              <a:rPr lang="en-US" b="0" baseline="0" dirty="0" smtClean="0"/>
              <a:t> for Tax Justice, February 27, 2012. http://ctj.org/taxjusticedigest/archive/2012/02/press_release_general_electric.php </a:t>
            </a:r>
          </a:p>
          <a:p>
            <a:r>
              <a:rPr lang="en-US" b="0" baseline="0" dirty="0" smtClean="0"/>
              <a:t>OpenSecrets.org http://www.opensecrets.org/lobby/top.php?showYear=a&amp;indexType=s</a:t>
            </a:r>
          </a:p>
          <a:p>
            <a:r>
              <a:rPr lang="en-US" b="0" baseline="0" dirty="0" smtClean="0"/>
              <a:t>Picture:  OpenMarkets.in  http://openmarkets.in/3104/new-plant-for-ge-in-pune-at-an-investment-of-rs-1000-crore  </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59</a:t>
            </a:fld>
            <a:endParaRPr lang="en-US"/>
          </a:p>
        </p:txBody>
      </p:sp>
    </p:spTree>
    <p:extLst>
      <p:ext uri="{BB962C8B-B14F-4D97-AF65-F5344CB8AC3E}">
        <p14:creationId xmlns:p14="http://schemas.microsoft.com/office/powerpoint/2010/main" val="1702912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Jason </a:t>
            </a:r>
            <a:r>
              <a:rPr lang="en-US" dirty="0" err="1" smtClean="0"/>
              <a:t>DeParle</a:t>
            </a:r>
            <a:r>
              <a:rPr lang="en-US" dirty="0" smtClean="0"/>
              <a:t>, “Harder for American to</a:t>
            </a:r>
            <a:r>
              <a:rPr lang="en-US" baseline="0" dirty="0" smtClean="0"/>
              <a:t> Rise from Lower Rungs,” </a:t>
            </a:r>
            <a:r>
              <a:rPr lang="en-US" i="1" baseline="0" dirty="0" smtClean="0"/>
              <a:t>New York Times</a:t>
            </a:r>
            <a:r>
              <a:rPr lang="en-US" i="0" baseline="0" dirty="0" smtClean="0"/>
              <a:t>, January 4, 2012. http://www.nytimes.com/2012/01/05/us/harder-for-americans-to-rise-from-lower-rungs.html?_r=1&amp;nl=todaysheadlines&amp;emc=tha23</a:t>
            </a:r>
          </a:p>
          <a:p>
            <a:r>
              <a:rPr lang="en-US" i="0" baseline="0" dirty="0" smtClean="0"/>
              <a:t>Source:  $1 trillion, Consumer Financial Protection Bureau, http://www.consumerfinance.gov/blog/too-big-to-fail-student-debt-hits-a-trillion/ </a:t>
            </a:r>
          </a:p>
          <a:p>
            <a:r>
              <a:rPr lang="en-US" i="0" baseline="0" dirty="0" smtClean="0"/>
              <a:t>Picture:  http://www.classwarfareexists.com/wsj-student-loan-debt-tops-1-trillion/  Image may be subject to copyright.</a:t>
            </a:r>
          </a:p>
          <a:p>
            <a:r>
              <a:rPr lang="en-US" i="0" baseline="0" dirty="0" smtClean="0"/>
              <a:t>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61</a:t>
            </a:fld>
            <a:endParaRPr lang="en-US"/>
          </a:p>
        </p:txBody>
      </p:sp>
    </p:spTree>
    <p:extLst>
      <p:ext uri="{BB962C8B-B14F-4D97-AF65-F5344CB8AC3E}">
        <p14:creationId xmlns:p14="http://schemas.microsoft.com/office/powerpoint/2010/main" val="36128982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Sources:</a:t>
            </a:r>
          </a:p>
          <a:p>
            <a:r>
              <a:rPr lang="en-US" dirty="0" smtClean="0"/>
              <a:t>Image:</a:t>
            </a:r>
            <a:r>
              <a:rPr lang="en-US" baseline="0" dirty="0" smtClean="0"/>
              <a:t>  </a:t>
            </a:r>
            <a:r>
              <a:rPr lang="en-US" i="0" baseline="0" dirty="0" smtClean="0"/>
              <a:t>http://en.wikipedia.org/wiki/File:FDR_in_1933_edit.jpg Picture may be subject to copyright.</a:t>
            </a:r>
          </a:p>
          <a:p>
            <a:r>
              <a:rPr lang="en-US" i="0" baseline="0" dirty="0" smtClean="0"/>
              <a:t>Quote:  http://www.brainyquote.com/quotes/quotes/f/franklind163168.html</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62</a:t>
            </a:fld>
            <a:endParaRPr lang="en-US"/>
          </a:p>
        </p:txBody>
      </p:sp>
    </p:spTree>
    <p:extLst>
      <p:ext uri="{BB962C8B-B14F-4D97-AF65-F5344CB8AC3E}">
        <p14:creationId xmlns:p14="http://schemas.microsoft.com/office/powerpoint/2010/main" val="7369269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Frederick Douglass is a great American hero.  He was an escaped slave, a national leader in the fight to abolish slavery, and a lifelong fighter to make the American Dream real for everyone.  He wrote these prophetic words when the U.S Supreme Court ruled in the infamous Dred Scott decision that escaped slaves in the free states could be forcibly returned to slavery in the southern states.  It was truly a dark day in our national history.  Yet he spoke the truth to unjust power.</a:t>
            </a:r>
          </a:p>
          <a:p>
            <a:r>
              <a:rPr lang="en-US" dirty="0" smtClean="0"/>
              <a:t>His words ring true today.  Corporate America and their allies will keep exploiting and abusing we the people until we rise up as our ancestors have before and take back our country.  This is our historic task.</a:t>
            </a:r>
          </a:p>
          <a:p>
            <a:endParaRPr lang="en-US" dirty="0" smtClean="0"/>
          </a:p>
        </p:txBody>
      </p:sp>
      <p:sp>
        <p:nvSpPr>
          <p:cNvPr id="4" name="Slide Number Placeholder 3"/>
          <p:cNvSpPr>
            <a:spLocks noGrp="1"/>
          </p:cNvSpPr>
          <p:nvPr>
            <p:ph type="sldNum" sz="quarter" idx="5"/>
          </p:nvPr>
        </p:nvSpPr>
        <p:spPr/>
        <p:txBody>
          <a:bodyPr/>
          <a:lstStyle/>
          <a:p>
            <a:pPr>
              <a:defRPr/>
            </a:pPr>
            <a:fld id="{B7D89404-B2A9-4089-AA37-3D695181DCD0}" type="slidenum">
              <a:rPr lang="en-US" smtClean="0"/>
              <a:pPr>
                <a:defRPr/>
              </a:pPr>
              <a:t>63</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t>
            </a:r>
            <a:r>
              <a:rPr lang="en-US" dirty="0" smtClean="0">
                <a:hlinkClick r:id="rId3"/>
              </a:rPr>
              <a:t>http://www.channelnewsasia.com/news/world/crowds-swell-washington/789326.html</a:t>
            </a:r>
            <a:r>
              <a:rPr lang="en-US" dirty="0" smtClean="0"/>
              <a:t>  Image</a:t>
            </a:r>
            <a:r>
              <a:rPr lang="en-US" baseline="0" dirty="0" smtClean="0"/>
              <a:t> may be subject to copyright.</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64</a:t>
            </a:fld>
            <a:endParaRPr lang="en-US"/>
          </a:p>
        </p:txBody>
      </p:sp>
    </p:spTree>
    <p:extLst>
      <p:ext uri="{BB962C8B-B14F-4D97-AF65-F5344CB8AC3E}">
        <p14:creationId xmlns:p14="http://schemas.microsoft.com/office/powerpoint/2010/main" val="24753288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Sources:</a:t>
            </a:r>
          </a:p>
          <a:p>
            <a:pPr>
              <a:spcBef>
                <a:spcPct val="0"/>
              </a:spcBef>
            </a:pPr>
            <a:r>
              <a:rPr lang="en-US" dirty="0" smtClean="0"/>
              <a:t>http://mirroronamerica.blogspot.com/2011_11_01_archive.html</a:t>
            </a:r>
            <a:r>
              <a:rPr lang="en-US" baseline="0" dirty="0" smtClean="0"/>
              <a:t> </a:t>
            </a:r>
            <a:r>
              <a:rPr lang="en-US" dirty="0" smtClean="0"/>
              <a:t> </a:t>
            </a:r>
          </a:p>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hlinkClick r:id="rId3"/>
              </a:rPr>
              <a:t>http://news.cincinnati.com/article/20111108/NEWS0108/111090341/Issue-2-rejected-overturning-SB-5</a:t>
            </a:r>
            <a:r>
              <a:rPr lang="en-US" dirty="0" smtClean="0"/>
              <a:t>  Image may be subject to copyright.</a:t>
            </a:r>
          </a:p>
          <a:p>
            <a:pPr>
              <a:spcBef>
                <a:spcPct val="0"/>
              </a:spcBef>
            </a:pPr>
            <a:endParaRPr lang="en-US" dirty="0" smtClean="0"/>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E0964DBD-9099-4FA1-B7C8-8396494A57FA}" type="slidenum">
              <a:rPr lang="en-US"/>
              <a:pPr fontAlgn="base">
                <a:spcBef>
                  <a:spcPct val="0"/>
                </a:spcBef>
                <a:spcAft>
                  <a:spcPct val="0"/>
                </a:spcAft>
              </a:pPr>
              <a:t>65</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t>
            </a:r>
            <a:r>
              <a:rPr lang="en-US" dirty="0" smtClean="0">
                <a:hlinkClick r:id="rId3"/>
              </a:rPr>
              <a:t>http://www.ufcw21.org/content/98-strike-authorization</a:t>
            </a:r>
            <a:endParaRPr lang="en-US" dirty="0"/>
          </a:p>
        </p:txBody>
      </p:sp>
      <p:sp>
        <p:nvSpPr>
          <p:cNvPr id="4" name="Slide Number Placeholder 3"/>
          <p:cNvSpPr>
            <a:spLocks noGrp="1"/>
          </p:cNvSpPr>
          <p:nvPr>
            <p:ph type="sldNum" sz="quarter" idx="10"/>
          </p:nvPr>
        </p:nvSpPr>
        <p:spPr/>
        <p:txBody>
          <a:bodyPr/>
          <a:lstStyle/>
          <a:p>
            <a:fld id="{CF8087DB-45FD-453A-BF06-9A99FDE21260}" type="slidenum">
              <a:rPr lang="en-US" smtClean="0"/>
              <a:t>67</a:t>
            </a:fld>
            <a:endParaRPr lang="en-US"/>
          </a:p>
        </p:txBody>
      </p:sp>
    </p:spTree>
    <p:extLst>
      <p:ext uri="{BB962C8B-B14F-4D97-AF65-F5344CB8AC3E}">
        <p14:creationId xmlns:p14="http://schemas.microsoft.com/office/powerpoint/2010/main" val="1536538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Sources:  </a:t>
            </a:r>
          </a:p>
          <a:p>
            <a:r>
              <a:rPr lang="en-US" dirty="0" smtClean="0"/>
              <a:t>Image:  </a:t>
            </a:r>
            <a:r>
              <a:rPr lang="en-US" dirty="0" smtClean="0">
                <a:hlinkClick r:id="rId3"/>
              </a:rPr>
              <a:t>http://memory.loc.gov/ammem/nfhtml/nfexww1.html</a:t>
            </a:r>
            <a:r>
              <a:rPr lang="en-US" dirty="0" smtClean="0"/>
              <a:t> Image may be subject to copyright.</a:t>
            </a:r>
          </a:p>
          <a:p>
            <a:r>
              <a:rPr lang="en-US" dirty="0" smtClean="0"/>
              <a:t>Quote:</a:t>
            </a:r>
            <a:r>
              <a:rPr lang="en-US" baseline="0" dirty="0" smtClean="0"/>
              <a:t>  </a:t>
            </a:r>
            <a:r>
              <a:rPr lang="en-US" dirty="0" smtClean="0">
                <a:hlinkClick r:id="rId4"/>
              </a:rPr>
              <a:t>http://www.goodreads.com/quotes/109897-what-does-labor-want-we-want-more-schoolhouses-and-less</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8</a:t>
            </a:fld>
            <a:endParaRPr lang="en-US"/>
          </a:p>
        </p:txBody>
      </p:sp>
    </p:spTree>
    <p:extLst>
      <p:ext uri="{BB962C8B-B14F-4D97-AF65-F5344CB8AC3E}">
        <p14:creationId xmlns:p14="http://schemas.microsoft.com/office/powerpoint/2010/main" val="18313659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PSARA</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68</a:t>
            </a:fld>
            <a:endParaRPr lang="en-US"/>
          </a:p>
        </p:txBody>
      </p:sp>
    </p:spTree>
    <p:extLst>
      <p:ext uri="{BB962C8B-B14F-4D97-AF65-F5344CB8AC3E}">
        <p14:creationId xmlns:p14="http://schemas.microsoft.com/office/powerpoint/2010/main" val="40860049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t>
            </a:r>
            <a:r>
              <a:rPr lang="en-US" dirty="0" smtClean="0">
                <a:hlinkClick r:id="rId3"/>
              </a:rPr>
              <a:t>http://portside.org/2013-05-28/walmart-workers-launch-first-ever-prolonged-strikes-today</a:t>
            </a:r>
            <a:r>
              <a:rPr lang="en-US" dirty="0" smtClean="0"/>
              <a:t>  Joe </a:t>
            </a:r>
            <a:r>
              <a:rPr lang="en-US" dirty="0" err="1" smtClean="0"/>
              <a:t>Klamar</a:t>
            </a:r>
            <a:r>
              <a:rPr lang="en-US" dirty="0" smtClean="0"/>
              <a:t>/AFP/Getty</a:t>
            </a:r>
            <a:r>
              <a:rPr lang="en-US" baseline="0" dirty="0" smtClean="0"/>
              <a:t> Images.  Image may be subject to copyright.</a:t>
            </a:r>
            <a:endParaRPr lang="en-US" dirty="0"/>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69</a:t>
            </a:fld>
            <a:endParaRPr lang="en-US"/>
          </a:p>
        </p:txBody>
      </p:sp>
    </p:spTree>
    <p:extLst>
      <p:ext uri="{BB962C8B-B14F-4D97-AF65-F5344CB8AC3E}">
        <p14:creationId xmlns:p14="http://schemas.microsoft.com/office/powerpoint/2010/main" val="5018199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t>
            </a:r>
            <a:r>
              <a:rPr lang="en-US" dirty="0" smtClean="0">
                <a:hlinkClick r:id="rId3"/>
              </a:rPr>
              <a:t>http://www.unitehere8.org/wp-content/uploads/Seattle-New-Website-21.jpg</a:t>
            </a:r>
            <a:endParaRPr lang="en-US" dirty="0"/>
          </a:p>
        </p:txBody>
      </p:sp>
      <p:sp>
        <p:nvSpPr>
          <p:cNvPr id="4" name="Slide Number Placeholder 3"/>
          <p:cNvSpPr>
            <a:spLocks noGrp="1"/>
          </p:cNvSpPr>
          <p:nvPr>
            <p:ph type="sldNum" sz="quarter" idx="10"/>
          </p:nvPr>
        </p:nvSpPr>
        <p:spPr/>
        <p:txBody>
          <a:bodyPr/>
          <a:lstStyle/>
          <a:p>
            <a:fld id="{CF8087DB-45FD-453A-BF06-9A99FDE21260}" type="slidenum">
              <a:rPr lang="en-US" smtClean="0"/>
              <a:t>70</a:t>
            </a:fld>
            <a:endParaRPr lang="en-US"/>
          </a:p>
        </p:txBody>
      </p:sp>
    </p:spTree>
    <p:extLst>
      <p:ext uri="{BB962C8B-B14F-4D97-AF65-F5344CB8AC3E}">
        <p14:creationId xmlns:p14="http://schemas.microsoft.com/office/powerpoint/2010/main" val="28830574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t>
            </a:r>
            <a:r>
              <a:rPr lang="en-US" dirty="0">
                <a:hlinkClick r:id="rId3"/>
              </a:rPr>
              <a:t>http://www.cbsnews.com/8301-505124_162-57599405/fast-food-workers-urged-to-stage-nationwide-strike</a:t>
            </a:r>
            <a:r>
              <a:rPr lang="en-US" dirty="0" smtClean="0">
                <a:hlinkClick r:id="rId3"/>
              </a:rPr>
              <a:t>/</a:t>
            </a:r>
            <a:r>
              <a:rPr lang="en-US" dirty="0" smtClean="0"/>
              <a:t>  Image may be subject to copyright.  August 21, 2013.</a:t>
            </a:r>
            <a:endParaRPr lang="en-US" dirty="0"/>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71</a:t>
            </a:fld>
            <a:endParaRPr lang="en-US"/>
          </a:p>
        </p:txBody>
      </p:sp>
    </p:spTree>
    <p:extLst>
      <p:ext uri="{BB962C8B-B14F-4D97-AF65-F5344CB8AC3E}">
        <p14:creationId xmlns:p14="http://schemas.microsoft.com/office/powerpoint/2010/main" val="36574663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BED61A-4CE7-4A77-9E9A-EDD71FCA03C1}" type="slidenum">
              <a:rPr lang="en-US" smtClean="0"/>
              <a:pPr/>
              <a:t>72</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t>
            </a:r>
            <a:r>
              <a:rPr lang="en-US" dirty="0" smtClean="0">
                <a:hlinkClick r:id="rId3"/>
              </a:rPr>
              <a:t>http://sayanythingblog.com/entry/seatacs-idea-for-a-15-minimum-wage-doesnt-fly-critics-say/</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73</a:t>
            </a:fld>
            <a:endParaRPr lang="en-US"/>
          </a:p>
        </p:txBody>
      </p:sp>
    </p:spTree>
    <p:extLst>
      <p:ext uri="{BB962C8B-B14F-4D97-AF65-F5344CB8AC3E}">
        <p14:creationId xmlns:p14="http://schemas.microsoft.com/office/powerpoint/2010/main" val="9962357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r>
              <a:rPr lang="en-US" baseline="0" dirty="0" smtClean="0"/>
              <a:t>  </a:t>
            </a:r>
            <a:r>
              <a:rPr lang="en-US" dirty="0" smtClean="0">
                <a:hlinkClick r:id="rId3"/>
              </a:rPr>
              <a:t>http://washingtonunitedformarriage.org/category/coalition/labor/</a:t>
            </a:r>
            <a:r>
              <a:rPr lang="en-US" dirty="0" smtClean="0"/>
              <a:t>  </a:t>
            </a:r>
            <a:r>
              <a:rPr lang="en-US" i="0" dirty="0" smtClean="0"/>
              <a:t>Images</a:t>
            </a:r>
            <a:r>
              <a:rPr lang="en-US" i="0" baseline="0" dirty="0" smtClean="0"/>
              <a:t> may be subject </a:t>
            </a:r>
            <a:r>
              <a:rPr lang="en-US" i="0" baseline="0" smtClean="0"/>
              <a:t>to copyright.</a:t>
            </a:r>
            <a:endParaRPr lang="en-US"/>
          </a:p>
        </p:txBody>
      </p:sp>
      <p:sp>
        <p:nvSpPr>
          <p:cNvPr id="4" name="Slide Number Placeholder 3"/>
          <p:cNvSpPr>
            <a:spLocks noGrp="1"/>
          </p:cNvSpPr>
          <p:nvPr>
            <p:ph type="sldNum" sz="quarter" idx="10"/>
          </p:nvPr>
        </p:nvSpPr>
        <p:spPr/>
        <p:txBody>
          <a:bodyPr/>
          <a:lstStyle/>
          <a:p>
            <a:fld id="{2931452E-46F6-4F93-9F08-EBB8CAF1A24C}" type="slidenum">
              <a:rPr lang="en-US" smtClean="0"/>
              <a:t>74</a:t>
            </a:fld>
            <a:endParaRPr lang="en-US"/>
          </a:p>
        </p:txBody>
      </p:sp>
    </p:spTree>
    <p:extLst>
      <p:ext uri="{BB962C8B-B14F-4D97-AF65-F5344CB8AC3E}">
        <p14:creationId xmlns:p14="http://schemas.microsoft.com/office/powerpoint/2010/main" val="11646550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smtClean="0"/>
              <a:t>Source:  </a:t>
            </a:r>
            <a:r>
              <a:rPr lang="en-US" dirty="0">
                <a:hlinkClick r:id="rId3"/>
              </a:rPr>
              <a:t>http://</a:t>
            </a:r>
            <a:r>
              <a:rPr lang="en-US" dirty="0" smtClean="0">
                <a:hlinkClick r:id="rId3"/>
              </a:rPr>
              <a:t>edit.aflcio.org/Press-Room/Press-Releases/Statement-by-AFL-CIO-President-John-Sweeney-On-the20</a:t>
            </a:r>
            <a:endParaRPr lang="en-US" dirty="0" smtClean="0"/>
          </a:p>
          <a:p>
            <a:r>
              <a:rPr lang="en-US" dirty="0" smtClean="0"/>
              <a:t>Image:  </a:t>
            </a:r>
            <a:r>
              <a:rPr lang="en-US" dirty="0">
                <a:hlinkClick r:id="rId4"/>
              </a:rPr>
              <a:t>https://</a:t>
            </a:r>
            <a:r>
              <a:rPr lang="en-US" dirty="0" smtClean="0">
                <a:hlinkClick r:id="rId4"/>
              </a:rPr>
              <a:t>www.facebook.com/photo.php?fbid=613040208708100&amp;set=a.376425895702867.96342.203135923031866&amp;type=1&amp;theater</a:t>
            </a:r>
            <a:r>
              <a:rPr lang="en-US" dirty="0" smtClean="0"/>
              <a:t>  Image may be subject to copyright</a:t>
            </a:r>
            <a:endParaRPr lang="en-US" dirty="0"/>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75</a:t>
            </a:fld>
            <a:endParaRPr lang="en-US"/>
          </a:p>
        </p:txBody>
      </p:sp>
    </p:spTree>
    <p:extLst>
      <p:ext uri="{BB962C8B-B14F-4D97-AF65-F5344CB8AC3E}">
        <p14:creationId xmlns:p14="http://schemas.microsoft.com/office/powerpoint/2010/main" val="261886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U.S.</a:t>
            </a:r>
            <a:r>
              <a:rPr lang="en-US" baseline="0" dirty="0" smtClean="0"/>
              <a:t> Student Association http://usstudentassociation.blogspot.com/  Image may be subject to copyright.</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76</a:t>
            </a:fld>
            <a:endParaRPr lang="en-US"/>
          </a:p>
        </p:txBody>
      </p:sp>
    </p:spTree>
    <p:extLst>
      <p:ext uri="{BB962C8B-B14F-4D97-AF65-F5344CB8AC3E}">
        <p14:creationId xmlns:p14="http://schemas.microsoft.com/office/powerpoint/2010/main" val="36803124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Since 2008, the American people have suffered through the hardest economic times since the Great Depression of the 1930’s.  A dark side of our national history is to blame and scapegoat immigrants for our economic difficulties.</a:t>
            </a:r>
          </a:p>
          <a:p>
            <a:r>
              <a:rPr lang="en-US" dirty="0" smtClean="0"/>
              <a:t>When I use this PowerPoint in my workshops, I use this graphic to ask the following question:  “How many of the Wall Street executives who wrecked our economy are undocumented workers from Mexico?”  Typically there is nervous laughter but no one answers.  I follow up:  “ No, this is a serious question.”  Then someone correctly answers that the number is zero.  No undocumented immigrants wrecked our economy.</a:t>
            </a:r>
          </a:p>
          <a:p>
            <a:r>
              <a:rPr lang="en-US" dirty="0" smtClean="0"/>
              <a:t>However if I was a space alien monitoring broadcasts from the U.S., the level of hostility against many immigrants might lead you to believe that 80% of the responsible Wall Street executives were undocumented immigrants.</a:t>
            </a:r>
          </a:p>
          <a:p>
            <a:r>
              <a:rPr lang="en-US" dirty="0" smtClean="0"/>
              <a:t>We cannot allow people to fall for this blame game.  No undocumented immigrants working at sub-minimum wage in very exploited conditions are responsible for any factories moving overseas, corrupt bank officials pushing  bad housing loans, or illegally foreclosing on hard-pressed homeowners.  None.</a:t>
            </a:r>
          </a:p>
          <a:p>
            <a:r>
              <a:rPr lang="en-US" dirty="0" smtClean="0"/>
              <a:t>Honest people can disagree about how to address the complex issues of legal and illegal immigration but none of us should fall into the trap of taking out our frustration and anger on the immigrants.  They did not cause this crisis.  They are victims too.  They are our sisters and brothers, not our enemies.</a:t>
            </a:r>
          </a:p>
        </p:txBody>
      </p:sp>
      <p:sp>
        <p:nvSpPr>
          <p:cNvPr id="4" name="Slide Number Placeholder 3"/>
          <p:cNvSpPr>
            <a:spLocks noGrp="1"/>
          </p:cNvSpPr>
          <p:nvPr>
            <p:ph type="sldNum" sz="quarter" idx="5"/>
          </p:nvPr>
        </p:nvSpPr>
        <p:spPr/>
        <p:txBody>
          <a:bodyPr/>
          <a:lstStyle/>
          <a:p>
            <a:pPr>
              <a:defRPr/>
            </a:pPr>
            <a:fld id="{7F1857D6-EB4A-4285-BACB-229AF605217F}" type="slidenum">
              <a:rPr lang="en-US" smtClean="0"/>
              <a:pPr>
                <a:defRPr/>
              </a:pPr>
              <a:t>77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9</a:t>
            </a:fld>
            <a:endParaRPr lang="en-US"/>
          </a:p>
        </p:txBody>
      </p:sp>
    </p:spTree>
    <p:extLst>
      <p:ext uri="{BB962C8B-B14F-4D97-AF65-F5344CB8AC3E}">
        <p14:creationId xmlns:p14="http://schemas.microsoft.com/office/powerpoint/2010/main" val="5116264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p>
          <a:p>
            <a:r>
              <a:rPr lang="en-US" dirty="0" smtClean="0">
                <a:hlinkClick r:id="rId3"/>
              </a:rPr>
              <a:t>http://www.theosthinktank.co.uk/comment/2013/05/01/bangladesh-factory-collapse-pope-hits-out-at-slave-labour-amid-may-day-protests</a:t>
            </a:r>
            <a:r>
              <a:rPr lang="en-US" dirty="0" smtClean="0"/>
              <a:t>  Image</a:t>
            </a:r>
            <a:r>
              <a:rPr lang="en-US" baseline="0" dirty="0" smtClean="0"/>
              <a:t> may be subject to copyright.</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78</a:t>
            </a:fld>
            <a:endParaRPr lang="en-US"/>
          </a:p>
        </p:txBody>
      </p:sp>
    </p:spTree>
    <p:extLst>
      <p:ext uri="{BB962C8B-B14F-4D97-AF65-F5344CB8AC3E}">
        <p14:creationId xmlns:p14="http://schemas.microsoft.com/office/powerpoint/2010/main" val="36546919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p:cNvSpPr>
            <a:spLocks noGrp="1"/>
          </p:cNvSpPr>
          <p:nvPr>
            <p:ph type="body" idx="1"/>
          </p:nvPr>
        </p:nvSpPr>
        <p:spPr bwMode="auto">
          <a:xfrm>
            <a:off x="909430" y="3332813"/>
            <a:ext cx="7435436" cy="31544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Let’s us dedicate ourselves to building a better world.  As the Reverend Dr. Martin Luther King Jr. once said:  “The moral arc of the universe is long and it bends toward justice.”  I humbly add:  “But only if the people make it bend.”  This is our historic task.</a:t>
            </a:r>
          </a:p>
        </p:txBody>
      </p:sp>
      <p:sp>
        <p:nvSpPr>
          <p:cNvPr id="4" name="Slide Number Placeholder 3"/>
          <p:cNvSpPr>
            <a:spLocks noGrp="1"/>
          </p:cNvSpPr>
          <p:nvPr>
            <p:ph type="sldNum" sz="quarter" idx="5"/>
          </p:nvPr>
        </p:nvSpPr>
        <p:spPr/>
        <p:txBody>
          <a:bodyPr/>
          <a:lstStyle/>
          <a:p>
            <a:pPr>
              <a:defRPr/>
            </a:pPr>
            <a:fld id="{99E4AA33-9A72-478F-9FA5-DDF2BBB8154B}" type="slidenum">
              <a:rPr lang="en-US" smtClean="0"/>
              <a:pPr>
                <a:defRPr/>
              </a:pPr>
              <a:t>80</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young leaders are taking Margaret Mead’s famous quote to heart and taking action to build new movements.  We must join with them.  We need to remember that our ancestors faced great odds and obstacles to creating a better future.  They won after decades of defeats.  We face new yet similar challenges.  Yes, we can.</a:t>
            </a:r>
          </a:p>
          <a:p>
            <a:endParaRPr lang="en-US" sz="1050" dirty="0"/>
          </a:p>
          <a:p>
            <a:r>
              <a:rPr lang="en-US" sz="1050" dirty="0" smtClean="0"/>
              <a:t>Source: Quote: http://www.goodreads.com/author/quotes/61107.Margaret_Mead </a:t>
            </a:r>
          </a:p>
          <a:p>
            <a:endParaRPr lang="en-US" dirty="0"/>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81</a:t>
            </a:fld>
            <a:endParaRPr lang="en-US" dirty="0"/>
          </a:p>
        </p:txBody>
      </p:sp>
    </p:spTree>
    <p:extLst>
      <p:ext uri="{BB962C8B-B14F-4D97-AF65-F5344CB8AC3E}">
        <p14:creationId xmlns:p14="http://schemas.microsoft.com/office/powerpoint/2010/main" val="34869439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82</a:t>
            </a:fld>
            <a:endParaRPr lang="en-US"/>
          </a:p>
        </p:txBody>
      </p:sp>
    </p:spTree>
    <p:extLst>
      <p:ext uri="{BB962C8B-B14F-4D97-AF65-F5344CB8AC3E}">
        <p14:creationId xmlns:p14="http://schemas.microsoft.com/office/powerpoint/2010/main" val="714173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http://en.wikipedia.org/wiki/Supreme_Court_of_the_United_States Image may be subject to copyright.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Note:  </a:t>
            </a:r>
            <a:r>
              <a:rPr lang="en-US" b="0" dirty="0" smtClean="0"/>
              <a:t>Santa Clara County versus Southern Pacific Railroad case grants legal personhood to corporations  under the 14</a:t>
            </a:r>
            <a:r>
              <a:rPr lang="en-US" b="0" baseline="30000" dirty="0" smtClean="0"/>
              <a:t>th</a:t>
            </a:r>
            <a:r>
              <a:rPr lang="en-US" b="0" dirty="0" smtClean="0"/>
              <a:t> Amendment intended to grant full rights to former slaves.</a:t>
            </a:r>
          </a:p>
          <a:p>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10</a:t>
            </a:fld>
            <a:endParaRPr lang="en-US"/>
          </a:p>
        </p:txBody>
      </p:sp>
    </p:spTree>
    <p:extLst>
      <p:ext uri="{BB962C8B-B14F-4D97-AF65-F5344CB8AC3E}">
        <p14:creationId xmlns:p14="http://schemas.microsoft.com/office/powerpoint/2010/main" val="3222113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Image</a:t>
            </a:r>
            <a:r>
              <a:rPr lang="en-US" baseline="0" dirty="0" smtClean="0"/>
              <a:t>: </a:t>
            </a:r>
            <a:r>
              <a:rPr lang="en-US" dirty="0" smtClean="0">
                <a:hlinkClick r:id="rId3"/>
              </a:rPr>
              <a:t>http://ramapophotoj.blogspot.com/2009/02/jacob-riis-lewis-hine.html</a:t>
            </a:r>
            <a:r>
              <a:rPr lang="en-US" dirty="0" smtClean="0"/>
              <a:t>  Image may</a:t>
            </a:r>
            <a:r>
              <a:rPr lang="en-US" baseline="0" dirty="0" smtClean="0"/>
              <a:t> be subject to copyright.</a:t>
            </a:r>
          </a:p>
          <a:p>
            <a:endParaRPr lang="en-US" baseline="0" dirty="0" smtClean="0"/>
          </a:p>
          <a:p>
            <a:r>
              <a:rPr lang="en-US" sz="1200" b="1" dirty="0" smtClean="0"/>
              <a:t>"There is work that profits children, and there is work that brings profit only to employers. The object of employing children is not to train them, but to get high profits from their work.“ -- </a:t>
            </a:r>
            <a:r>
              <a:rPr lang="en-US" sz="1100" dirty="0" smtClean="0"/>
              <a:t>Lewis Hine</a:t>
            </a:r>
            <a:endParaRPr lang="en-US" dirty="0" smtClean="0"/>
          </a:p>
          <a:p>
            <a:endParaRPr lang="en-US" dirty="0" smtClean="0"/>
          </a:p>
          <a:p>
            <a:r>
              <a:rPr lang="en-US" sz="1200" b="0" i="0" kern="1200" dirty="0" smtClean="0">
                <a:solidFill>
                  <a:schemeClr val="tx1"/>
                </a:solidFill>
                <a:effectLst/>
                <a:latin typeface="+mn-lt"/>
                <a:ea typeface="+mn-ea"/>
                <a:cs typeface="+mn-cs"/>
              </a:rPr>
              <a:t>“We are fighting in the defense of our homes, our families, and posterity. We have petitioned, and our petitions have been scorned. We have entreated, and our entreaties have been disregarded. We have begged, and they have mocked when our calamity came.</a:t>
            </a:r>
          </a:p>
          <a:p>
            <a:r>
              <a:rPr lang="en-US" sz="1200" b="0" i="0" kern="1200" dirty="0" smtClean="0">
                <a:solidFill>
                  <a:schemeClr val="tx1"/>
                </a:solidFill>
                <a:effectLst/>
                <a:latin typeface="+mn-lt"/>
                <a:ea typeface="+mn-ea"/>
                <a:cs typeface="+mn-cs"/>
              </a:rPr>
              <a:t>We beg no longer; we entreat no more; we petition no more. We defy them!”</a:t>
            </a:r>
          </a:p>
          <a:p>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Source:  </a:t>
            </a:r>
            <a:r>
              <a:rPr lang="en-US" dirty="0" smtClean="0">
                <a:hlinkClick r:id="rId4"/>
              </a:rPr>
              <a:t>http://en.wikipedia.org/wiki/Cross_of_Gold_speech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“You shall not crucify mankind upon a cross of gold.”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11</a:t>
            </a:fld>
            <a:endParaRPr lang="en-US"/>
          </a:p>
        </p:txBody>
      </p:sp>
    </p:spTree>
    <p:extLst>
      <p:ext uri="{BB962C8B-B14F-4D97-AF65-F5344CB8AC3E}">
        <p14:creationId xmlns:p14="http://schemas.microsoft.com/office/powerpoint/2010/main" val="312912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CC4E73-7A1E-46D1-B8C5-99D16933974C}" type="datetimeFigureOut">
              <a:rPr lang="en-US" smtClean="0"/>
              <a:t>12/26/2013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92EF3-016C-4B58-9EF6-D1E5A789EF52}" type="slidenum">
              <a:rPr lang="en-US" smtClean="0"/>
              <a:t>‹#›</a:t>
            </a:fld>
            <a:endParaRPr lang="en-US"/>
          </a:p>
        </p:txBody>
      </p:sp>
    </p:spTree>
    <p:extLst>
      <p:ext uri="{BB962C8B-B14F-4D97-AF65-F5344CB8AC3E}">
        <p14:creationId xmlns:p14="http://schemas.microsoft.com/office/powerpoint/2010/main" val="70248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CC4E73-7A1E-46D1-B8C5-99D16933974C}" type="datetimeFigureOut">
              <a:rPr lang="en-US" smtClean="0"/>
              <a:t>12/26/2013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92EF3-016C-4B58-9EF6-D1E5A789EF52}" type="slidenum">
              <a:rPr lang="en-US" smtClean="0"/>
              <a:t>‹#›</a:t>
            </a:fld>
            <a:endParaRPr lang="en-US"/>
          </a:p>
        </p:txBody>
      </p:sp>
    </p:spTree>
    <p:extLst>
      <p:ext uri="{BB962C8B-B14F-4D97-AF65-F5344CB8AC3E}">
        <p14:creationId xmlns:p14="http://schemas.microsoft.com/office/powerpoint/2010/main" val="2231449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CC4E73-7A1E-46D1-B8C5-99D16933974C}" type="datetimeFigureOut">
              <a:rPr lang="en-US" smtClean="0"/>
              <a:t>12/26/2013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92EF3-016C-4B58-9EF6-D1E5A789EF52}" type="slidenum">
              <a:rPr lang="en-US" smtClean="0"/>
              <a:t>‹#›</a:t>
            </a:fld>
            <a:endParaRPr lang="en-US"/>
          </a:p>
        </p:txBody>
      </p:sp>
    </p:spTree>
    <p:extLst>
      <p:ext uri="{BB962C8B-B14F-4D97-AF65-F5344CB8AC3E}">
        <p14:creationId xmlns:p14="http://schemas.microsoft.com/office/powerpoint/2010/main" val="2240304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CC4E73-7A1E-46D1-B8C5-99D16933974C}" type="datetimeFigureOut">
              <a:rPr lang="en-US" smtClean="0"/>
              <a:t>12/26/2013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92EF3-016C-4B58-9EF6-D1E5A789EF52}" type="slidenum">
              <a:rPr lang="en-US" smtClean="0"/>
              <a:t>‹#›</a:t>
            </a:fld>
            <a:endParaRPr lang="en-US"/>
          </a:p>
        </p:txBody>
      </p:sp>
    </p:spTree>
    <p:extLst>
      <p:ext uri="{BB962C8B-B14F-4D97-AF65-F5344CB8AC3E}">
        <p14:creationId xmlns:p14="http://schemas.microsoft.com/office/powerpoint/2010/main" val="611345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CC4E73-7A1E-46D1-B8C5-99D16933974C}" type="datetimeFigureOut">
              <a:rPr lang="en-US" smtClean="0"/>
              <a:t>12/26/2013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92EF3-016C-4B58-9EF6-D1E5A789EF52}" type="slidenum">
              <a:rPr lang="en-US" smtClean="0"/>
              <a:t>‹#›</a:t>
            </a:fld>
            <a:endParaRPr lang="en-US"/>
          </a:p>
        </p:txBody>
      </p:sp>
    </p:spTree>
    <p:extLst>
      <p:ext uri="{BB962C8B-B14F-4D97-AF65-F5344CB8AC3E}">
        <p14:creationId xmlns:p14="http://schemas.microsoft.com/office/powerpoint/2010/main" val="2804469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CC4E73-7A1E-46D1-B8C5-99D16933974C}" type="datetimeFigureOut">
              <a:rPr lang="en-US" smtClean="0"/>
              <a:t>12/26/2013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B92EF3-016C-4B58-9EF6-D1E5A789EF52}" type="slidenum">
              <a:rPr lang="en-US" smtClean="0"/>
              <a:t>‹#›</a:t>
            </a:fld>
            <a:endParaRPr lang="en-US"/>
          </a:p>
        </p:txBody>
      </p:sp>
    </p:spTree>
    <p:extLst>
      <p:ext uri="{BB962C8B-B14F-4D97-AF65-F5344CB8AC3E}">
        <p14:creationId xmlns:p14="http://schemas.microsoft.com/office/powerpoint/2010/main" val="4155743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BCC4E73-7A1E-46D1-B8C5-99D16933974C}" type="datetimeFigureOut">
              <a:rPr lang="en-US" smtClean="0"/>
              <a:t>12/26/2013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B92EF3-016C-4B58-9EF6-D1E5A789EF52}" type="slidenum">
              <a:rPr lang="en-US" smtClean="0"/>
              <a:t>‹#›</a:t>
            </a:fld>
            <a:endParaRPr lang="en-US"/>
          </a:p>
        </p:txBody>
      </p:sp>
    </p:spTree>
    <p:extLst>
      <p:ext uri="{BB962C8B-B14F-4D97-AF65-F5344CB8AC3E}">
        <p14:creationId xmlns:p14="http://schemas.microsoft.com/office/powerpoint/2010/main" val="2566235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BCC4E73-7A1E-46D1-B8C5-99D16933974C}" type="datetimeFigureOut">
              <a:rPr lang="en-US" smtClean="0"/>
              <a:t>12/26/2013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B92EF3-016C-4B58-9EF6-D1E5A789EF52}" type="slidenum">
              <a:rPr lang="en-US" smtClean="0"/>
              <a:t>‹#›</a:t>
            </a:fld>
            <a:endParaRPr lang="en-US"/>
          </a:p>
        </p:txBody>
      </p:sp>
    </p:spTree>
    <p:extLst>
      <p:ext uri="{BB962C8B-B14F-4D97-AF65-F5344CB8AC3E}">
        <p14:creationId xmlns:p14="http://schemas.microsoft.com/office/powerpoint/2010/main" val="564925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CC4E73-7A1E-46D1-B8C5-99D16933974C}" type="datetimeFigureOut">
              <a:rPr lang="en-US" smtClean="0"/>
              <a:t>12/26/2013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B92EF3-016C-4B58-9EF6-D1E5A789EF52}" type="slidenum">
              <a:rPr lang="en-US" smtClean="0"/>
              <a:t>‹#›</a:t>
            </a:fld>
            <a:endParaRPr lang="en-US"/>
          </a:p>
        </p:txBody>
      </p:sp>
    </p:spTree>
    <p:extLst>
      <p:ext uri="{BB962C8B-B14F-4D97-AF65-F5344CB8AC3E}">
        <p14:creationId xmlns:p14="http://schemas.microsoft.com/office/powerpoint/2010/main" val="2779124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CC4E73-7A1E-46D1-B8C5-99D16933974C}" type="datetimeFigureOut">
              <a:rPr lang="en-US" smtClean="0"/>
              <a:t>12/26/2013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B92EF3-016C-4B58-9EF6-D1E5A789EF52}" type="slidenum">
              <a:rPr lang="en-US" smtClean="0"/>
              <a:t>‹#›</a:t>
            </a:fld>
            <a:endParaRPr lang="en-US"/>
          </a:p>
        </p:txBody>
      </p:sp>
    </p:spTree>
    <p:extLst>
      <p:ext uri="{BB962C8B-B14F-4D97-AF65-F5344CB8AC3E}">
        <p14:creationId xmlns:p14="http://schemas.microsoft.com/office/powerpoint/2010/main" val="1445757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CC4E73-7A1E-46D1-B8C5-99D16933974C}" type="datetimeFigureOut">
              <a:rPr lang="en-US" smtClean="0"/>
              <a:t>12/26/2013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B92EF3-016C-4B58-9EF6-D1E5A789EF52}" type="slidenum">
              <a:rPr lang="en-US" smtClean="0"/>
              <a:t>‹#›</a:t>
            </a:fld>
            <a:endParaRPr lang="en-US"/>
          </a:p>
        </p:txBody>
      </p:sp>
    </p:spTree>
    <p:extLst>
      <p:ext uri="{BB962C8B-B14F-4D97-AF65-F5344CB8AC3E}">
        <p14:creationId xmlns:p14="http://schemas.microsoft.com/office/powerpoint/2010/main" val="2981155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CC4E73-7A1E-46D1-B8C5-99D16933974C}" type="datetimeFigureOut">
              <a:rPr lang="en-US" smtClean="0"/>
              <a:t>12/26/2013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B92EF3-016C-4B58-9EF6-D1E5A789EF52}" type="slidenum">
              <a:rPr lang="en-US" smtClean="0"/>
              <a:t>‹#›</a:t>
            </a:fld>
            <a:endParaRPr lang="en-US"/>
          </a:p>
        </p:txBody>
      </p:sp>
    </p:spTree>
    <p:extLst>
      <p:ext uri="{BB962C8B-B14F-4D97-AF65-F5344CB8AC3E}">
        <p14:creationId xmlns:p14="http://schemas.microsoft.com/office/powerpoint/2010/main" val="18462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arkmmcdermott.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www.bea.gov/iTable/iTable.cfm?ReqID=9&amp;step=1" TargetMode="External"/></Relationships>
</file>

<file path=ppt/slides/_rels/slide4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3.png"/><Relationship Id="rId4" Type="http://schemas.openxmlformats.org/officeDocument/2006/relationships/oleObject" Target="../embeddings/Microsoft_Excel_97-2003_Worksheet1.xls"/></Relationships>
</file>

<file path=ppt/slides/_rels/slide4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66.xml.rels><?xml version="1.0" encoding="UTF-8" standalone="yes"?>
<Relationships xmlns="http://schemas.openxmlformats.org/package/2006/relationships"><Relationship Id="rId3" Type="http://schemas.openxmlformats.org/officeDocument/2006/relationships/hyperlink" Target="https://www.facebook.com/standwithourcheckers" TargetMode="External"/><Relationship Id="rId2" Type="http://schemas.openxmlformats.org/officeDocument/2006/relationships/hyperlink" Target="http://standwithourcheckers.com/"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www.facebook.com/markmcdermottworkshops" TargetMode="External"/><Relationship Id="rId2" Type="http://schemas.openxmlformats.org/officeDocument/2006/relationships/hyperlink" Target="http://www.markmmcdermott.com/" TargetMode="Externa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0"/>
            <a:ext cx="7772400" cy="3886200"/>
          </a:xfrm>
        </p:spPr>
        <p:txBody>
          <a:bodyPr>
            <a:normAutofit fontScale="90000"/>
          </a:bodyPr>
          <a:lstStyle/>
          <a:p>
            <a:r>
              <a:rPr lang="en-US" sz="5300" b="1" dirty="0" smtClean="0"/>
              <a:t/>
            </a:r>
            <a:br>
              <a:rPr lang="en-US" sz="5300" b="1" dirty="0" smtClean="0"/>
            </a:br>
            <a:r>
              <a:rPr lang="en-US" sz="5300" b="1" dirty="0" smtClean="0"/>
              <a:t>Winning Big in Hard Times:  Learning from Our Ancestors</a:t>
            </a:r>
            <a:r>
              <a:rPr lang="en-US" sz="3200" b="1" dirty="0" smtClean="0"/>
              <a:t/>
            </a:r>
            <a:br>
              <a:rPr lang="en-US" sz="3200" b="1" dirty="0" smtClean="0"/>
            </a:br>
            <a:r>
              <a:rPr lang="en-US" sz="3600" b="1" dirty="0" smtClean="0"/>
              <a:t/>
            </a:r>
            <a:br>
              <a:rPr lang="en-US" sz="3600" b="1" dirty="0" smtClean="0"/>
            </a:br>
            <a:r>
              <a:rPr lang="en-US" sz="2700" b="1" dirty="0" smtClean="0"/>
              <a:t>December 26</a:t>
            </a:r>
            <a:r>
              <a:rPr lang="en-US" sz="2700" b="1" dirty="0" smtClean="0"/>
              <a:t>, </a:t>
            </a:r>
            <a:r>
              <a:rPr lang="en-US" sz="2700" b="1" dirty="0" smtClean="0"/>
              <a:t>2013</a:t>
            </a:r>
            <a:r>
              <a:rPr lang="en-US" sz="4000" b="1" dirty="0" smtClean="0"/>
              <a:t/>
            </a:r>
            <a:br>
              <a:rPr lang="en-US" sz="4000" b="1" dirty="0" smtClean="0"/>
            </a:br>
            <a:endParaRPr lang="en-US" b="1" dirty="0"/>
          </a:p>
        </p:txBody>
      </p:sp>
      <p:sp>
        <p:nvSpPr>
          <p:cNvPr id="3" name="Subtitle 2"/>
          <p:cNvSpPr>
            <a:spLocks noGrp="1"/>
          </p:cNvSpPr>
          <p:nvPr>
            <p:ph type="subTitle" idx="1"/>
          </p:nvPr>
        </p:nvSpPr>
        <p:spPr>
          <a:xfrm>
            <a:off x="762000" y="4572000"/>
            <a:ext cx="7543800" cy="1828800"/>
          </a:xfrm>
        </p:spPr>
        <p:txBody>
          <a:bodyPr>
            <a:normAutofit/>
          </a:bodyPr>
          <a:lstStyle/>
          <a:p>
            <a:r>
              <a:rPr lang="en-US" sz="2800" b="1" dirty="0" smtClean="0"/>
              <a:t>Mark M. McDermott</a:t>
            </a:r>
          </a:p>
          <a:p>
            <a:r>
              <a:rPr lang="en-US" sz="2800" b="1" dirty="0" smtClean="0">
                <a:hlinkClick r:id="rId3"/>
              </a:rPr>
              <a:t>www.markmmcdermott.com</a:t>
            </a:r>
            <a:endParaRPr lang="en-US" sz="2800" b="1" dirty="0" smtClean="0"/>
          </a:p>
          <a:p>
            <a:r>
              <a:rPr lang="en-US" sz="2800" b="1" u="sng" dirty="0"/>
              <a:t>www.facebook.com/markmcdermottworkshops</a:t>
            </a:r>
            <a:endParaRPr lang="en-US" sz="2800" dirty="0"/>
          </a:p>
          <a:p>
            <a:endParaRPr lang="en-US" sz="2800" b="1" dirty="0" smtClean="0"/>
          </a:p>
          <a:p>
            <a:endParaRPr lang="en-US" sz="2800" b="1" dirty="0"/>
          </a:p>
        </p:txBody>
      </p:sp>
    </p:spTree>
    <p:extLst>
      <p:ext uri="{BB962C8B-B14F-4D97-AF65-F5344CB8AC3E}">
        <p14:creationId xmlns:p14="http://schemas.microsoft.com/office/powerpoint/2010/main" val="25302714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p:spPr>
        <p:txBody>
          <a:bodyPr>
            <a:normAutofit/>
          </a:bodyPr>
          <a:lstStyle/>
          <a:p>
            <a:r>
              <a:rPr lang="en-US" sz="3600" b="1" dirty="0" smtClean="0"/>
              <a:t>Corporations are Legal Persons with Constitutional Rights - 1886</a:t>
            </a:r>
            <a:endParaRPr lang="en-US" sz="3600" b="1"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2349" y="1524000"/>
            <a:ext cx="4721851" cy="4772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31873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534400" cy="1143000"/>
          </a:xfrm>
        </p:spPr>
        <p:txBody>
          <a:bodyPr>
            <a:normAutofit/>
          </a:bodyPr>
          <a:lstStyle/>
          <a:p>
            <a:r>
              <a:rPr lang="en-US" sz="3600" b="1" dirty="0" smtClean="0"/>
              <a:t>Great-Uncle Davey Hill:  Coal Miner Age 10</a:t>
            </a:r>
            <a:endParaRPr lang="en-US" sz="3600" b="1" dirty="0"/>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54075" y="1320330"/>
            <a:ext cx="7375525" cy="5156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15186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163762"/>
          </a:xfrm>
        </p:spPr>
        <p:txBody>
          <a:bodyPr>
            <a:normAutofit fontScale="90000"/>
          </a:bodyPr>
          <a:lstStyle/>
          <a:p>
            <a:r>
              <a:rPr lang="en-US" sz="3300" b="1" dirty="0" smtClean="0"/>
              <a:t>The most beautiful sight that we see is the child at labor.  As early as he may get at labor, the more beautiful, the more useful does his life get to be.</a:t>
            </a:r>
            <a:br>
              <a:rPr lang="en-US" sz="3300" b="1" dirty="0" smtClean="0"/>
            </a:br>
            <a:r>
              <a:rPr lang="en-US" sz="2400" dirty="0" err="1" smtClean="0"/>
              <a:t>Asa</a:t>
            </a:r>
            <a:r>
              <a:rPr lang="en-US" sz="2400" dirty="0" smtClean="0"/>
              <a:t> Griggs Candler, founder of Coca-Cola</a:t>
            </a:r>
            <a:endParaRPr lang="en-US" sz="2800" dirty="0"/>
          </a:p>
        </p:txBody>
      </p:sp>
      <p:sp>
        <p:nvSpPr>
          <p:cNvPr id="3" name="Content Placeholder 2"/>
          <p:cNvSpPr>
            <a:spLocks noGrp="1"/>
          </p:cNvSpPr>
          <p:nvPr>
            <p:ph sz="half" idx="1"/>
          </p:nvPr>
        </p:nvSpPr>
        <p:spPr>
          <a:xfrm>
            <a:off x="457200" y="2590800"/>
            <a:ext cx="4038600" cy="3535363"/>
          </a:xfrm>
        </p:spPr>
        <p:txBody>
          <a:bodyPr/>
          <a:lstStyle/>
          <a:p>
            <a:pPr marL="0" indent="0">
              <a:buNone/>
            </a:pPr>
            <a:endParaRPr lang="en-US" dirty="0"/>
          </a:p>
        </p:txBody>
      </p:sp>
      <p:sp>
        <p:nvSpPr>
          <p:cNvPr id="4" name="Content Placeholder 3"/>
          <p:cNvSpPr>
            <a:spLocks noGrp="1"/>
          </p:cNvSpPr>
          <p:nvPr>
            <p:ph sz="half" idx="2"/>
          </p:nvPr>
        </p:nvSpPr>
        <p:spPr>
          <a:xfrm>
            <a:off x="4648200" y="2667000"/>
            <a:ext cx="4038600" cy="3459163"/>
          </a:xfrm>
        </p:spPr>
        <p:txBody>
          <a:bodyPr/>
          <a:lstStyle/>
          <a:p>
            <a:pPr marL="0" indent="0">
              <a:buNone/>
            </a:pP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438400"/>
            <a:ext cx="403860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438400"/>
            <a:ext cx="4343835" cy="4102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33215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Autofit/>
          </a:bodyPr>
          <a:lstStyle/>
          <a:p>
            <a:r>
              <a:rPr lang="en-US" sz="3600" b="1" dirty="0" smtClean="0"/>
              <a:t>100,000 Strike </a:t>
            </a:r>
            <a:r>
              <a:rPr lang="en-US" sz="3600" b="1" dirty="0"/>
              <a:t>for 55 Hour Week</a:t>
            </a:r>
            <a:br>
              <a:rPr lang="en-US" sz="3600" b="1" dirty="0"/>
            </a:br>
            <a:r>
              <a:rPr lang="en-US" sz="3600" b="1" dirty="0"/>
              <a:t>16,000 Child Workers Join the Fight - 1903</a:t>
            </a:r>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475396"/>
            <a:ext cx="7843838" cy="4925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8605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Labor Fighting to Give Our Ancestors a Childhood</a:t>
            </a:r>
            <a:endParaRPr lang="en-US" sz="3600" b="1" dirty="0"/>
          </a:p>
        </p:txBody>
      </p:sp>
      <p:sp>
        <p:nvSpPr>
          <p:cNvPr id="3" name="Content Placeholder 2"/>
          <p:cNvSpPr>
            <a:spLocks noGrp="1"/>
          </p:cNvSpPr>
          <p:nvPr>
            <p:ph sz="half" idx="1"/>
          </p:nvPr>
        </p:nvSpPr>
        <p:spPr>
          <a:xfrm>
            <a:off x="457200" y="1600200"/>
            <a:ext cx="3429000" cy="4525963"/>
          </a:xfrm>
        </p:spPr>
        <p:txBody>
          <a:bodyPr>
            <a:normAutofit/>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p:txBody>
      </p:sp>
      <p:sp>
        <p:nvSpPr>
          <p:cNvPr id="5" name="Content Placeholder 4"/>
          <p:cNvSpPr>
            <a:spLocks noGrp="1"/>
          </p:cNvSpPr>
          <p:nvPr>
            <p:ph sz="half" idx="2"/>
          </p:nvPr>
        </p:nvSpPr>
        <p:spPr>
          <a:xfrm>
            <a:off x="4800600" y="1600200"/>
            <a:ext cx="3886200" cy="4525963"/>
          </a:xfrm>
        </p:spPr>
        <p:txBody>
          <a:bodyPr>
            <a:noAutofit/>
          </a:bodyPr>
          <a:lstStyle/>
          <a:p>
            <a:pPr marL="0" indent="0">
              <a:buNone/>
            </a:pPr>
            <a:r>
              <a:rPr lang="en-US" sz="2400" b="1" dirty="0" smtClean="0"/>
              <a:t>“It was the tradesmen who came to the legislature to plead the cause of public education, for they realized that their sons and daughters would forever remain slaves to an industrial machine unless given equal opportunity for education with the sons and daughters of the wealthy.” – </a:t>
            </a:r>
            <a:r>
              <a:rPr lang="en-US" sz="2400" dirty="0" smtClean="0"/>
              <a:t>Horace Mann</a:t>
            </a:r>
            <a:endParaRPr lang="en-US"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524000"/>
            <a:ext cx="3871156" cy="478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53635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Autofit/>
          </a:bodyPr>
          <a:lstStyle/>
          <a:p>
            <a:r>
              <a:rPr lang="en-US" sz="3600" b="1" dirty="0" smtClean="0"/>
              <a:t>President Cleveland Uses the Army to Crush</a:t>
            </a:r>
            <a:br>
              <a:rPr lang="en-US" sz="3600" b="1" dirty="0" smtClean="0"/>
            </a:br>
            <a:r>
              <a:rPr lang="en-US" sz="3600" b="1" dirty="0" smtClean="0"/>
              <a:t>Nationwide Rail Strike - Dozens Killed - 1894</a:t>
            </a:r>
            <a:endParaRPr lang="en-US" sz="3600" b="1"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663" y="1676400"/>
            <a:ext cx="8448675"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02542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2762"/>
          </a:xfrm>
        </p:spPr>
        <p:txBody>
          <a:bodyPr>
            <a:noAutofit/>
          </a:bodyPr>
          <a:lstStyle/>
          <a:p>
            <a:r>
              <a:rPr lang="en-US" sz="3600" b="1" dirty="0" smtClean="0"/>
              <a:t>We the People Cry Out and Demand:</a:t>
            </a:r>
            <a:br>
              <a:rPr lang="en-US" sz="3600" b="1" dirty="0" smtClean="0"/>
            </a:br>
            <a:r>
              <a:rPr lang="en-US" sz="3600" b="1" dirty="0" smtClean="0"/>
              <a:t>Tax the Rich – 1890s Style</a:t>
            </a:r>
            <a:endParaRPr lang="en-US" sz="3600" b="1" dirty="0"/>
          </a:p>
        </p:txBody>
      </p:sp>
      <p:sp>
        <p:nvSpPr>
          <p:cNvPr id="3" name="Content Placeholder 2"/>
          <p:cNvSpPr>
            <a:spLocks noGrp="1"/>
          </p:cNvSpPr>
          <p:nvPr>
            <p:ph idx="1"/>
          </p:nvPr>
        </p:nvSpPr>
        <p:spPr>
          <a:xfrm>
            <a:off x="457200" y="1905000"/>
            <a:ext cx="8229600" cy="4221163"/>
          </a:xfrm>
        </p:spPr>
        <p:txBody>
          <a:bodyPr>
            <a:normAutofit/>
          </a:bodyPr>
          <a:lstStyle/>
          <a:p>
            <a:pPr marL="0" indent="0" algn="ctr">
              <a:buNone/>
            </a:pPr>
            <a:endParaRPr lang="en-US" sz="2800" b="1" dirty="0" smtClean="0"/>
          </a:p>
          <a:p>
            <a:pPr marL="0" indent="0" algn="ctr">
              <a:buNone/>
            </a:pPr>
            <a:r>
              <a:rPr lang="en-US" dirty="0" smtClean="0"/>
              <a:t>In 1894, Congress passes 2% flat tax that only applies to the richest 10 percent of families.</a:t>
            </a:r>
          </a:p>
          <a:p>
            <a:pPr marL="0" indent="0" algn="ctr">
              <a:buNone/>
            </a:pPr>
            <a:endParaRPr lang="en-US" dirty="0"/>
          </a:p>
          <a:p>
            <a:pPr marL="0" indent="0" algn="ctr">
              <a:buNone/>
            </a:pPr>
            <a:r>
              <a:rPr lang="en-US" dirty="0" smtClean="0"/>
              <a:t>Corporate-dominated U.S. Supreme Court rules federal income tax unconstitutional.</a:t>
            </a:r>
          </a:p>
          <a:p>
            <a:pPr marL="0" indent="0" algn="ctr">
              <a:buNone/>
            </a:pPr>
            <a:endParaRPr lang="en-US" b="1" dirty="0" smtClean="0"/>
          </a:p>
          <a:p>
            <a:pPr marL="0" indent="0" algn="ctr">
              <a:buNone/>
            </a:pPr>
            <a:endParaRPr lang="en-US" sz="2800" b="1" dirty="0"/>
          </a:p>
        </p:txBody>
      </p:sp>
    </p:spTree>
    <p:extLst>
      <p:ext uri="{BB962C8B-B14F-4D97-AF65-F5344CB8AC3E}">
        <p14:creationId xmlns:p14="http://schemas.microsoft.com/office/powerpoint/2010/main" val="22748496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15400" cy="1020762"/>
          </a:xfrm>
        </p:spPr>
        <p:txBody>
          <a:bodyPr>
            <a:noAutofit/>
          </a:bodyPr>
          <a:lstStyle/>
          <a:p>
            <a:r>
              <a:rPr lang="en-US" sz="3600" b="1" dirty="0"/>
              <a:t>“You Shall Not Crucify Humanity on </a:t>
            </a:r>
            <a:r>
              <a:rPr lang="en-US" sz="3600" b="1" dirty="0" smtClean="0"/>
              <a:t/>
            </a:r>
            <a:br>
              <a:rPr lang="en-US" sz="3600" b="1" dirty="0" smtClean="0"/>
            </a:br>
            <a:r>
              <a:rPr lang="en-US" sz="3600" b="1" dirty="0" smtClean="0"/>
              <a:t>a </a:t>
            </a:r>
            <a:r>
              <a:rPr lang="en-US" sz="3600" b="1" dirty="0"/>
              <a:t>Cross of Gold”</a:t>
            </a:r>
          </a:p>
        </p:txBody>
      </p:sp>
      <p:sp>
        <p:nvSpPr>
          <p:cNvPr id="3" name="Text Placeholder 2"/>
          <p:cNvSpPr>
            <a:spLocks noGrp="1"/>
          </p:cNvSpPr>
          <p:nvPr>
            <p:ph type="body" idx="1"/>
          </p:nvPr>
        </p:nvSpPr>
        <p:spPr>
          <a:xfrm>
            <a:off x="457200" y="1219200"/>
            <a:ext cx="4040188" cy="955675"/>
          </a:xfrm>
        </p:spPr>
        <p:txBody>
          <a:bodyPr>
            <a:normAutofit/>
          </a:bodyPr>
          <a:lstStyle/>
          <a:p>
            <a:pPr algn="ctr"/>
            <a:r>
              <a:rPr lang="en-US" dirty="0" smtClean="0"/>
              <a:t>Newport Rhode Island Summer Home</a:t>
            </a:r>
            <a:endParaRPr lang="en-US" dirty="0"/>
          </a:p>
        </p:txBody>
      </p:sp>
      <p:sp>
        <p:nvSpPr>
          <p:cNvPr id="4" name="Content Placeholder 3"/>
          <p:cNvSpPr>
            <a:spLocks noGrp="1"/>
          </p:cNvSpPr>
          <p:nvPr>
            <p:ph sz="half" idx="2"/>
          </p:nvPr>
        </p:nvSpPr>
        <p:spPr/>
        <p:txBody>
          <a:bodyPr/>
          <a:lstStyle/>
          <a:p>
            <a:endParaRPr lang="en-US" dirty="0"/>
          </a:p>
        </p:txBody>
      </p:sp>
      <p:sp>
        <p:nvSpPr>
          <p:cNvPr id="5" name="Text Placeholder 4"/>
          <p:cNvSpPr>
            <a:spLocks noGrp="1"/>
          </p:cNvSpPr>
          <p:nvPr>
            <p:ph type="body" sz="quarter" idx="3"/>
          </p:nvPr>
        </p:nvSpPr>
        <p:spPr>
          <a:xfrm>
            <a:off x="4645025" y="1295400"/>
            <a:ext cx="4041775" cy="879475"/>
          </a:xfrm>
        </p:spPr>
        <p:txBody>
          <a:bodyPr>
            <a:noAutofit/>
          </a:bodyPr>
          <a:lstStyle/>
          <a:p>
            <a:pPr algn="ctr"/>
            <a:r>
              <a:rPr lang="en-US" dirty="0" smtClean="0"/>
              <a:t>Working Class Housing in New York City</a:t>
            </a:r>
            <a:endParaRPr lang="en-US" dirty="0"/>
          </a:p>
        </p:txBody>
      </p:sp>
      <p:sp>
        <p:nvSpPr>
          <p:cNvPr id="6" name="Content Placeholder 5"/>
          <p:cNvSpPr>
            <a:spLocks noGrp="1"/>
          </p:cNvSpPr>
          <p:nvPr>
            <p:ph sz="quarter" idx="4"/>
          </p:nvPr>
        </p:nvSpPr>
        <p:spPr/>
        <p:txBody>
          <a:bodyPr>
            <a:normAutofit/>
          </a:bodyPr>
          <a:lstStyle/>
          <a:p>
            <a:pPr marL="0" indent="0" algn="ctr">
              <a:buNone/>
            </a:pP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2286000"/>
            <a:ext cx="4419600" cy="3793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3359" y="2286000"/>
            <a:ext cx="3777241"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92098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p:spPr>
        <p:txBody>
          <a:bodyPr>
            <a:normAutofit/>
          </a:bodyPr>
          <a:lstStyle/>
          <a:p>
            <a:r>
              <a:rPr lang="en-US" sz="3600" b="1" dirty="0" smtClean="0"/>
              <a:t>Buying the White House – 1896 Style </a:t>
            </a:r>
            <a:r>
              <a:rPr lang="en-US" sz="3600" b="1" dirty="0"/>
              <a:t/>
            </a:r>
            <a:br>
              <a:rPr lang="en-US" sz="3600" b="1" dirty="0"/>
            </a:br>
            <a:r>
              <a:rPr lang="en-US" sz="3600" b="1" dirty="0" smtClean="0"/>
              <a:t>McKinley Outspends Bryan 11 to 1</a:t>
            </a:r>
            <a:endParaRPr lang="en-US" sz="3600" b="1" dirty="0"/>
          </a:p>
        </p:txBody>
      </p:sp>
      <p:sp>
        <p:nvSpPr>
          <p:cNvPr id="3" name="Content Placeholder 2"/>
          <p:cNvSpPr>
            <a:spLocks noGrp="1"/>
          </p:cNvSpPr>
          <p:nvPr>
            <p:ph sz="half" idx="1"/>
          </p:nvPr>
        </p:nvSpPr>
        <p:spPr/>
        <p:txBody>
          <a:bodyPr/>
          <a:lstStyle/>
          <a:p>
            <a:pPr marL="0" indent="0">
              <a:buNone/>
            </a:pPr>
            <a:endParaRPr lang="en-US" dirty="0"/>
          </a:p>
        </p:txBody>
      </p:sp>
      <p:sp>
        <p:nvSpPr>
          <p:cNvPr id="4" name="Content Placeholder 3"/>
          <p:cNvSpPr>
            <a:spLocks noGrp="1"/>
          </p:cNvSpPr>
          <p:nvPr>
            <p:ph sz="half" idx="2"/>
          </p:nvPr>
        </p:nvSpPr>
        <p:spPr/>
        <p:txBody>
          <a:bodyPr/>
          <a:lstStyle/>
          <a:p>
            <a:pPr marL="0" indent="0">
              <a:buNone/>
            </a:pP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628983"/>
            <a:ext cx="3971925" cy="4752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662" y="1556970"/>
            <a:ext cx="4536602" cy="4700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59282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txBody>
          <a:bodyPr>
            <a:noAutofit/>
          </a:bodyPr>
          <a:lstStyle/>
          <a:p>
            <a:r>
              <a:rPr lang="en-US" sz="3600" b="1" dirty="0" smtClean="0"/>
              <a:t>We the People Organize and Win Fairer Elections and a More Just Tax System</a:t>
            </a:r>
            <a:endParaRPr lang="en-US" sz="3600" b="1" dirty="0"/>
          </a:p>
        </p:txBody>
      </p:sp>
      <p:sp>
        <p:nvSpPr>
          <p:cNvPr id="3" name="Content Placeholder 2"/>
          <p:cNvSpPr>
            <a:spLocks noGrp="1"/>
          </p:cNvSpPr>
          <p:nvPr>
            <p:ph idx="1"/>
          </p:nvPr>
        </p:nvSpPr>
        <p:spPr>
          <a:xfrm>
            <a:off x="457200" y="2057400"/>
            <a:ext cx="8229600" cy="4068763"/>
          </a:xfrm>
        </p:spPr>
        <p:txBody>
          <a:bodyPr/>
          <a:lstStyle/>
          <a:p>
            <a:pPr marL="0" indent="0">
              <a:buNone/>
            </a:pPr>
            <a:r>
              <a:rPr lang="en-US" dirty="0" smtClean="0"/>
              <a:t>1907 – Congress passes Tillman Act – first major limitations on corporate campaign efforts</a:t>
            </a:r>
          </a:p>
          <a:p>
            <a:pPr marL="0" indent="0">
              <a:buNone/>
            </a:pPr>
            <a:r>
              <a:rPr lang="en-US" dirty="0" smtClean="0"/>
              <a:t>1913 -  U.S. </a:t>
            </a:r>
            <a:r>
              <a:rPr lang="en-US" dirty="0"/>
              <a:t>c</a:t>
            </a:r>
            <a:r>
              <a:rPr lang="en-US" dirty="0" smtClean="0"/>
              <a:t>onstitutional amendment requiring direct election of Senators</a:t>
            </a:r>
          </a:p>
          <a:p>
            <a:pPr marL="0" indent="0">
              <a:buNone/>
            </a:pPr>
            <a:r>
              <a:rPr lang="en-US" dirty="0" smtClean="0"/>
              <a:t>1913 – U.S. constitutional amendment for income tax which only taxes the wealthy</a:t>
            </a:r>
            <a:endParaRPr lang="en-US" dirty="0"/>
          </a:p>
        </p:txBody>
      </p:sp>
    </p:spTree>
    <p:extLst>
      <p:ext uri="{BB962C8B-B14F-4D97-AF65-F5344CB8AC3E}">
        <p14:creationId xmlns:p14="http://schemas.microsoft.com/office/powerpoint/2010/main" val="29919044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97562"/>
          </a:xfrm>
        </p:spPr>
        <p:txBody>
          <a:bodyPr>
            <a:normAutofit/>
          </a:bodyPr>
          <a:lstStyle/>
          <a:p>
            <a:r>
              <a:rPr lang="en-US" sz="3600" b="1" dirty="0" smtClean="0"/>
              <a:t>Are you concerned that the future will be more difficult and less </a:t>
            </a:r>
            <a:r>
              <a:rPr lang="en-US" sz="3600" b="1" smtClean="0"/>
              <a:t>just and secure </a:t>
            </a:r>
            <a:r>
              <a:rPr lang="en-US" sz="3600" b="1" dirty="0" smtClean="0"/>
              <a:t>for your children and the young people that you love compared to your generation?</a:t>
            </a:r>
            <a:endParaRPr lang="en-US" sz="3600" b="1" dirty="0"/>
          </a:p>
        </p:txBody>
      </p:sp>
    </p:spTree>
    <p:extLst>
      <p:ext uri="{BB962C8B-B14F-4D97-AF65-F5344CB8AC3E}">
        <p14:creationId xmlns:p14="http://schemas.microsoft.com/office/powerpoint/2010/main" val="12215109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t>We the People Demand:  Bust the Trusts</a:t>
            </a:r>
            <a:br>
              <a:rPr lang="en-US" sz="3600" b="1" dirty="0" smtClean="0"/>
            </a:br>
            <a:r>
              <a:rPr lang="en-US" sz="3600" b="1" dirty="0" smtClean="0"/>
              <a:t>Break Up Standard Oil</a:t>
            </a:r>
            <a:endParaRPr lang="en-US" sz="3600" b="1" dirty="0"/>
          </a:p>
        </p:txBody>
      </p:sp>
      <p:sp>
        <p:nvSpPr>
          <p:cNvPr id="3" name="Content Placeholder 2"/>
          <p:cNvSpPr>
            <a:spLocks noGrp="1"/>
          </p:cNvSpPr>
          <p:nvPr>
            <p:ph idx="1"/>
          </p:nvPr>
        </p:nvSpPr>
        <p:spPr/>
        <p:txBody>
          <a:bodyPr/>
          <a:lstStyle/>
          <a:p>
            <a:pPr marL="0" indent="0">
              <a:buNone/>
            </a:pP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76400"/>
            <a:ext cx="8245007" cy="4404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0934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Corporate Strategy:  Divide and Conquer</a:t>
            </a:r>
            <a:br>
              <a:rPr lang="en-US" sz="3600" b="1" dirty="0" smtClean="0"/>
            </a:br>
            <a:r>
              <a:rPr lang="en-US" sz="3600" b="1" dirty="0" smtClean="0"/>
              <a:t>Crush Black/White Unity – 1870s-1910s</a:t>
            </a:r>
            <a:endParaRPr lang="en-US" sz="3600" b="1" dirty="0"/>
          </a:p>
        </p:txBody>
      </p:sp>
      <p:sp>
        <p:nvSpPr>
          <p:cNvPr id="3" name="Content Placeholder 2"/>
          <p:cNvSpPr>
            <a:spLocks noGrp="1"/>
          </p:cNvSpPr>
          <p:nvPr>
            <p:ph idx="1"/>
          </p:nvPr>
        </p:nvSpPr>
        <p:spPr>
          <a:xfrm>
            <a:off x="457200" y="1828800"/>
            <a:ext cx="8229600" cy="4297363"/>
          </a:xfrm>
        </p:spPr>
        <p:txBody>
          <a:bodyPr>
            <a:normAutofit/>
          </a:bodyPr>
          <a:lstStyle/>
          <a:p>
            <a:pPr marL="0" indent="0">
              <a:buNone/>
            </a:pPr>
            <a:r>
              <a:rPr lang="en-US" dirty="0" smtClean="0"/>
              <a:t>Black-majority interracial coalitions formed in every southern state.  Results:</a:t>
            </a:r>
          </a:p>
          <a:p>
            <a:pPr lvl="1"/>
            <a:r>
              <a:rPr lang="en-US" sz="3200" dirty="0" smtClean="0"/>
              <a:t>Raised taxes to improve education</a:t>
            </a:r>
          </a:p>
          <a:p>
            <a:pPr lvl="1"/>
            <a:r>
              <a:rPr lang="en-US" sz="3200" dirty="0" smtClean="0"/>
              <a:t>Progressive labor laws</a:t>
            </a:r>
          </a:p>
          <a:p>
            <a:pPr lvl="1"/>
            <a:r>
              <a:rPr lang="en-US" sz="3200" dirty="0" smtClean="0"/>
              <a:t>Curbs on corporate power</a:t>
            </a:r>
          </a:p>
          <a:p>
            <a:pPr lvl="1"/>
            <a:r>
              <a:rPr lang="en-US" sz="3200" dirty="0" smtClean="0"/>
              <a:t>More than 25% of white voters voting for black-majority coalitions</a:t>
            </a:r>
          </a:p>
        </p:txBody>
      </p:sp>
    </p:spTree>
    <p:extLst>
      <p:ext uri="{BB962C8B-B14F-4D97-AF65-F5344CB8AC3E}">
        <p14:creationId xmlns:p14="http://schemas.microsoft.com/office/powerpoint/2010/main" val="28676551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t/>
            </a:r>
            <a:br>
              <a:rPr lang="en-US" sz="3600" b="1" dirty="0" smtClean="0"/>
            </a:br>
            <a:r>
              <a:rPr lang="en-US" sz="4000" b="1" dirty="0" smtClean="0"/>
              <a:t>Racist Terror Against African-Americans</a:t>
            </a:r>
            <a:br>
              <a:rPr lang="en-US" sz="4000" b="1" dirty="0" smtClean="0"/>
            </a:br>
            <a:r>
              <a:rPr lang="en-US" sz="4000" b="1" dirty="0" smtClean="0"/>
              <a:t>We the People Fail to Rise Up</a:t>
            </a:r>
            <a:br>
              <a:rPr lang="en-US" sz="4000" b="1" dirty="0" smtClean="0"/>
            </a:br>
            <a:endParaRPr lang="en-US" sz="3600" b="1" dirty="0"/>
          </a:p>
        </p:txBody>
      </p:sp>
      <p:sp>
        <p:nvSpPr>
          <p:cNvPr id="3" name="Content Placeholder 2"/>
          <p:cNvSpPr>
            <a:spLocks noGrp="1"/>
          </p:cNvSpPr>
          <p:nvPr>
            <p:ph sz="half" idx="1"/>
          </p:nvPr>
        </p:nvSpPr>
        <p:spPr/>
        <p:txBody>
          <a:bodyPr/>
          <a:lstStyle/>
          <a:p>
            <a:pPr marL="0" indent="0">
              <a:buNone/>
            </a:pPr>
            <a:endParaRPr lang="en-US" dirty="0"/>
          </a:p>
        </p:txBody>
      </p:sp>
      <p:sp>
        <p:nvSpPr>
          <p:cNvPr id="4" name="Content Placeholder 3"/>
          <p:cNvSpPr>
            <a:spLocks noGrp="1"/>
          </p:cNvSpPr>
          <p:nvPr>
            <p:ph sz="half" idx="2"/>
          </p:nvPr>
        </p:nvSpPr>
        <p:spPr/>
        <p:txBody>
          <a:bodyPr/>
          <a:lstStyle/>
          <a:p>
            <a:pPr marL="0" indent="0">
              <a:buNone/>
            </a:pPr>
            <a:r>
              <a:rPr lang="en-US" dirty="0" smtClean="0"/>
              <a:t>In 1919, the NAACP reports </a:t>
            </a:r>
            <a:r>
              <a:rPr lang="en-US" b="1" dirty="0" smtClean="0"/>
              <a:t>3,224 </a:t>
            </a:r>
            <a:r>
              <a:rPr lang="en-US" b="1" dirty="0" err="1" smtClean="0"/>
              <a:t>lynchings</a:t>
            </a:r>
            <a:r>
              <a:rPr lang="en-US" b="1" dirty="0" smtClean="0"/>
              <a:t> of American-Americans </a:t>
            </a:r>
            <a:r>
              <a:rPr lang="en-US" dirty="0" smtClean="0"/>
              <a:t>between 1889-1918.</a:t>
            </a:r>
          </a:p>
          <a:p>
            <a:pPr marL="0" indent="0">
              <a:buNone/>
            </a:pPr>
            <a:endParaRPr lang="en-US" dirty="0"/>
          </a:p>
          <a:p>
            <a:pPr marL="0" indent="0">
              <a:buNone/>
            </a:pPr>
            <a:r>
              <a:rPr lang="en-US" dirty="0" smtClean="0"/>
              <a:t>Congress refuses to pass anti-lynching legislation.</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00200"/>
            <a:ext cx="320040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6364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Autofit/>
          </a:bodyPr>
          <a:lstStyle/>
          <a:p>
            <a:r>
              <a:rPr lang="en-US" sz="3600" b="1" dirty="0" smtClean="0"/>
              <a:t>Voter Suppression – Early 20</a:t>
            </a:r>
            <a:r>
              <a:rPr lang="en-US" sz="3600" b="1" baseline="30000" dirty="0" smtClean="0"/>
              <a:t>th</a:t>
            </a:r>
            <a:r>
              <a:rPr lang="en-US" sz="3600" b="1" dirty="0" smtClean="0"/>
              <a:t> Century:  </a:t>
            </a:r>
            <a:br>
              <a:rPr lang="en-US" sz="3600" b="1" dirty="0" smtClean="0"/>
            </a:br>
            <a:r>
              <a:rPr lang="en-US" sz="3600" b="1" dirty="0" smtClean="0"/>
              <a:t>Vote Right or Lose Your Right to Vote</a:t>
            </a:r>
            <a:endParaRPr lang="en-US" sz="3600" b="1"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a:xfrm>
            <a:off x="4876800" y="1600200"/>
            <a:ext cx="3810000" cy="4525963"/>
          </a:xfrm>
        </p:spPr>
        <p:txBody>
          <a:bodyPr/>
          <a:lstStyle/>
          <a:p>
            <a:pPr marL="0" indent="0">
              <a:buNone/>
            </a:pPr>
            <a:r>
              <a:rPr lang="en-US" b="1" dirty="0" smtClean="0"/>
              <a:t>“‘We wrested our state government from Negro supremacy.’  Almost all blacks and most poor whites were disenfranchised.  In Mississippi, voter participation fell from 70% in 1876 to less than 10% in 1920.”</a:t>
            </a:r>
            <a:endParaRPr lang="en-US" b="1"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742" y="1732307"/>
            <a:ext cx="4529858" cy="4211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54656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We the People Organize and Expand Our Democracy and Win Greater Rights</a:t>
            </a:r>
            <a:endParaRPr lang="en-US" sz="3600" b="1" dirty="0"/>
          </a:p>
        </p:txBody>
      </p:sp>
      <p:sp>
        <p:nvSpPr>
          <p:cNvPr id="3" name="Content Placeholder 2"/>
          <p:cNvSpPr>
            <a:spLocks noGrp="1"/>
          </p:cNvSpPr>
          <p:nvPr>
            <p:ph sz="half" idx="1"/>
          </p:nvPr>
        </p:nvSpPr>
        <p:spPr/>
        <p:txBody>
          <a:bodyPr/>
          <a:lstStyle/>
          <a:p>
            <a:pPr marL="0" indent="0">
              <a:buNone/>
            </a:pPr>
            <a:endParaRPr lang="en-US" dirty="0"/>
          </a:p>
        </p:txBody>
      </p:sp>
      <p:sp>
        <p:nvSpPr>
          <p:cNvPr id="4" name="Content Placeholder 3"/>
          <p:cNvSpPr>
            <a:spLocks noGrp="1"/>
          </p:cNvSpPr>
          <p:nvPr>
            <p:ph sz="half" idx="2"/>
          </p:nvPr>
        </p:nvSpPr>
        <p:spPr/>
        <p:txBody>
          <a:bodyPr/>
          <a:lstStyle/>
          <a:p>
            <a:pPr marL="0" indent="0">
              <a:buNone/>
            </a:pPr>
            <a:r>
              <a:rPr lang="en-US" dirty="0" smtClean="0"/>
              <a:t>Organized labor and their allies curb corporate power by:</a:t>
            </a:r>
          </a:p>
          <a:p>
            <a:r>
              <a:rPr lang="en-US" dirty="0" smtClean="0"/>
              <a:t>Initiatives</a:t>
            </a:r>
          </a:p>
          <a:p>
            <a:r>
              <a:rPr lang="en-US" dirty="0" smtClean="0"/>
              <a:t>Referendums</a:t>
            </a:r>
          </a:p>
          <a:p>
            <a:r>
              <a:rPr lang="en-US" dirty="0" smtClean="0"/>
              <a:t>Public ports</a:t>
            </a:r>
          </a:p>
          <a:p>
            <a:r>
              <a:rPr lang="en-US" dirty="0" smtClean="0"/>
              <a:t>Workers’ compensation</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20536"/>
            <a:ext cx="4191000" cy="3946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91659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a:bodyPr>
          <a:lstStyle/>
          <a:p>
            <a:r>
              <a:rPr lang="en-US" sz="3600" b="1" dirty="0" smtClean="0"/>
              <a:t>Woodrow Wilson, President of Princeton and Future President of United States</a:t>
            </a:r>
            <a:endParaRPr lang="en-US" sz="3600" b="1" dirty="0"/>
          </a:p>
        </p:txBody>
      </p:sp>
      <p:sp>
        <p:nvSpPr>
          <p:cNvPr id="3" name="Content Placeholder 2"/>
          <p:cNvSpPr>
            <a:spLocks noGrp="1"/>
          </p:cNvSpPr>
          <p:nvPr>
            <p:ph sz="half" idx="1"/>
          </p:nvPr>
        </p:nvSpPr>
        <p:spPr/>
        <p:txBody>
          <a:bodyPr>
            <a:normAutofit/>
          </a:bodyPr>
          <a:lstStyle/>
          <a:p>
            <a:pPr marL="0" indent="0">
              <a:buNone/>
            </a:pPr>
            <a:endParaRPr lang="en-US" dirty="0"/>
          </a:p>
        </p:txBody>
      </p:sp>
      <p:sp>
        <p:nvSpPr>
          <p:cNvPr id="4" name="Content Placeholder 3"/>
          <p:cNvSpPr>
            <a:spLocks noGrp="1"/>
          </p:cNvSpPr>
          <p:nvPr>
            <p:ph sz="half" idx="2"/>
          </p:nvPr>
        </p:nvSpPr>
        <p:spPr/>
        <p:txBody>
          <a:bodyPr>
            <a:normAutofit/>
          </a:bodyPr>
          <a:lstStyle/>
          <a:p>
            <a:pPr marL="0" indent="0">
              <a:buNone/>
            </a:pPr>
            <a:r>
              <a:rPr lang="en-US" b="1" dirty="0" smtClean="0"/>
              <a:t>Southern European countries are “unburdening themselves of the more sordid and hapless elements of their population.”</a:t>
            </a:r>
          </a:p>
          <a:p>
            <a:pPr marL="0" indent="0">
              <a:buNone/>
            </a:pPr>
            <a:r>
              <a:rPr lang="en-US" b="1" dirty="0" smtClean="0"/>
              <a:t>Eastern Europeans – “had neither skill nor energy nor any initiative of quick intelligence.” - 1903</a:t>
            </a:r>
            <a:endParaRPr lang="en-US"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09725"/>
            <a:ext cx="3810000" cy="4548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98185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534400" cy="1143000"/>
          </a:xfrm>
        </p:spPr>
        <p:txBody>
          <a:bodyPr>
            <a:noAutofit/>
          </a:bodyPr>
          <a:lstStyle/>
          <a:p>
            <a:r>
              <a:rPr lang="en-US" sz="3600" b="1" dirty="0"/>
              <a:t>The Rising of </a:t>
            </a:r>
            <a:r>
              <a:rPr lang="en-US" sz="3600" b="1" dirty="0" smtClean="0"/>
              <a:t>Immigrant Women</a:t>
            </a:r>
            <a:r>
              <a:rPr lang="en-US" sz="3600" b="1" dirty="0"/>
              <a:t>:  </a:t>
            </a:r>
            <a:r>
              <a:rPr lang="en-US" sz="3600" b="1" dirty="0" smtClean="0"/>
              <a:t>20,000 Strike in NYC Garment Industry – 1909-10</a:t>
            </a:r>
            <a:endParaRPr lang="en-US" sz="3600" dirty="0"/>
          </a:p>
        </p:txBody>
      </p:sp>
      <p:sp>
        <p:nvSpPr>
          <p:cNvPr id="3" name="Content Placeholder 2"/>
          <p:cNvSpPr>
            <a:spLocks noGrp="1"/>
          </p:cNvSpPr>
          <p:nvPr>
            <p:ph sz="half" idx="1"/>
          </p:nvPr>
        </p:nvSpPr>
        <p:spPr/>
        <p:txBody>
          <a:bodyPr>
            <a:normAutofit lnSpcReduction="10000"/>
          </a:bodyPr>
          <a:lstStyle/>
          <a:p>
            <a:pPr marL="0" indent="0">
              <a:buNone/>
            </a:pPr>
            <a:endParaRPr lang="en-US" dirty="0"/>
          </a:p>
        </p:txBody>
      </p:sp>
      <p:sp>
        <p:nvSpPr>
          <p:cNvPr id="4" name="Content Placeholder 3"/>
          <p:cNvSpPr>
            <a:spLocks noGrp="1"/>
          </p:cNvSpPr>
          <p:nvPr>
            <p:ph sz="half" idx="2"/>
          </p:nvPr>
        </p:nvSpPr>
        <p:spPr>
          <a:xfrm>
            <a:off x="4648200" y="1600200"/>
            <a:ext cx="4038600" cy="4800600"/>
          </a:xfrm>
        </p:spPr>
        <p:txBody>
          <a:bodyPr>
            <a:normAutofit lnSpcReduction="10000"/>
          </a:bodyPr>
          <a:lstStyle/>
          <a:p>
            <a:pPr marL="0" indent="0">
              <a:buNone/>
            </a:pPr>
            <a:r>
              <a:rPr lang="en-US" b="1" dirty="0"/>
              <a:t>"They used to say you couldn't even organize women. They wouldn't come to union meetings. </a:t>
            </a:r>
            <a:r>
              <a:rPr lang="en-US" b="1" dirty="0" smtClean="0"/>
              <a:t> </a:t>
            </a:r>
            <a:r>
              <a:rPr lang="en-US" b="1" dirty="0"/>
              <a:t>Well, we showed </a:t>
            </a:r>
            <a:r>
              <a:rPr lang="en-US" b="1" dirty="0" smtClean="0"/>
              <a:t>them!  I </a:t>
            </a:r>
            <a:r>
              <a:rPr lang="en-US" b="1" dirty="0"/>
              <a:t>have listened to all the speakers, and I have no further patience for </a:t>
            </a:r>
            <a:r>
              <a:rPr lang="en-US" b="1" dirty="0" smtClean="0"/>
              <a:t>talk.  I </a:t>
            </a:r>
            <a:r>
              <a:rPr lang="en-US" b="1" dirty="0"/>
              <a:t>move we go out in a general strike</a:t>
            </a:r>
            <a:r>
              <a:rPr lang="en-US" b="1" dirty="0" smtClean="0"/>
              <a:t>!“ – </a:t>
            </a:r>
            <a:r>
              <a:rPr lang="en-US" sz="2400" dirty="0" smtClean="0"/>
              <a:t>Clara </a:t>
            </a:r>
            <a:r>
              <a:rPr lang="en-US" sz="2400" dirty="0" err="1" smtClean="0"/>
              <a:t>Lemlich</a:t>
            </a:r>
            <a:r>
              <a:rPr lang="en-US" sz="2400" dirty="0" smtClean="0"/>
              <a:t>, Ukrainian Jewish immigrant</a:t>
            </a:r>
            <a:endParaRPr lang="en-US" sz="2400" b="1" dirty="0"/>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1524000"/>
            <a:ext cx="3848100" cy="4678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85188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1143000"/>
          </a:xfrm>
        </p:spPr>
        <p:txBody>
          <a:bodyPr>
            <a:noAutofit/>
          </a:bodyPr>
          <a:lstStyle/>
          <a:p>
            <a:r>
              <a:rPr lang="en-US" sz="3600" b="1" dirty="0"/>
              <a:t> Corporate Massacre – 1911</a:t>
            </a:r>
            <a:br>
              <a:rPr lang="en-US" sz="3600" b="1" dirty="0"/>
            </a:br>
            <a:r>
              <a:rPr lang="en-US" sz="3600" b="1" dirty="0"/>
              <a:t>The Triangle Shirt Waist Fire</a:t>
            </a:r>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209" y="1641475"/>
            <a:ext cx="8404791" cy="483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54813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We Mourned and We Organized:</a:t>
            </a:r>
            <a:br>
              <a:rPr lang="en-US" sz="3600" b="1" dirty="0" smtClean="0"/>
            </a:br>
            <a:r>
              <a:rPr lang="en-US" sz="3600" b="1" dirty="0" smtClean="0"/>
              <a:t>We Did Not Let Them Die in Vain</a:t>
            </a:r>
            <a:endParaRPr lang="en-US" sz="3600" b="1" dirty="0"/>
          </a:p>
        </p:txBody>
      </p:sp>
      <p:sp>
        <p:nvSpPr>
          <p:cNvPr id="3" name="Content Placeholder 2"/>
          <p:cNvSpPr>
            <a:spLocks noGrp="1"/>
          </p:cNvSpPr>
          <p:nvPr>
            <p:ph idx="1"/>
          </p:nvPr>
        </p:nvSpPr>
        <p:spPr/>
        <p:txBody>
          <a:bodyPr/>
          <a:lstStyle/>
          <a:p>
            <a:pPr marL="0" indent="0">
              <a:buNone/>
            </a:pPr>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447800"/>
            <a:ext cx="6629400" cy="4780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96946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1143000"/>
          </a:xfrm>
        </p:spPr>
        <p:txBody>
          <a:bodyPr>
            <a:noAutofit/>
          </a:bodyPr>
          <a:lstStyle/>
          <a:p>
            <a:r>
              <a:rPr lang="en-US" sz="3600" b="1" dirty="0" smtClean="0"/>
              <a:t>We the People Organize and Triumph in New York State</a:t>
            </a:r>
            <a:endParaRPr lang="en-US" sz="3600" b="1" dirty="0"/>
          </a:p>
        </p:txBody>
      </p:sp>
      <p:sp>
        <p:nvSpPr>
          <p:cNvPr id="3" name="Content Placeholder 2"/>
          <p:cNvSpPr>
            <a:spLocks noGrp="1"/>
          </p:cNvSpPr>
          <p:nvPr>
            <p:ph idx="1"/>
          </p:nvPr>
        </p:nvSpPr>
        <p:spPr/>
        <p:txBody>
          <a:bodyPr>
            <a:normAutofit lnSpcReduction="10000"/>
          </a:bodyPr>
          <a:lstStyle/>
          <a:p>
            <a:pPr marL="0" indent="0">
              <a:buNone/>
            </a:pPr>
            <a:r>
              <a:rPr lang="en-US" sz="2800" dirty="0" smtClean="0"/>
              <a:t>Under extreme pressure from the working class and their allies, the State Legislature acted.  3 dozen new laws were passed:</a:t>
            </a:r>
          </a:p>
          <a:p>
            <a:r>
              <a:rPr lang="en-US" sz="2800" dirty="0" smtClean="0"/>
              <a:t>Workplace safety</a:t>
            </a:r>
          </a:p>
          <a:p>
            <a:r>
              <a:rPr lang="en-US" sz="2800" dirty="0" smtClean="0"/>
              <a:t>Stronger fire codes</a:t>
            </a:r>
          </a:p>
          <a:p>
            <a:r>
              <a:rPr lang="en-US" sz="2800" dirty="0" smtClean="0"/>
              <a:t>Child labor protections</a:t>
            </a:r>
          </a:p>
          <a:p>
            <a:r>
              <a:rPr lang="en-US" sz="2800" dirty="0" smtClean="0"/>
              <a:t>Wage and hour regulations</a:t>
            </a:r>
          </a:p>
          <a:p>
            <a:pPr marL="0" indent="0">
              <a:buNone/>
            </a:pPr>
            <a:r>
              <a:rPr lang="en-US" sz="2800" dirty="0" smtClean="0"/>
              <a:t>Unions were recognized in the industry.</a:t>
            </a:r>
          </a:p>
          <a:p>
            <a:pPr marL="0" indent="0">
              <a:buNone/>
            </a:pPr>
            <a:r>
              <a:rPr lang="en-US" sz="2800" b="1" dirty="0" smtClean="0"/>
              <a:t>These great victories were models for the great national victories in the 1930s and the 1960s.</a:t>
            </a:r>
            <a:endParaRPr lang="en-US" sz="2800" b="1" dirty="0"/>
          </a:p>
        </p:txBody>
      </p:sp>
    </p:spTree>
    <p:extLst>
      <p:ext uri="{BB962C8B-B14F-4D97-AF65-F5344CB8AC3E}">
        <p14:creationId xmlns:p14="http://schemas.microsoft.com/office/powerpoint/2010/main" val="41054030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p:spPr>
        <p:txBody>
          <a:bodyPr>
            <a:normAutofit/>
          </a:bodyPr>
          <a:lstStyle/>
          <a:p>
            <a:r>
              <a:rPr lang="en-US" sz="3600" b="1" dirty="0" smtClean="0"/>
              <a:t>We the People Are Nervous about the Future in 2013</a:t>
            </a:r>
            <a:endParaRPr lang="en-US" sz="3600" b="1" dirty="0"/>
          </a:p>
        </p:txBody>
      </p:sp>
      <p:sp>
        <p:nvSpPr>
          <p:cNvPr id="3" name="Content Placeholder 2"/>
          <p:cNvSpPr>
            <a:spLocks noGrp="1"/>
          </p:cNvSpPr>
          <p:nvPr>
            <p:ph idx="1"/>
          </p:nvPr>
        </p:nvSpPr>
        <p:spPr/>
        <p:txBody>
          <a:bodyPr>
            <a:normAutofit/>
          </a:bodyPr>
          <a:lstStyle/>
          <a:p>
            <a:r>
              <a:rPr lang="en-US" sz="2800" dirty="0" smtClean="0"/>
              <a:t>Are you concerned about falling out of your current economic class over the next few years?  </a:t>
            </a:r>
            <a:r>
              <a:rPr lang="en-US" sz="2800" b="1" dirty="0" smtClean="0"/>
              <a:t>59%</a:t>
            </a:r>
          </a:p>
          <a:p>
            <a:r>
              <a:rPr lang="en-US" sz="2800" dirty="0" smtClean="0"/>
              <a:t>Compared to the middle class of your parents’ generation, do you think the middle class has</a:t>
            </a:r>
            <a:r>
              <a:rPr lang="en-US" sz="2400" dirty="0" smtClean="0"/>
              <a:t> </a:t>
            </a:r>
            <a:r>
              <a:rPr lang="en-US" sz="2800" dirty="0" smtClean="0"/>
              <a:t>more or less:</a:t>
            </a:r>
          </a:p>
          <a:p>
            <a:pPr lvl="1"/>
            <a:r>
              <a:rPr lang="en-US" dirty="0" smtClean="0"/>
              <a:t>Opportunity to get ahead?  </a:t>
            </a:r>
            <a:r>
              <a:rPr lang="en-US" b="1" dirty="0" smtClean="0"/>
              <a:t>26% yes; 52% no</a:t>
            </a:r>
          </a:p>
          <a:p>
            <a:pPr lvl="1"/>
            <a:r>
              <a:rPr lang="en-US" dirty="0" smtClean="0"/>
              <a:t>Job and financial security?  </a:t>
            </a:r>
            <a:r>
              <a:rPr lang="en-US" b="1" dirty="0" smtClean="0"/>
              <a:t>16% yes; 65% no</a:t>
            </a:r>
          </a:p>
          <a:p>
            <a:pPr lvl="1"/>
            <a:r>
              <a:rPr lang="en-US" dirty="0" smtClean="0"/>
              <a:t>Expendable income after expenses?  </a:t>
            </a:r>
            <a:r>
              <a:rPr lang="en-US" b="1" dirty="0" smtClean="0"/>
              <a:t>20% yes; 60% no</a:t>
            </a:r>
            <a:endParaRPr lang="en-US" dirty="0"/>
          </a:p>
        </p:txBody>
      </p:sp>
    </p:spTree>
    <p:extLst>
      <p:ext uri="{BB962C8B-B14F-4D97-AF65-F5344CB8AC3E}">
        <p14:creationId xmlns:p14="http://schemas.microsoft.com/office/powerpoint/2010/main" val="25910032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458200" cy="1143000"/>
          </a:xfrm>
        </p:spPr>
        <p:txBody>
          <a:bodyPr>
            <a:noAutofit/>
          </a:bodyPr>
          <a:lstStyle/>
          <a:p>
            <a:r>
              <a:rPr lang="en-US" sz="3600" b="1" dirty="0" smtClean="0"/>
              <a:t>Decades of Struggle to Expand Democracy:</a:t>
            </a:r>
            <a:br>
              <a:rPr lang="en-US" sz="3600" b="1" dirty="0" smtClean="0"/>
            </a:br>
            <a:r>
              <a:rPr lang="en-US" sz="3600" b="1" dirty="0" smtClean="0"/>
              <a:t>Women Win the Right </a:t>
            </a:r>
            <a:r>
              <a:rPr lang="en-US" sz="3600" b="1" dirty="0"/>
              <a:t>to </a:t>
            </a:r>
            <a:r>
              <a:rPr lang="en-US" sz="3600" b="1" dirty="0" smtClean="0"/>
              <a:t>Vote in 1920</a:t>
            </a:r>
            <a:endParaRPr lang="en-US" sz="3600"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a:xfrm>
            <a:off x="4953000" y="1600200"/>
            <a:ext cx="3733800" cy="4525963"/>
          </a:xfrm>
        </p:spPr>
        <p:txBody>
          <a:bodyPr/>
          <a:lstStyle/>
          <a:p>
            <a:pPr marL="0" indent="0">
              <a:buNone/>
            </a:pPr>
            <a:endParaRPr lang="en-US" dirty="0" smtClean="0"/>
          </a:p>
          <a:p>
            <a:pPr marL="0" indent="0">
              <a:buNone/>
            </a:pPr>
            <a:r>
              <a:rPr lang="en-US" dirty="0" smtClean="0"/>
              <a:t>5,000 women march in D.C. in 1913</a:t>
            </a:r>
          </a:p>
          <a:p>
            <a:pPr marL="0" indent="0">
              <a:buNone/>
            </a:pPr>
            <a:r>
              <a:rPr lang="en-US" dirty="0" smtClean="0"/>
              <a:t>Violent attacks against marchers</a:t>
            </a:r>
          </a:p>
          <a:p>
            <a:pPr marL="0" indent="0">
              <a:buNone/>
            </a:pPr>
            <a:r>
              <a:rPr lang="en-US" dirty="0" smtClean="0"/>
              <a:t>Army called in to protect the marchers</a:t>
            </a:r>
          </a:p>
          <a:p>
            <a:pPr marL="0" indent="0">
              <a:buNone/>
            </a:pPr>
            <a:r>
              <a:rPr lang="en-US" dirty="0" smtClean="0"/>
              <a:t>100 marchers injured</a:t>
            </a: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33562"/>
            <a:ext cx="4285667" cy="4262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53443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2762"/>
          </a:xfrm>
        </p:spPr>
        <p:txBody>
          <a:bodyPr>
            <a:noAutofit/>
          </a:bodyPr>
          <a:lstStyle/>
          <a:p>
            <a:r>
              <a:rPr lang="en-US" sz="3600" b="1" dirty="0" smtClean="0"/>
              <a:t>100 Years of Struggle to Win Free Public Education for Children</a:t>
            </a:r>
            <a:endParaRPr lang="en-US" sz="3600" b="1" dirty="0"/>
          </a:p>
        </p:txBody>
      </p:sp>
      <p:sp>
        <p:nvSpPr>
          <p:cNvPr id="3" name="Content Placeholder 2"/>
          <p:cNvSpPr>
            <a:spLocks noGrp="1"/>
          </p:cNvSpPr>
          <p:nvPr>
            <p:ph idx="1"/>
          </p:nvPr>
        </p:nvSpPr>
        <p:spPr>
          <a:xfrm>
            <a:off x="457200" y="2057400"/>
            <a:ext cx="8229600" cy="4068763"/>
          </a:xfrm>
        </p:spPr>
        <p:txBody>
          <a:bodyPr/>
          <a:lstStyle/>
          <a:p>
            <a:pPr marL="0" indent="0">
              <a:buNone/>
            </a:pPr>
            <a:r>
              <a:rPr lang="en-US" dirty="0" smtClean="0"/>
              <a:t>By </a:t>
            </a:r>
            <a:r>
              <a:rPr lang="en-US" dirty="0" smtClean="0"/>
              <a:t>1918, all states had adopted mandatory education laws.</a:t>
            </a:r>
          </a:p>
          <a:p>
            <a:pPr marL="0" indent="0">
              <a:buNone/>
            </a:pPr>
            <a:r>
              <a:rPr lang="en-US" dirty="0" smtClean="0"/>
              <a:t>1852 – Massachusetts</a:t>
            </a:r>
          </a:p>
          <a:p>
            <a:pPr marL="0" indent="0">
              <a:buNone/>
            </a:pPr>
            <a:r>
              <a:rPr lang="en-US" dirty="0" smtClean="0"/>
              <a:t>1871 – Washington tied for 3</a:t>
            </a:r>
            <a:r>
              <a:rPr lang="en-US" baseline="30000" dirty="0" smtClean="0"/>
              <a:t>rd</a:t>
            </a:r>
            <a:r>
              <a:rPr lang="en-US" dirty="0" smtClean="0"/>
              <a:t> </a:t>
            </a:r>
            <a:endParaRPr lang="en-US" baseline="30000" dirty="0"/>
          </a:p>
          <a:p>
            <a:pPr marL="0" indent="0">
              <a:buNone/>
            </a:pPr>
            <a:r>
              <a:rPr lang="en-US" dirty="0" smtClean="0"/>
              <a:t>1915 – Texas, Florida, South Carolina, Alabama</a:t>
            </a:r>
          </a:p>
          <a:p>
            <a:pPr marL="0" indent="0">
              <a:buNone/>
            </a:pPr>
            <a:r>
              <a:rPr lang="en-US" dirty="0" smtClean="0"/>
              <a:t>1918 - Mississippi</a:t>
            </a:r>
            <a:endParaRPr lang="en-US" dirty="0"/>
          </a:p>
        </p:txBody>
      </p:sp>
    </p:spTree>
    <p:extLst>
      <p:ext uri="{BB962C8B-B14F-4D97-AF65-F5344CB8AC3E}">
        <p14:creationId xmlns:p14="http://schemas.microsoft.com/office/powerpoint/2010/main" val="13058124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Autofit/>
          </a:bodyPr>
          <a:lstStyle/>
          <a:p>
            <a:r>
              <a:rPr lang="en-US" sz="3600" b="1" dirty="0" smtClean="0"/>
              <a:t>The Fight to Ban Child Labor Continues</a:t>
            </a:r>
            <a:endParaRPr lang="en-US" sz="3600" b="1" dirty="0"/>
          </a:p>
        </p:txBody>
      </p:sp>
      <p:sp>
        <p:nvSpPr>
          <p:cNvPr id="3" name="Content Placeholder 2"/>
          <p:cNvSpPr>
            <a:spLocks noGrp="1"/>
          </p:cNvSpPr>
          <p:nvPr>
            <p:ph idx="1"/>
          </p:nvPr>
        </p:nvSpPr>
        <p:spPr/>
        <p:txBody>
          <a:bodyPr>
            <a:normAutofit fontScale="92500" lnSpcReduction="20000"/>
          </a:bodyPr>
          <a:lstStyle/>
          <a:p>
            <a:r>
              <a:rPr lang="en-US" sz="3500" dirty="0" smtClean="0"/>
              <a:t>U.S. Supreme Court strikes down two federal laws as unconstitutional – 1918 and 1923</a:t>
            </a:r>
          </a:p>
          <a:p>
            <a:pPr marL="0" indent="0">
              <a:buNone/>
            </a:pPr>
            <a:endParaRPr lang="en-US" sz="3500" dirty="0" smtClean="0"/>
          </a:p>
          <a:p>
            <a:r>
              <a:rPr lang="en-US" sz="3500" dirty="0" smtClean="0"/>
              <a:t>Constitutional amendment passes House and Senate in 1924</a:t>
            </a:r>
          </a:p>
          <a:p>
            <a:pPr marL="0" indent="0">
              <a:buNone/>
            </a:pPr>
            <a:endParaRPr lang="en-US" sz="3500" dirty="0" smtClean="0"/>
          </a:p>
          <a:p>
            <a:r>
              <a:rPr lang="en-US" sz="3500" dirty="0" smtClean="0"/>
              <a:t>Amendment fails - only 28 of 36 states needed ratify the amendment.  </a:t>
            </a:r>
            <a:r>
              <a:rPr lang="en-US" sz="3500" b="1" dirty="0" smtClean="0"/>
              <a:t>States which suppress black and working class white voting are key to killing the amendment.</a:t>
            </a:r>
          </a:p>
          <a:p>
            <a:pPr marL="0" indent="0">
              <a:buNone/>
            </a:pPr>
            <a:endParaRPr lang="en-US" dirty="0"/>
          </a:p>
        </p:txBody>
      </p:sp>
    </p:spTree>
    <p:extLst>
      <p:ext uri="{BB962C8B-B14F-4D97-AF65-F5344CB8AC3E}">
        <p14:creationId xmlns:p14="http://schemas.microsoft.com/office/powerpoint/2010/main" val="27276817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VICTORY:  100 Years of Struggle to Give America’s Children a Childhood</a:t>
            </a:r>
            <a:endParaRPr lang="en-US" sz="3600" b="1" dirty="0"/>
          </a:p>
        </p:txBody>
      </p:sp>
      <p:sp>
        <p:nvSpPr>
          <p:cNvPr id="3" name="Content Placeholder 2"/>
          <p:cNvSpPr>
            <a:spLocks noGrp="1"/>
          </p:cNvSpPr>
          <p:nvPr>
            <p:ph idx="1"/>
          </p:nvPr>
        </p:nvSpPr>
        <p:spPr/>
        <p:txBody>
          <a:bodyPr>
            <a:normAutofit/>
          </a:bodyPr>
          <a:lstStyle/>
          <a:p>
            <a:pPr marL="0" indent="0">
              <a:buNone/>
            </a:pPr>
            <a:r>
              <a:rPr lang="en-US" sz="2800" dirty="0" smtClean="0"/>
              <a:t>Fair Labor Standards Act of 1938 passes.</a:t>
            </a:r>
          </a:p>
          <a:p>
            <a:r>
              <a:rPr lang="en-US" sz="2800" dirty="0" smtClean="0"/>
              <a:t>Bans children under 16 working during school</a:t>
            </a:r>
          </a:p>
          <a:p>
            <a:r>
              <a:rPr lang="en-US" sz="2800" dirty="0" smtClean="0"/>
              <a:t>Bans employment in “oppressive child labor”</a:t>
            </a:r>
          </a:p>
          <a:p>
            <a:r>
              <a:rPr lang="en-US" sz="2800" dirty="0" smtClean="0"/>
              <a:t>Minimum wage and overtime after 40 hours per week</a:t>
            </a:r>
          </a:p>
          <a:p>
            <a:r>
              <a:rPr lang="en-US" sz="2800" dirty="0" smtClean="0"/>
              <a:t>Initially only covers 20% of workforce</a:t>
            </a:r>
          </a:p>
          <a:p>
            <a:r>
              <a:rPr lang="en-US" sz="2800" b="1" dirty="0" smtClean="0"/>
              <a:t>At long last, most of our children had free public education, were required to attend school and the most abusive child labor was being ended.  </a:t>
            </a:r>
            <a:endParaRPr lang="en-US" sz="2800" b="1" dirty="0"/>
          </a:p>
        </p:txBody>
      </p:sp>
    </p:spTree>
    <p:extLst>
      <p:ext uri="{BB962C8B-B14F-4D97-AF65-F5344CB8AC3E}">
        <p14:creationId xmlns:p14="http://schemas.microsoft.com/office/powerpoint/2010/main" val="19147387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239962"/>
          </a:xfrm>
        </p:spPr>
        <p:txBody>
          <a:bodyPr>
            <a:normAutofit/>
          </a:bodyPr>
          <a:lstStyle/>
          <a:p>
            <a:r>
              <a:rPr lang="en-US" sz="3600" b="1" dirty="0" smtClean="0"/>
              <a:t>GROUP EXERCISE</a:t>
            </a:r>
            <a:endParaRPr lang="en-US" sz="3600" b="1" dirty="0"/>
          </a:p>
        </p:txBody>
      </p:sp>
      <p:sp>
        <p:nvSpPr>
          <p:cNvPr id="3" name="Content Placeholder 2"/>
          <p:cNvSpPr>
            <a:spLocks noGrp="1"/>
          </p:cNvSpPr>
          <p:nvPr>
            <p:ph idx="1"/>
          </p:nvPr>
        </p:nvSpPr>
        <p:spPr>
          <a:xfrm>
            <a:off x="457200" y="1905000"/>
            <a:ext cx="8229600" cy="4221163"/>
          </a:xfrm>
        </p:spPr>
        <p:txBody>
          <a:bodyPr/>
          <a:lstStyle/>
          <a:p>
            <a:pPr algn="ctr"/>
            <a:endParaRPr lang="en-US" dirty="0" smtClean="0"/>
          </a:p>
          <a:p>
            <a:pPr marL="0" indent="0" algn="ctr">
              <a:buNone/>
            </a:pPr>
            <a:r>
              <a:rPr lang="en-US" sz="3600" b="1" dirty="0" smtClean="0"/>
              <a:t>What thoughts and feelings do you have after hearing this story of our ancestors’ struggles for the American Dream and </a:t>
            </a:r>
            <a:r>
              <a:rPr lang="en-US" sz="3600" b="1" dirty="0" smtClean="0"/>
              <a:t>to limit </a:t>
            </a:r>
            <a:r>
              <a:rPr lang="en-US" sz="3600" b="1" dirty="0" smtClean="0"/>
              <a:t>corporate power?</a:t>
            </a:r>
            <a:endParaRPr lang="en-US" sz="3600" b="1" dirty="0"/>
          </a:p>
        </p:txBody>
      </p:sp>
    </p:spTree>
    <p:extLst>
      <p:ext uri="{BB962C8B-B14F-4D97-AF65-F5344CB8AC3E}">
        <p14:creationId xmlns:p14="http://schemas.microsoft.com/office/powerpoint/2010/main" val="21417992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8962"/>
          </a:xfrm>
        </p:spPr>
        <p:txBody>
          <a:bodyPr>
            <a:normAutofit/>
          </a:bodyPr>
          <a:lstStyle/>
          <a:p>
            <a:r>
              <a:rPr lang="en-US" b="1" dirty="0" smtClean="0"/>
              <a:t>BREAK</a:t>
            </a:r>
            <a:endParaRPr lang="en-US" b="1" dirty="0"/>
          </a:p>
        </p:txBody>
      </p:sp>
    </p:spTree>
    <p:extLst>
      <p:ext uri="{BB962C8B-B14F-4D97-AF65-F5344CB8AC3E}">
        <p14:creationId xmlns:p14="http://schemas.microsoft.com/office/powerpoint/2010/main" val="4748114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noAutofit/>
          </a:bodyPr>
          <a:lstStyle/>
          <a:p>
            <a:r>
              <a:rPr lang="en-US" sz="3600" b="1" dirty="0" smtClean="0"/>
              <a:t/>
            </a:r>
            <a:br>
              <a:rPr lang="en-US" sz="3600" b="1" dirty="0" smtClean="0"/>
            </a:br>
            <a:r>
              <a:rPr lang="en-US" sz="3600" b="1" dirty="0" smtClean="0"/>
              <a:t>The Struggle Continues for a Brighter and More Just and Secure Future for All</a:t>
            </a:r>
            <a:r>
              <a:rPr lang="en-US" sz="3600" b="1" dirty="0"/>
              <a:t/>
            </a:r>
            <a:br>
              <a:rPr lang="en-US" sz="3600" b="1" dirty="0"/>
            </a:br>
            <a:endParaRPr lang="en-US" sz="3600" b="1" dirty="0"/>
          </a:p>
        </p:txBody>
      </p:sp>
      <p:sp>
        <p:nvSpPr>
          <p:cNvPr id="3" name="Content Placeholder 2"/>
          <p:cNvSpPr>
            <a:spLocks noGrp="1"/>
          </p:cNvSpPr>
          <p:nvPr>
            <p:ph idx="1"/>
          </p:nvPr>
        </p:nvSpPr>
        <p:spPr>
          <a:xfrm>
            <a:off x="457200" y="1981200"/>
            <a:ext cx="8229600" cy="4572000"/>
          </a:xfrm>
        </p:spPr>
        <p:txBody>
          <a:bodyPr>
            <a:normAutofit lnSpcReduction="10000"/>
          </a:bodyPr>
          <a:lstStyle/>
          <a:p>
            <a:r>
              <a:rPr lang="en-US" sz="2800" b="1" dirty="0" smtClean="0"/>
              <a:t>Fair </a:t>
            </a:r>
            <a:r>
              <a:rPr lang="en-US" sz="2800" b="1" dirty="0"/>
              <a:t>Elections Not Dominated by Big </a:t>
            </a:r>
            <a:r>
              <a:rPr lang="en-US" sz="2800" b="1" dirty="0" smtClean="0"/>
              <a:t>Money</a:t>
            </a:r>
          </a:p>
          <a:p>
            <a:r>
              <a:rPr lang="en-US" sz="2800" b="1" dirty="0" smtClean="0"/>
              <a:t>Democratic </a:t>
            </a:r>
            <a:r>
              <a:rPr lang="en-US" sz="2800" b="1" dirty="0"/>
              <a:t>Law Making that Serves the </a:t>
            </a:r>
            <a:r>
              <a:rPr lang="en-US" sz="2800" b="1" dirty="0" smtClean="0"/>
              <a:t>People</a:t>
            </a:r>
          </a:p>
          <a:p>
            <a:r>
              <a:rPr lang="en-US" sz="2800" b="1" dirty="0" smtClean="0"/>
              <a:t>Sharing </a:t>
            </a:r>
            <a:r>
              <a:rPr lang="en-US" sz="2800" b="1" dirty="0"/>
              <a:t>Fairly in the Fruits of Our </a:t>
            </a:r>
            <a:r>
              <a:rPr lang="en-US" sz="2800" b="1" dirty="0" smtClean="0"/>
              <a:t>Labor</a:t>
            </a:r>
          </a:p>
          <a:p>
            <a:r>
              <a:rPr lang="en-US" sz="2800" b="1" dirty="0" smtClean="0"/>
              <a:t>Fair Taxes</a:t>
            </a:r>
          </a:p>
          <a:p>
            <a:r>
              <a:rPr lang="en-US" sz="2800" b="1" dirty="0" smtClean="0"/>
              <a:t>Equal </a:t>
            </a:r>
            <a:r>
              <a:rPr lang="en-US" sz="2800" b="1" dirty="0"/>
              <a:t>Treatment </a:t>
            </a:r>
            <a:r>
              <a:rPr lang="en-US" sz="2800" b="1" dirty="0" smtClean="0"/>
              <a:t>and Opportunity for All</a:t>
            </a:r>
          </a:p>
          <a:p>
            <a:r>
              <a:rPr lang="en-US" sz="2800" b="1" dirty="0" smtClean="0"/>
              <a:t>Affordable </a:t>
            </a:r>
            <a:r>
              <a:rPr lang="en-US" sz="2800" b="1" dirty="0"/>
              <a:t>Quality Educational </a:t>
            </a:r>
            <a:r>
              <a:rPr lang="en-US" sz="2800" b="1" dirty="0" smtClean="0"/>
              <a:t>Opportunities</a:t>
            </a:r>
          </a:p>
          <a:p>
            <a:r>
              <a:rPr lang="en-US" sz="2800" b="1" dirty="0" smtClean="0"/>
              <a:t>Security </a:t>
            </a:r>
            <a:r>
              <a:rPr lang="en-US" sz="2800" b="1" dirty="0"/>
              <a:t>and Help in Hard </a:t>
            </a:r>
            <a:r>
              <a:rPr lang="en-US" sz="2800" b="1" dirty="0" smtClean="0"/>
              <a:t>Times</a:t>
            </a:r>
          </a:p>
          <a:p>
            <a:r>
              <a:rPr lang="en-US" sz="2800" b="1" dirty="0" smtClean="0"/>
              <a:t>International </a:t>
            </a:r>
            <a:r>
              <a:rPr lang="en-US" sz="2800" b="1" dirty="0" smtClean="0"/>
              <a:t>Solidarity</a:t>
            </a:r>
          </a:p>
          <a:p>
            <a:r>
              <a:rPr lang="en-US" sz="2800" b="1" dirty="0" smtClean="0"/>
              <a:t>Healthy sustainable environment</a:t>
            </a:r>
            <a:endParaRPr lang="en-US" b="1" dirty="0"/>
          </a:p>
        </p:txBody>
      </p:sp>
    </p:spTree>
    <p:extLst>
      <p:ext uri="{BB962C8B-B14F-4D97-AF65-F5344CB8AC3E}">
        <p14:creationId xmlns:p14="http://schemas.microsoft.com/office/powerpoint/2010/main" val="37715286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371600"/>
          </a:xfrm>
        </p:spPr>
        <p:txBody>
          <a:bodyPr>
            <a:normAutofit/>
          </a:bodyPr>
          <a:lstStyle/>
          <a:p>
            <a:r>
              <a:rPr lang="en-US" sz="3600" b="1" dirty="0" smtClean="0"/>
              <a:t>Corporate America Under Pressure:</a:t>
            </a:r>
            <a:br>
              <a:rPr lang="en-US" sz="3600" b="1" dirty="0" smtClean="0"/>
            </a:br>
            <a:r>
              <a:rPr lang="en-US" sz="3600" b="1" dirty="0" smtClean="0"/>
              <a:t>Share the Wealth</a:t>
            </a:r>
            <a:endParaRPr lang="en-US" sz="3600" b="1" dirty="0"/>
          </a:p>
        </p:txBody>
      </p:sp>
      <p:sp>
        <p:nvSpPr>
          <p:cNvPr id="4" name="Content Placeholder 3"/>
          <p:cNvSpPr>
            <a:spLocks noGrp="1"/>
          </p:cNvSpPr>
          <p:nvPr>
            <p:ph sz="half" idx="2"/>
          </p:nvPr>
        </p:nvSpPr>
        <p:spPr>
          <a:xfrm>
            <a:off x="4648200" y="1676400"/>
            <a:ext cx="4038600" cy="4449763"/>
          </a:xfrm>
        </p:spPr>
        <p:txBody>
          <a:bodyPr>
            <a:normAutofit lnSpcReduction="10000"/>
          </a:bodyPr>
          <a:lstStyle/>
          <a:p>
            <a:pPr marL="0" indent="0">
              <a:buNone/>
            </a:pPr>
            <a:r>
              <a:rPr lang="en-US" b="1" dirty="0" smtClean="0"/>
              <a:t>"The job of management is to maintain an equitable and working balance among the claims of the various directly affected interest groups:  stockholders, employees, customers, and the public at large." </a:t>
            </a:r>
            <a:r>
              <a:rPr lang="en-US" dirty="0" smtClean="0"/>
              <a:t>- </a:t>
            </a:r>
            <a:r>
              <a:rPr lang="en-US" sz="2400" dirty="0" smtClean="0"/>
              <a:t>Frank Abrams, Chairman, Standard Oil of New Jersey, 1951.</a:t>
            </a:r>
          </a:p>
          <a:p>
            <a:pPr marL="0" indent="0">
              <a:buNone/>
            </a:pP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 y="2156649"/>
            <a:ext cx="3829050" cy="3405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61908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normAutofit/>
          </a:bodyPr>
          <a:lstStyle/>
          <a:p>
            <a:r>
              <a:rPr lang="en-US" sz="3600" b="1" dirty="0" smtClean="0"/>
              <a:t>Milton Friedman:  Economic Godfather</a:t>
            </a:r>
            <a:br>
              <a:rPr lang="en-US" sz="3600" b="1" dirty="0" smtClean="0"/>
            </a:br>
            <a:r>
              <a:rPr lang="en-US" sz="3600" b="1" dirty="0" smtClean="0"/>
              <a:t>of the New Corporate Dominance</a:t>
            </a:r>
            <a:endParaRPr lang="en-US" sz="3600" b="1" dirty="0"/>
          </a:p>
        </p:txBody>
      </p:sp>
      <p:sp>
        <p:nvSpPr>
          <p:cNvPr id="3" name="Content Placeholder 2"/>
          <p:cNvSpPr>
            <a:spLocks noGrp="1"/>
          </p:cNvSpPr>
          <p:nvPr>
            <p:ph sz="half" idx="1"/>
          </p:nvPr>
        </p:nvSpPr>
        <p:spPr/>
        <p:txBody>
          <a:bodyPr/>
          <a:lstStyle/>
          <a:p>
            <a:pPr marL="0" indent="0">
              <a:buNone/>
            </a:pPr>
            <a:endParaRPr lang="en-US" dirty="0"/>
          </a:p>
        </p:txBody>
      </p:sp>
      <p:sp>
        <p:nvSpPr>
          <p:cNvPr id="4" name="Content Placeholder 3"/>
          <p:cNvSpPr>
            <a:spLocks noGrp="1"/>
          </p:cNvSpPr>
          <p:nvPr>
            <p:ph sz="half" idx="2"/>
          </p:nvPr>
        </p:nvSpPr>
        <p:spPr/>
        <p:txBody>
          <a:bodyPr/>
          <a:lstStyle/>
          <a:p>
            <a:pPr marL="0" indent="0">
              <a:buNone/>
            </a:pPr>
            <a:r>
              <a:rPr lang="en-US" b="1" dirty="0" smtClean="0"/>
              <a:t>“Few trends could so thoroughly undermine the foundations of our free society as the acceptance by corporate officials of a social responsibility other than to make as much money as possible for their stockholders as possible.”</a:t>
            </a:r>
            <a:endParaRPr lang="en-US" b="1"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312" y="1619250"/>
            <a:ext cx="3043288" cy="455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92768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904874708"/>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a:spLocks noGrp="1"/>
          </p:cNvSpPr>
          <p:nvPr>
            <p:ph type="title"/>
          </p:nvPr>
        </p:nvSpPr>
        <p:spPr/>
        <p:txBody>
          <a:bodyPr>
            <a:normAutofit fontScale="90000"/>
          </a:bodyPr>
          <a:lstStyle/>
          <a:p>
            <a:pPr eaLnBrk="1" hangingPunct="1"/>
            <a:r>
              <a:rPr lang="en-US" sz="3600" b="1" dirty="0" smtClean="0"/>
              <a:t>The Rise and Decline of the American Labor Movement - 1890 to 2012</a:t>
            </a:r>
          </a:p>
        </p:txBody>
      </p:sp>
    </p:spTree>
    <p:extLst>
      <p:ext uri="{BB962C8B-B14F-4D97-AF65-F5344CB8AC3E}">
        <p14:creationId xmlns:p14="http://schemas.microsoft.com/office/powerpoint/2010/main" val="30033575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1249362"/>
          </a:xfrm>
        </p:spPr>
        <p:txBody>
          <a:bodyPr>
            <a:noAutofit/>
          </a:bodyPr>
          <a:lstStyle/>
          <a:p>
            <a:r>
              <a:rPr lang="en-US" sz="3600" b="1" dirty="0" smtClean="0"/>
              <a:t/>
            </a:r>
            <a:br>
              <a:rPr lang="en-US" sz="3600" b="1" dirty="0" smtClean="0"/>
            </a:br>
            <a:r>
              <a:rPr lang="en-US" sz="3600" b="1" dirty="0" smtClean="0"/>
              <a:t>Do </a:t>
            </a:r>
            <a:r>
              <a:rPr lang="en-US" sz="3600" b="1" dirty="0"/>
              <a:t>You Believe </a:t>
            </a:r>
            <a:r>
              <a:rPr lang="en-US" sz="3600" b="1" dirty="0" smtClean="0"/>
              <a:t>Creating a Brighter and More Just and Secure Future for All Requires?</a:t>
            </a:r>
            <a:r>
              <a:rPr lang="en-US" sz="3600" b="1" dirty="0"/>
              <a:t/>
            </a:r>
            <a:br>
              <a:rPr lang="en-US" sz="3600" b="1" dirty="0"/>
            </a:br>
            <a:endParaRPr lang="en-US" sz="3600" b="1" dirty="0"/>
          </a:p>
        </p:txBody>
      </p:sp>
      <p:sp>
        <p:nvSpPr>
          <p:cNvPr id="3" name="Content Placeholder 2"/>
          <p:cNvSpPr>
            <a:spLocks noGrp="1"/>
          </p:cNvSpPr>
          <p:nvPr>
            <p:ph idx="1"/>
          </p:nvPr>
        </p:nvSpPr>
        <p:spPr>
          <a:xfrm>
            <a:off x="457200" y="1600200"/>
            <a:ext cx="8229600" cy="4876800"/>
          </a:xfrm>
        </p:spPr>
        <p:txBody>
          <a:bodyPr>
            <a:normAutofit lnSpcReduction="10000"/>
          </a:bodyPr>
          <a:lstStyle/>
          <a:p>
            <a:r>
              <a:rPr lang="en-US" sz="2800" b="1" dirty="0" smtClean="0"/>
              <a:t>Fair </a:t>
            </a:r>
            <a:r>
              <a:rPr lang="en-US" sz="2800" b="1" dirty="0"/>
              <a:t>Elections Not Dominated by Big </a:t>
            </a:r>
            <a:r>
              <a:rPr lang="en-US" sz="2800" b="1" dirty="0" smtClean="0"/>
              <a:t>Money</a:t>
            </a:r>
          </a:p>
          <a:p>
            <a:r>
              <a:rPr lang="en-US" sz="2800" b="1" dirty="0" smtClean="0"/>
              <a:t>Democratic </a:t>
            </a:r>
            <a:r>
              <a:rPr lang="en-US" sz="2800" b="1" dirty="0"/>
              <a:t>Law Making that Serves the </a:t>
            </a:r>
            <a:r>
              <a:rPr lang="en-US" sz="2800" b="1" dirty="0" smtClean="0"/>
              <a:t>People</a:t>
            </a:r>
          </a:p>
          <a:p>
            <a:r>
              <a:rPr lang="en-US" sz="2800" b="1" dirty="0" smtClean="0"/>
              <a:t>Sharing </a:t>
            </a:r>
            <a:r>
              <a:rPr lang="en-US" sz="2800" b="1" dirty="0"/>
              <a:t>Fairly in the Fruits of Our </a:t>
            </a:r>
            <a:r>
              <a:rPr lang="en-US" sz="2800" b="1" dirty="0" smtClean="0"/>
              <a:t>Labor</a:t>
            </a:r>
          </a:p>
          <a:p>
            <a:r>
              <a:rPr lang="en-US" sz="2800" b="1" dirty="0" smtClean="0"/>
              <a:t>Fair Taxes</a:t>
            </a:r>
          </a:p>
          <a:p>
            <a:r>
              <a:rPr lang="en-US" sz="2800" b="1" dirty="0" smtClean="0"/>
              <a:t>Equal </a:t>
            </a:r>
            <a:r>
              <a:rPr lang="en-US" sz="2800" b="1" dirty="0"/>
              <a:t>Treatment </a:t>
            </a:r>
            <a:r>
              <a:rPr lang="en-US" sz="2800" b="1" dirty="0" smtClean="0"/>
              <a:t>and Opportunity for All</a:t>
            </a:r>
          </a:p>
          <a:p>
            <a:r>
              <a:rPr lang="en-US" sz="2800" b="1" dirty="0" smtClean="0"/>
              <a:t>Affordable </a:t>
            </a:r>
            <a:r>
              <a:rPr lang="en-US" sz="2800" b="1" dirty="0"/>
              <a:t>Quality Educational </a:t>
            </a:r>
            <a:r>
              <a:rPr lang="en-US" sz="2800" b="1" dirty="0" smtClean="0"/>
              <a:t>Opportunities</a:t>
            </a:r>
          </a:p>
          <a:p>
            <a:r>
              <a:rPr lang="en-US" sz="2800" b="1" dirty="0" smtClean="0"/>
              <a:t>Security </a:t>
            </a:r>
            <a:r>
              <a:rPr lang="en-US" sz="2800" b="1" dirty="0"/>
              <a:t>and Help in Hard </a:t>
            </a:r>
            <a:r>
              <a:rPr lang="en-US" sz="2800" b="1" dirty="0" smtClean="0"/>
              <a:t>Times</a:t>
            </a:r>
          </a:p>
          <a:p>
            <a:r>
              <a:rPr lang="en-US" sz="2800" b="1" dirty="0" smtClean="0"/>
              <a:t>International Solidarity with People in Other </a:t>
            </a:r>
            <a:r>
              <a:rPr lang="en-US" sz="2800" b="1" dirty="0" smtClean="0"/>
              <a:t>Countries</a:t>
            </a:r>
          </a:p>
          <a:p>
            <a:r>
              <a:rPr lang="en-US" sz="2800" b="1" dirty="0" smtClean="0"/>
              <a:t>Healthy sustainable environment</a:t>
            </a:r>
            <a:endParaRPr lang="en-US" sz="2800" b="1" dirty="0"/>
          </a:p>
        </p:txBody>
      </p:sp>
    </p:spTree>
    <p:extLst>
      <p:ext uri="{BB962C8B-B14F-4D97-AF65-F5344CB8AC3E}">
        <p14:creationId xmlns:p14="http://schemas.microsoft.com/office/powerpoint/2010/main" val="8663628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Workers Wages’ Share of National Income Hits All-Time Record Lows – 2010-11</a:t>
            </a:r>
            <a:endParaRPr lang="en-US" sz="3600"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84739100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F23C0DA5-120A-4FCD-B1ED-4D270D701A2E}" type="slidenum">
              <a:rPr lang="en-US" smtClean="0"/>
              <a:t>40</a:t>
            </a:fld>
            <a:endParaRPr lang="en-US" dirty="0"/>
          </a:p>
        </p:txBody>
      </p:sp>
      <p:sp>
        <p:nvSpPr>
          <p:cNvPr id="6" name="TextBox 5"/>
          <p:cNvSpPr txBox="1"/>
          <p:nvPr/>
        </p:nvSpPr>
        <p:spPr>
          <a:xfrm>
            <a:off x="762000" y="6248399"/>
            <a:ext cx="7543800" cy="461665"/>
          </a:xfrm>
          <a:prstGeom prst="rect">
            <a:avLst/>
          </a:prstGeom>
          <a:noFill/>
        </p:spPr>
        <p:txBody>
          <a:bodyPr wrap="square" rtlCol="0">
            <a:spAutoFit/>
          </a:bodyPr>
          <a:lstStyle/>
          <a:p>
            <a:r>
              <a:rPr lang="en-US" sz="1200" dirty="0" smtClean="0"/>
              <a:t>Source:  Bureau of </a:t>
            </a:r>
            <a:r>
              <a:rPr lang="en-US" sz="1200" dirty="0"/>
              <a:t>Economic Analysis, “Table 1.12 National Income by Type of Income, Table 1.12 National Income by Type of </a:t>
            </a:r>
            <a:r>
              <a:rPr lang="en-US" sz="1200" dirty="0" smtClean="0"/>
              <a:t>Income. </a:t>
            </a:r>
            <a:r>
              <a:rPr lang="en-US" sz="1200" dirty="0">
                <a:hlinkClick r:id="rId4"/>
              </a:rPr>
              <a:t>http://</a:t>
            </a:r>
            <a:r>
              <a:rPr lang="en-US" sz="1200" dirty="0" smtClean="0">
                <a:hlinkClick r:id="rId4"/>
              </a:rPr>
              <a:t>www.bea.gov/iTable/iTable.cfm?ReqID=9&amp;step=1</a:t>
            </a:r>
            <a:r>
              <a:rPr lang="en-US" sz="1200" dirty="0" smtClean="0"/>
              <a:t> </a:t>
            </a:r>
            <a:endParaRPr lang="en-US" sz="1200" dirty="0"/>
          </a:p>
        </p:txBody>
      </p:sp>
      <p:sp>
        <p:nvSpPr>
          <p:cNvPr id="20" name="Freeform 19"/>
          <p:cNvSpPr/>
          <p:nvPr/>
        </p:nvSpPr>
        <p:spPr>
          <a:xfrm>
            <a:off x="8348133" y="2895600"/>
            <a:ext cx="25400" cy="1862667"/>
          </a:xfrm>
          <a:custGeom>
            <a:avLst/>
            <a:gdLst>
              <a:gd name="connsiteX0" fmla="*/ 0 w 25400"/>
              <a:gd name="connsiteY0" fmla="*/ 0 h 1862667"/>
              <a:gd name="connsiteX1" fmla="*/ 16934 w 25400"/>
              <a:gd name="connsiteY1" fmla="*/ 1862667 h 1862667"/>
              <a:gd name="connsiteX2" fmla="*/ 25400 w 25400"/>
              <a:gd name="connsiteY2" fmla="*/ 1845733 h 1862667"/>
              <a:gd name="connsiteX3" fmla="*/ 0 w 25400"/>
              <a:gd name="connsiteY3" fmla="*/ 0 h 1862667"/>
            </a:gdLst>
            <a:ahLst/>
            <a:cxnLst>
              <a:cxn ang="0">
                <a:pos x="connsiteX0" y="connsiteY0"/>
              </a:cxn>
              <a:cxn ang="0">
                <a:pos x="connsiteX1" y="connsiteY1"/>
              </a:cxn>
              <a:cxn ang="0">
                <a:pos x="connsiteX2" y="connsiteY2"/>
              </a:cxn>
              <a:cxn ang="0">
                <a:pos x="connsiteX3" y="connsiteY3"/>
              </a:cxn>
            </a:cxnLst>
            <a:rect l="l" t="t" r="r" b="b"/>
            <a:pathLst>
              <a:path w="25400" h="1862667">
                <a:moveTo>
                  <a:pt x="0" y="0"/>
                </a:moveTo>
                <a:lnTo>
                  <a:pt x="16934" y="1862667"/>
                </a:lnTo>
                <a:lnTo>
                  <a:pt x="25400" y="1845733"/>
                </a:lnTo>
                <a:lnTo>
                  <a:pt x="0" y="0"/>
                </a:lnTo>
                <a:close/>
              </a:path>
            </a:pathLst>
          </a:custGeom>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94270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524000"/>
          </a:xfrm>
        </p:spPr>
        <p:txBody>
          <a:bodyPr>
            <a:noAutofit/>
          </a:bodyPr>
          <a:lstStyle/>
          <a:p>
            <a:r>
              <a:rPr lang="en-US" sz="3600" b="1" dirty="0" smtClean="0"/>
              <a:t>Corporate After-Tax Profits Hit All-Time  Record Highs  – 2010-11</a:t>
            </a:r>
            <a:endParaRPr lang="en-US" sz="3600"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84792052"/>
              </p:ext>
            </p:extLst>
          </p:nvPr>
        </p:nvGraphicFramePr>
        <p:xfrm>
          <a:off x="419100" y="1600200"/>
          <a:ext cx="8229600" cy="40386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F23C0DA5-120A-4FCD-B1ED-4D270D701A2E}" type="slidenum">
              <a:rPr lang="en-US" smtClean="0"/>
              <a:t>41</a:t>
            </a:fld>
            <a:endParaRPr lang="en-US" dirty="0"/>
          </a:p>
        </p:txBody>
      </p:sp>
      <p:sp>
        <p:nvSpPr>
          <p:cNvPr id="6" name="TextBox 5"/>
          <p:cNvSpPr txBox="1"/>
          <p:nvPr/>
        </p:nvSpPr>
        <p:spPr>
          <a:xfrm>
            <a:off x="762000" y="5791200"/>
            <a:ext cx="7543800" cy="646331"/>
          </a:xfrm>
          <a:prstGeom prst="rect">
            <a:avLst/>
          </a:prstGeom>
          <a:noFill/>
        </p:spPr>
        <p:txBody>
          <a:bodyPr wrap="square" rtlCol="0">
            <a:spAutoFit/>
          </a:bodyPr>
          <a:lstStyle/>
          <a:p>
            <a:r>
              <a:rPr lang="en-US" dirty="0" smtClean="0"/>
              <a:t>Corporate after-tax profits hit all-time record highs in 2010 and 2011 as a share of the national income while claiming the need for tax cuts and higher profits.</a:t>
            </a:r>
            <a:endParaRPr lang="en-US" dirty="0"/>
          </a:p>
        </p:txBody>
      </p:sp>
      <p:cxnSp>
        <p:nvCxnSpPr>
          <p:cNvPr id="9" name="Straight Connector 8"/>
          <p:cNvCxnSpPr/>
          <p:nvPr/>
        </p:nvCxnSpPr>
        <p:spPr>
          <a:xfrm>
            <a:off x="1219200" y="2514600"/>
            <a:ext cx="7239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06268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sz="3600" b="1" dirty="0" smtClean="0"/>
              <a:t>Decades of Shared Prosperity – 1947-1979</a:t>
            </a:r>
          </a:p>
        </p:txBody>
      </p:sp>
      <p:graphicFrame>
        <p:nvGraphicFramePr>
          <p:cNvPr id="30723" name="Content Placeholder 3"/>
          <p:cNvGraphicFramePr>
            <a:graphicFrameLocks noGrp="1"/>
          </p:cNvGraphicFramePr>
          <p:nvPr>
            <p:ph idx="1"/>
          </p:nvPr>
        </p:nvGraphicFramePr>
        <p:xfrm>
          <a:off x="365125" y="1320800"/>
          <a:ext cx="8331200" cy="4627563"/>
        </p:xfrm>
        <a:graphic>
          <a:graphicData uri="http://schemas.openxmlformats.org/presentationml/2006/ole">
            <mc:AlternateContent xmlns:mc="http://schemas.openxmlformats.org/markup-compatibility/2006">
              <mc:Choice xmlns:v="urn:schemas-microsoft-com:vml" Requires="v">
                <p:oleObj spid="_x0000_s2082" r:id="rId4" imgW="8333954" imgH="4627265" progId="Excel.Chart.8">
                  <p:embed/>
                </p:oleObj>
              </mc:Choice>
              <mc:Fallback>
                <p:oleObj r:id="rId4" imgW="8333954" imgH="4627265" progId="Excel.Chart.8">
                  <p:embed/>
                  <p:pic>
                    <p:nvPicPr>
                      <p:cNvPr id="0" name=""/>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25" y="1320800"/>
                        <a:ext cx="8331200"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5195622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Corporate America Stealing our Shared Prosperity – 1979-2011</a:t>
            </a:r>
            <a:endParaRPr lang="en-US" sz="36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08707112"/>
              </p:ext>
            </p:extLst>
          </p:nvPr>
        </p:nvGraphicFramePr>
        <p:xfrm>
          <a:off x="457200" y="1600201"/>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826108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The Super-Rich Stealing our Shared Prosperity</a:t>
            </a:r>
            <a:r>
              <a:rPr lang="en-US" sz="4000" b="1" dirty="0" smtClean="0"/>
              <a:t>: </a:t>
            </a:r>
            <a:r>
              <a:rPr lang="en-US" sz="3600" b="1" dirty="0" smtClean="0"/>
              <a:t>1979-2011 </a:t>
            </a:r>
            <a:endParaRPr lang="en-US" sz="36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033564817"/>
              </p:ext>
            </p:extLst>
          </p:nvPr>
        </p:nvGraphicFramePr>
        <p:xfrm>
          <a:off x="533400" y="1600201"/>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F23C0DA5-120A-4FCD-B1ED-4D270D701A2E}" type="slidenum">
              <a:rPr lang="en-US" smtClean="0"/>
              <a:t>44</a:t>
            </a:fld>
            <a:endParaRPr lang="en-US" dirty="0"/>
          </a:p>
        </p:txBody>
      </p:sp>
      <p:sp>
        <p:nvSpPr>
          <p:cNvPr id="3" name="TextBox 2"/>
          <p:cNvSpPr txBox="1"/>
          <p:nvPr/>
        </p:nvSpPr>
        <p:spPr>
          <a:xfrm>
            <a:off x="533400" y="5943601"/>
            <a:ext cx="8077200" cy="646331"/>
          </a:xfrm>
          <a:prstGeom prst="rect">
            <a:avLst/>
          </a:prstGeom>
          <a:noFill/>
        </p:spPr>
        <p:txBody>
          <a:bodyPr wrap="square" rtlCol="0">
            <a:spAutoFit/>
          </a:bodyPr>
          <a:lstStyle/>
          <a:p>
            <a:r>
              <a:rPr lang="en-US" dirty="0" smtClean="0"/>
              <a:t>Richest 11,000 families’ average income rises 386%.  Their minimum income is $8.6 million and their average income is $35.5 million (2006 data.)</a:t>
            </a:r>
            <a:endParaRPr lang="en-US" dirty="0"/>
          </a:p>
        </p:txBody>
      </p:sp>
    </p:spTree>
    <p:extLst>
      <p:ext uri="{BB962C8B-B14F-4D97-AF65-F5344CB8AC3E}">
        <p14:creationId xmlns:p14="http://schemas.microsoft.com/office/powerpoint/2010/main" val="15862171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p:spPr>
        <p:txBody>
          <a:bodyPr>
            <a:normAutofit/>
          </a:bodyPr>
          <a:lstStyle/>
          <a:p>
            <a:r>
              <a:rPr lang="en-US" sz="3600" b="1" dirty="0" smtClean="0"/>
              <a:t>GROUP EXERCISE</a:t>
            </a:r>
            <a:endParaRPr lang="en-US" sz="3600" b="1" dirty="0"/>
          </a:p>
        </p:txBody>
      </p:sp>
      <p:sp>
        <p:nvSpPr>
          <p:cNvPr id="3" name="Content Placeholder 2"/>
          <p:cNvSpPr>
            <a:spLocks noGrp="1"/>
          </p:cNvSpPr>
          <p:nvPr>
            <p:ph idx="1"/>
          </p:nvPr>
        </p:nvSpPr>
        <p:spPr/>
        <p:txBody>
          <a:bodyPr>
            <a:normAutofit/>
          </a:bodyPr>
          <a:lstStyle/>
          <a:p>
            <a:pPr marL="0" indent="0" algn="ctr">
              <a:buNone/>
            </a:pPr>
            <a:endParaRPr lang="en-US" b="1" dirty="0" smtClean="0"/>
          </a:p>
          <a:p>
            <a:pPr marL="0" indent="0" algn="ctr">
              <a:buNone/>
            </a:pPr>
            <a:endParaRPr lang="en-US" sz="3600" b="1" dirty="0" smtClean="0"/>
          </a:p>
          <a:p>
            <a:pPr marL="0" indent="0" algn="ctr">
              <a:buNone/>
            </a:pPr>
            <a:r>
              <a:rPr lang="en-US" sz="3600" b="1" dirty="0" smtClean="0"/>
              <a:t>How </a:t>
            </a:r>
            <a:r>
              <a:rPr lang="en-US" sz="3600" b="1" dirty="0" smtClean="0"/>
              <a:t>do we ensure </a:t>
            </a:r>
            <a:r>
              <a:rPr lang="en-US" sz="3600" b="1" dirty="0"/>
              <a:t>that we </a:t>
            </a:r>
            <a:r>
              <a:rPr lang="en-US" sz="3600" b="1" dirty="0" smtClean="0"/>
              <a:t>get </a:t>
            </a:r>
            <a:r>
              <a:rPr lang="en-US" sz="3600" b="1" dirty="0"/>
              <a:t>our fair share of the wealth we </a:t>
            </a:r>
            <a:r>
              <a:rPr lang="en-US" sz="3600" b="1" dirty="0" smtClean="0"/>
              <a:t>create?</a:t>
            </a:r>
            <a:endParaRPr lang="en-US" sz="3600" b="1" dirty="0"/>
          </a:p>
          <a:p>
            <a:pPr marL="0" indent="0" algn="ctr">
              <a:buNone/>
            </a:pPr>
            <a:endParaRPr lang="en-US" b="1" dirty="0"/>
          </a:p>
        </p:txBody>
      </p:sp>
    </p:spTree>
    <p:extLst>
      <p:ext uri="{BB962C8B-B14F-4D97-AF65-F5344CB8AC3E}">
        <p14:creationId xmlns:p14="http://schemas.microsoft.com/office/powerpoint/2010/main" val="5055250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normAutofit fontScale="90000"/>
          </a:bodyPr>
          <a:lstStyle/>
          <a:p>
            <a:r>
              <a:rPr lang="en-US" sz="3600" b="1" dirty="0" smtClean="0"/>
              <a:t>Future Supreme Court Justice Powell’s Secret Blueprint for Corporate Domination:  1971 </a:t>
            </a:r>
          </a:p>
        </p:txBody>
      </p:sp>
      <p:sp>
        <p:nvSpPr>
          <p:cNvPr id="36867" name="Content Placeholder 2"/>
          <p:cNvSpPr>
            <a:spLocks noGrp="1"/>
          </p:cNvSpPr>
          <p:nvPr>
            <p:ph sz="half" idx="1"/>
          </p:nvPr>
        </p:nvSpPr>
        <p:spPr>
          <a:xfrm>
            <a:off x="457200" y="1576388"/>
            <a:ext cx="3352800" cy="4525962"/>
          </a:xfrm>
        </p:spPr>
        <p:txBody>
          <a:bodyPr>
            <a:normAutofit/>
          </a:bodyPr>
          <a:lstStyle/>
          <a:p>
            <a:pPr marL="0" indent="0">
              <a:buFont typeface="Arial" charset="0"/>
              <a:buNone/>
            </a:pPr>
            <a:endParaRPr lang="en-US" dirty="0" smtClean="0"/>
          </a:p>
        </p:txBody>
      </p:sp>
      <p:sp>
        <p:nvSpPr>
          <p:cNvPr id="36868" name="Content Placeholder 3"/>
          <p:cNvSpPr>
            <a:spLocks noGrp="1"/>
          </p:cNvSpPr>
          <p:nvPr>
            <p:ph sz="half" idx="2"/>
          </p:nvPr>
        </p:nvSpPr>
        <p:spPr>
          <a:xfrm>
            <a:off x="3962400" y="1620838"/>
            <a:ext cx="4648200" cy="4932362"/>
          </a:xfrm>
        </p:spPr>
        <p:txBody>
          <a:bodyPr>
            <a:normAutofit/>
          </a:bodyPr>
          <a:lstStyle/>
          <a:p>
            <a:pPr marL="0" indent="0">
              <a:buFont typeface="Arial" charset="0"/>
              <a:buNone/>
            </a:pPr>
            <a:r>
              <a:rPr lang="en-US" b="1" dirty="0" smtClean="0"/>
              <a:t>“Strength lies in organization, in careful long-range planning and implementation; in consistency of action over an indefinite period of years; in the scale of financing available only through joint effort; and in the political power only through united action and national organization”</a:t>
            </a:r>
          </a:p>
        </p:txBody>
      </p:sp>
      <p:sp>
        <p:nvSpPr>
          <p:cNvPr id="5" name="Slide Number Placeholder 4"/>
          <p:cNvSpPr>
            <a:spLocks noGrp="1"/>
          </p:cNvSpPr>
          <p:nvPr>
            <p:ph type="sldNum" sz="quarter" idx="12"/>
          </p:nvPr>
        </p:nvSpPr>
        <p:spPr/>
        <p:txBody>
          <a:bodyPr/>
          <a:lstStyle/>
          <a:p>
            <a:pPr>
              <a:defRPr/>
            </a:pPr>
            <a:fld id="{330B1554-F6A0-434C-A745-568B68D4C104}" type="slidenum">
              <a:rPr lang="en-US" smtClean="0"/>
              <a:pPr>
                <a:defRPr/>
              </a:pPr>
              <a:t>46</a:t>
            </a:fld>
            <a:endParaRPr lang="en-US" dirty="0"/>
          </a:p>
        </p:txBody>
      </p:sp>
      <p:pic>
        <p:nvPicPr>
          <p:cNvPr id="368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13" y="1600200"/>
            <a:ext cx="3371850" cy="449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60065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Doug Fraser:  UAW President – </a:t>
            </a:r>
            <a:r>
              <a:rPr lang="en-US" sz="3600" b="1" dirty="0" smtClean="0"/>
              <a:t>1978</a:t>
            </a:r>
            <a:endParaRPr lang="en-US" sz="3600" b="1" dirty="0"/>
          </a:p>
        </p:txBody>
      </p:sp>
      <p:sp>
        <p:nvSpPr>
          <p:cNvPr id="3" name="Content Placeholder 2"/>
          <p:cNvSpPr>
            <a:spLocks noGrp="1"/>
          </p:cNvSpPr>
          <p:nvPr>
            <p:ph sz="half" idx="1"/>
          </p:nvPr>
        </p:nvSpPr>
        <p:spPr/>
        <p:txBody>
          <a:bodyPr/>
          <a:lstStyle/>
          <a:p>
            <a:pPr marL="0" indent="0">
              <a:buNone/>
            </a:pPr>
            <a:endParaRPr lang="en-US" dirty="0"/>
          </a:p>
        </p:txBody>
      </p:sp>
      <p:sp>
        <p:nvSpPr>
          <p:cNvPr id="4" name="Content Placeholder 3"/>
          <p:cNvSpPr>
            <a:spLocks noGrp="1"/>
          </p:cNvSpPr>
          <p:nvPr>
            <p:ph sz="half" idx="2"/>
          </p:nvPr>
        </p:nvSpPr>
        <p:spPr/>
        <p:txBody>
          <a:bodyPr/>
          <a:lstStyle/>
          <a:p>
            <a:pPr marL="0" indent="0">
              <a:buNone/>
            </a:pPr>
            <a:r>
              <a:rPr lang="en-US" b="1" dirty="0" smtClean="0"/>
              <a:t>“ I believe leaders of the business community, with few exceptions, have chosen to wage a one-sided class war today in this country … a war against working people, the unemployed, the poor … even many in the middle class.”</a:t>
            </a:r>
            <a:endParaRPr lang="en-US" b="1"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43050"/>
            <a:ext cx="3381375" cy="493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24887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2"/>
          <p:cNvSpPr>
            <a:spLocks noGrp="1"/>
          </p:cNvSpPr>
          <p:nvPr>
            <p:ph sz="half" idx="1"/>
          </p:nvPr>
        </p:nvSpPr>
        <p:spPr>
          <a:xfrm>
            <a:off x="457200" y="1600200"/>
            <a:ext cx="4038600" cy="4525963"/>
          </a:xfrm>
        </p:spPr>
        <p:txBody>
          <a:bodyPr/>
          <a:lstStyle/>
          <a:p>
            <a:pPr marL="0" indent="0" eaLnBrk="1" hangingPunct="1">
              <a:buFont typeface="Arial" charset="0"/>
              <a:buNone/>
            </a:pPr>
            <a:endParaRPr lang="en-US" dirty="0" smtClean="0"/>
          </a:p>
        </p:txBody>
      </p:sp>
      <p:sp>
        <p:nvSpPr>
          <p:cNvPr id="35843" name="Content Placeholder 3"/>
          <p:cNvSpPr>
            <a:spLocks noGrp="1"/>
          </p:cNvSpPr>
          <p:nvPr>
            <p:ph sz="half" idx="2"/>
          </p:nvPr>
        </p:nvSpPr>
        <p:spPr>
          <a:xfrm>
            <a:off x="4648200" y="1600200"/>
            <a:ext cx="4038600" cy="4525963"/>
          </a:xfrm>
        </p:spPr>
        <p:txBody>
          <a:bodyPr/>
          <a:lstStyle/>
          <a:p>
            <a:pPr marL="0" indent="0" eaLnBrk="1" hangingPunct="1">
              <a:lnSpc>
                <a:spcPct val="90000"/>
              </a:lnSpc>
              <a:buFont typeface="Arial" charset="0"/>
              <a:buNone/>
            </a:pPr>
            <a:endParaRPr lang="en-US" sz="3200" b="1" dirty="0" smtClean="0"/>
          </a:p>
          <a:p>
            <a:pPr marL="0" indent="0" eaLnBrk="1" hangingPunct="1">
              <a:lnSpc>
                <a:spcPct val="90000"/>
              </a:lnSpc>
              <a:buFont typeface="Arial" charset="0"/>
              <a:buNone/>
            </a:pPr>
            <a:r>
              <a:rPr lang="en-US" sz="3200" b="1" dirty="0" smtClean="0"/>
              <a:t>“There’s Class Warfare, all right. But it’s my class, the rich class, that’s making war, and we’re winning.”</a:t>
            </a:r>
            <a:r>
              <a:rPr lang="en-US" b="1" dirty="0" smtClean="0"/>
              <a:t>  </a:t>
            </a:r>
          </a:p>
          <a:p>
            <a:pPr marL="0" indent="0" eaLnBrk="1" hangingPunct="1">
              <a:lnSpc>
                <a:spcPct val="90000"/>
              </a:lnSpc>
              <a:buFont typeface="Arial" charset="0"/>
              <a:buNone/>
            </a:pPr>
            <a:endParaRPr lang="en-US" b="1" dirty="0" smtClean="0"/>
          </a:p>
        </p:txBody>
      </p:sp>
      <p:sp>
        <p:nvSpPr>
          <p:cNvPr id="5" name="Slide Number Placeholder 4"/>
          <p:cNvSpPr>
            <a:spLocks noGrp="1"/>
          </p:cNvSpPr>
          <p:nvPr>
            <p:ph type="sldNum" sz="quarter" idx="12"/>
          </p:nvPr>
        </p:nvSpPr>
        <p:spPr/>
        <p:txBody>
          <a:bodyPr/>
          <a:lstStyle/>
          <a:p>
            <a:pPr>
              <a:defRPr/>
            </a:pPr>
            <a:fld id="{6A5712F0-A371-4F92-90BC-3ED693210C71}" type="slidenum">
              <a:rPr lang="en-US" smtClean="0"/>
              <a:pPr>
                <a:defRPr/>
              </a:pPr>
              <a:t>48</a:t>
            </a:fld>
            <a:endParaRPr lang="en-US" dirty="0"/>
          </a:p>
        </p:txBody>
      </p:sp>
      <p:sp>
        <p:nvSpPr>
          <p:cNvPr id="35845" name="Title 1"/>
          <p:cNvSpPr>
            <a:spLocks noGrp="1"/>
          </p:cNvSpPr>
          <p:nvPr>
            <p:ph type="title"/>
          </p:nvPr>
        </p:nvSpPr>
        <p:spPr/>
        <p:txBody>
          <a:bodyPr>
            <a:normAutofit fontScale="90000"/>
          </a:bodyPr>
          <a:lstStyle/>
          <a:p>
            <a:pPr eaLnBrk="1" hangingPunct="1"/>
            <a:r>
              <a:rPr lang="en-US" sz="3600" b="1" dirty="0" smtClean="0"/>
              <a:t>Warren Buffett:  An Honest Billionaire – 2006</a:t>
            </a:r>
            <a:br>
              <a:rPr lang="en-US" sz="3600" b="1" dirty="0" smtClean="0"/>
            </a:br>
            <a:r>
              <a:rPr lang="en-US" sz="3600" b="1" dirty="0" smtClean="0"/>
              <a:t>At Least One of Them Admitted the Truth</a:t>
            </a:r>
          </a:p>
        </p:txBody>
      </p:sp>
      <p:pic>
        <p:nvPicPr>
          <p:cNvPr id="35846" name="Picture 2" descr="Z:\Mark_Mcdermott\mark\Pictures\Labor History Photos\Reclaim the Dream\Warren Buff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90675"/>
            <a:ext cx="411480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38008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306512"/>
          </a:xfrm>
        </p:spPr>
        <p:txBody>
          <a:bodyPr>
            <a:normAutofit/>
          </a:bodyPr>
          <a:lstStyle/>
          <a:p>
            <a:r>
              <a:rPr lang="en-US" sz="3600" b="1" dirty="0" smtClean="0"/>
              <a:t> We the People Demand Elections That Are Not Dominated by Big Money</a:t>
            </a:r>
            <a:endParaRPr lang="en-US" sz="3600" b="1" dirty="0"/>
          </a:p>
        </p:txBody>
      </p:sp>
      <p:sp>
        <p:nvSpPr>
          <p:cNvPr id="3" name="Content Placeholder 2"/>
          <p:cNvSpPr>
            <a:spLocks noGrp="1"/>
          </p:cNvSpPr>
          <p:nvPr>
            <p:ph idx="1"/>
          </p:nvPr>
        </p:nvSpPr>
        <p:spPr/>
        <p:txBody>
          <a:bodyPr/>
          <a:lstStyle/>
          <a:p>
            <a:pPr marL="0" indent="0">
              <a:buNone/>
            </a:pP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581150"/>
            <a:ext cx="4191000" cy="489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77252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The Power of Our Stories</a:t>
            </a:r>
            <a:endParaRPr lang="en-US" sz="3600" b="1" dirty="0"/>
          </a:p>
        </p:txBody>
      </p:sp>
      <p:sp>
        <p:nvSpPr>
          <p:cNvPr id="3" name="Content Placeholder 2"/>
          <p:cNvSpPr>
            <a:spLocks noGrp="1"/>
          </p:cNvSpPr>
          <p:nvPr>
            <p:ph sz="half" idx="1"/>
          </p:nvPr>
        </p:nvSpPr>
        <p:spPr/>
        <p:txBody>
          <a:bodyPr/>
          <a:lstStyle/>
          <a:p>
            <a:pPr marL="0" indent="0">
              <a:buNone/>
            </a:pPr>
            <a:endParaRPr lang="en-US" dirty="0"/>
          </a:p>
        </p:txBody>
      </p:sp>
      <p:sp>
        <p:nvSpPr>
          <p:cNvPr id="4" name="Content Placeholder 3"/>
          <p:cNvSpPr>
            <a:spLocks noGrp="1"/>
          </p:cNvSpPr>
          <p:nvPr>
            <p:ph sz="half" idx="2"/>
          </p:nvPr>
        </p:nvSpPr>
        <p:spPr/>
        <p:txBody>
          <a:bodyPr/>
          <a:lstStyle/>
          <a:p>
            <a:pPr marL="0" indent="0" algn="ctr">
              <a:buNone/>
            </a:pPr>
            <a:r>
              <a:rPr lang="en-US" sz="3200" b="1" dirty="0"/>
              <a:t>“Those who cannot learn from history are doomed to repeat it.  Those who do not remember their past are condemned to repeat their mistakes."  </a:t>
            </a:r>
          </a:p>
          <a:p>
            <a:pPr marL="0" indent="0" algn="ctr">
              <a:buNone/>
            </a:pPr>
            <a:r>
              <a:rPr lang="en-US" sz="1800" dirty="0"/>
              <a:t>George </a:t>
            </a:r>
            <a:r>
              <a:rPr lang="en-US" sz="1800" dirty="0" smtClean="0"/>
              <a:t>Santayana, 1936</a:t>
            </a:r>
            <a:endParaRPr lang="en-US" sz="1800" dirty="0"/>
          </a:p>
          <a:p>
            <a:pPr marL="0" indent="0">
              <a:buNone/>
            </a:pPr>
            <a:endParaRPr lang="en-US"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67" y="1600200"/>
            <a:ext cx="3505233" cy="4610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3565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a:bodyPr>
          <a:lstStyle/>
          <a:p>
            <a:r>
              <a:rPr lang="en-US" sz="3600" b="1" dirty="0" smtClean="0"/>
              <a:t>Corporate Power Gets Organized - 1975</a:t>
            </a:r>
            <a:endParaRPr lang="en-US" sz="3600" b="1" dirty="0"/>
          </a:p>
        </p:txBody>
      </p:sp>
      <p:sp>
        <p:nvSpPr>
          <p:cNvPr id="4" name="Content Placeholder 3"/>
          <p:cNvSpPr>
            <a:spLocks noGrp="1"/>
          </p:cNvSpPr>
          <p:nvPr>
            <p:ph sz="half" idx="2"/>
          </p:nvPr>
        </p:nvSpPr>
        <p:spPr>
          <a:xfrm>
            <a:off x="4114800" y="1600200"/>
            <a:ext cx="4572000" cy="4525963"/>
          </a:xfrm>
        </p:spPr>
        <p:txBody>
          <a:bodyPr>
            <a:normAutofit fontScale="92500" lnSpcReduction="20000"/>
          </a:bodyPr>
          <a:lstStyle/>
          <a:p>
            <a:pPr marL="0" indent="0">
              <a:buNone/>
            </a:pPr>
            <a:r>
              <a:rPr lang="en-US" sz="3000" b="1" dirty="0" smtClean="0"/>
              <a:t>“The </a:t>
            </a:r>
            <a:r>
              <a:rPr lang="en-US" sz="3000" b="1" dirty="0"/>
              <a:t>effective operation of a democratic political system usually requires some measure of apathy and noninvolvement on the part of some individuals and groups. In the past, every democratic society has had a marginal population, of greater or lesser size, which has not actively participated in politics</a:t>
            </a:r>
            <a:r>
              <a:rPr lang="en-US" sz="3000" b="1" dirty="0" smtClean="0"/>
              <a:t>.”</a:t>
            </a:r>
            <a:r>
              <a:rPr lang="en-US" sz="3000" dirty="0"/>
              <a:t> </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 y="1600200"/>
            <a:ext cx="3648075" cy="448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0980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Corporate Attacks on Democratic Elections </a:t>
            </a:r>
            <a:endParaRPr lang="en-US" sz="3600" b="1"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a:xfrm>
            <a:off x="4495800" y="1600200"/>
            <a:ext cx="4191000" cy="4525963"/>
          </a:xfrm>
        </p:spPr>
        <p:txBody>
          <a:bodyPr/>
          <a:lstStyle/>
          <a:p>
            <a:pPr marL="0" indent="0">
              <a:buNone/>
            </a:pPr>
            <a:r>
              <a:rPr lang="en-US" b="1" dirty="0" smtClean="0"/>
              <a:t>“ I don’t want everybody to vote…our leverage in the elections quite candidly goes up as the voting populace goes down.” – </a:t>
            </a:r>
            <a:r>
              <a:rPr lang="en-US" sz="2400" dirty="0" smtClean="0"/>
              <a:t>Paul </a:t>
            </a:r>
            <a:r>
              <a:rPr lang="en-US" sz="2400" dirty="0" err="1" smtClean="0"/>
              <a:t>Weyrich</a:t>
            </a:r>
            <a:r>
              <a:rPr lang="en-US" sz="2400" dirty="0" smtClean="0"/>
              <a:t>, 1980.  Co-founder of the Heritage Foundation. </a:t>
            </a:r>
            <a:endParaRPr lang="en-US" b="1"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258" y="1600200"/>
            <a:ext cx="3462542"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71145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534400" cy="1143000"/>
          </a:xfrm>
        </p:spPr>
        <p:txBody>
          <a:bodyPr>
            <a:normAutofit fontScale="90000"/>
          </a:bodyPr>
          <a:lstStyle/>
          <a:p>
            <a:r>
              <a:rPr lang="en-US" sz="3600" b="1" dirty="0" smtClean="0"/>
              <a:t>Heroes and Heroines Died Winning Voting Rights:</a:t>
            </a:r>
            <a:br>
              <a:rPr lang="en-US" sz="3600" b="1" dirty="0" smtClean="0"/>
            </a:br>
            <a:r>
              <a:rPr lang="en-US" sz="3600" b="1" dirty="0" smtClean="0"/>
              <a:t>Department of Justice Defends Them</a:t>
            </a:r>
            <a:endParaRPr lang="en-US" sz="3600" b="1" dirty="0"/>
          </a:p>
        </p:txBody>
      </p:sp>
      <p:sp>
        <p:nvSpPr>
          <p:cNvPr id="3" name="Content Placeholder 2"/>
          <p:cNvSpPr>
            <a:spLocks noGrp="1"/>
          </p:cNvSpPr>
          <p:nvPr>
            <p:ph sz="half" idx="1"/>
          </p:nvPr>
        </p:nvSpPr>
        <p:spPr/>
        <p:txBody>
          <a:bodyPr>
            <a:normAutofit/>
          </a:bodyPr>
          <a:lstStyle/>
          <a:p>
            <a:pPr marL="0" indent="0">
              <a:buNone/>
            </a:pPr>
            <a:endParaRPr lang="en-US" dirty="0"/>
          </a:p>
        </p:txBody>
      </p:sp>
      <p:sp>
        <p:nvSpPr>
          <p:cNvPr id="4" name="Content Placeholder 3"/>
          <p:cNvSpPr>
            <a:spLocks noGrp="1"/>
          </p:cNvSpPr>
          <p:nvPr>
            <p:ph sz="half" idx="2"/>
          </p:nvPr>
        </p:nvSpPr>
        <p:spPr>
          <a:xfrm>
            <a:off x="4191000" y="1600200"/>
            <a:ext cx="4495800" cy="4525963"/>
          </a:xfrm>
        </p:spPr>
        <p:txBody>
          <a:bodyPr>
            <a:normAutofit/>
          </a:bodyPr>
          <a:lstStyle/>
          <a:p>
            <a:pPr marL="0" indent="0">
              <a:buNone/>
            </a:pPr>
            <a:r>
              <a:rPr lang="en-US" dirty="0"/>
              <a:t>Between 1982 and 2006, DOJ blocked </a:t>
            </a:r>
            <a:r>
              <a:rPr lang="en-US" b="1" dirty="0"/>
              <a:t>over 700 </a:t>
            </a:r>
            <a:r>
              <a:rPr lang="en-US" dirty="0"/>
              <a:t>proposed voting changes by state and local governments…</a:t>
            </a:r>
          </a:p>
          <a:p>
            <a:pPr marL="0" indent="0">
              <a:buNone/>
            </a:pPr>
            <a:r>
              <a:rPr lang="en-US" dirty="0" smtClean="0"/>
              <a:t>Republican-controlled Congress </a:t>
            </a:r>
            <a:r>
              <a:rPr lang="en-US" dirty="0"/>
              <a:t>found a majority were </a:t>
            </a:r>
            <a:r>
              <a:rPr lang="en-US" b="1" dirty="0"/>
              <a:t>“calculated decisions to keep minority voters from fully participating in the political process.”</a:t>
            </a:r>
          </a:p>
          <a:p>
            <a:pPr marL="0" indent="0">
              <a:buNone/>
            </a:pP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3999"/>
            <a:ext cx="3352800" cy="4813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05825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p:spPr>
        <p:txBody>
          <a:bodyPr>
            <a:normAutofit/>
          </a:bodyPr>
          <a:lstStyle/>
          <a:p>
            <a:r>
              <a:rPr lang="en-US" sz="3600" b="1" dirty="0" smtClean="0"/>
              <a:t>U.S. Supreme Court Strikes Down Key Provisions of Voting Rights Act - 2013</a:t>
            </a:r>
            <a:endParaRPr lang="en-US" sz="3600" b="1" dirty="0"/>
          </a:p>
        </p:txBody>
      </p:sp>
      <p:sp>
        <p:nvSpPr>
          <p:cNvPr id="3" name="Content Placeholder 2"/>
          <p:cNvSpPr>
            <a:spLocks noGrp="1"/>
          </p:cNvSpPr>
          <p:nvPr>
            <p:ph idx="1"/>
          </p:nvPr>
        </p:nvSpPr>
        <p:spPr/>
        <p:txBody>
          <a:bodyPr>
            <a:normAutofit/>
          </a:bodyPr>
          <a:lstStyle/>
          <a:p>
            <a:endParaRPr lang="en-US" sz="2800" dirty="0" smtClean="0"/>
          </a:p>
          <a:p>
            <a:r>
              <a:rPr lang="en-US" sz="2800" dirty="0" smtClean="0"/>
              <a:t>2006 – Republican controlled Congress extends Act by votes of 390 to 33 and 98 to 0.</a:t>
            </a:r>
          </a:p>
          <a:p>
            <a:r>
              <a:rPr lang="en-US" sz="2800" dirty="0" smtClean="0"/>
              <a:t>Republican House Judiciary Committee Chair:  “One </a:t>
            </a:r>
            <a:r>
              <a:rPr lang="en-US" sz="2800" dirty="0"/>
              <a:t>of the most extensive considerations of any piece of legislation that the United States Congress has dealt with in the 27½ </a:t>
            </a:r>
            <a:r>
              <a:rPr lang="en-US" sz="2800" dirty="0" smtClean="0"/>
              <a:t>years” he had served in the House.”</a:t>
            </a:r>
          </a:p>
        </p:txBody>
      </p:sp>
    </p:spTree>
    <p:extLst>
      <p:ext uri="{BB962C8B-B14F-4D97-AF65-F5344CB8AC3E}">
        <p14:creationId xmlns:p14="http://schemas.microsoft.com/office/powerpoint/2010/main" val="28673844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t>Supreme Court’s Citizens United Decision:</a:t>
            </a:r>
            <a:br>
              <a:rPr lang="en-US" sz="3600" b="1" dirty="0" smtClean="0"/>
            </a:br>
            <a:r>
              <a:rPr lang="en-US" sz="3600" b="1" dirty="0" smtClean="0"/>
              <a:t>Buying Elections – 2012 Style</a:t>
            </a:r>
            <a:endParaRPr lang="en-US" sz="3600" b="1" dirty="0"/>
          </a:p>
        </p:txBody>
      </p:sp>
      <p:sp>
        <p:nvSpPr>
          <p:cNvPr id="3" name="Content Placeholder 2"/>
          <p:cNvSpPr>
            <a:spLocks noGrp="1"/>
          </p:cNvSpPr>
          <p:nvPr>
            <p:ph sz="half" idx="1"/>
          </p:nvPr>
        </p:nvSpPr>
        <p:spPr>
          <a:xfrm>
            <a:off x="457200" y="1651101"/>
            <a:ext cx="4038600" cy="4800600"/>
          </a:xfrm>
        </p:spPr>
        <p:txBody>
          <a:bodyPr>
            <a:normAutofit lnSpcReduction="10000"/>
          </a:bodyPr>
          <a:lstStyle/>
          <a:p>
            <a:pPr marL="0" indent="0">
              <a:buNone/>
            </a:pPr>
            <a:endParaRPr lang="en-US" b="1" dirty="0" smtClean="0"/>
          </a:p>
          <a:p>
            <a:pPr marL="0" indent="0">
              <a:buNone/>
            </a:pPr>
            <a:endParaRPr lang="en-US" b="1" dirty="0"/>
          </a:p>
          <a:p>
            <a:pPr marL="0" indent="0">
              <a:buNone/>
            </a:pPr>
            <a:endParaRPr lang="en-US" b="1" dirty="0" smtClean="0"/>
          </a:p>
          <a:p>
            <a:pPr marL="0" indent="0">
              <a:buNone/>
            </a:pPr>
            <a:endParaRPr lang="en-US" b="1" dirty="0"/>
          </a:p>
          <a:p>
            <a:pPr marL="0" indent="0">
              <a:buNone/>
            </a:pPr>
            <a:endParaRPr lang="en-US" b="1" dirty="0" smtClean="0"/>
          </a:p>
          <a:p>
            <a:pPr marL="0" indent="0">
              <a:buNone/>
            </a:pPr>
            <a:endParaRPr lang="en-US" b="1" dirty="0"/>
          </a:p>
          <a:p>
            <a:pPr marL="0" indent="0">
              <a:buNone/>
            </a:pPr>
            <a:endParaRPr lang="en-US" b="1" dirty="0" smtClean="0"/>
          </a:p>
          <a:p>
            <a:pPr marL="0" indent="0">
              <a:buNone/>
            </a:pPr>
            <a:endParaRPr lang="en-US" b="1" dirty="0"/>
          </a:p>
          <a:p>
            <a:pPr marL="0" indent="0">
              <a:buNone/>
            </a:pPr>
            <a:endParaRPr lang="en-US" b="1" dirty="0" smtClean="0"/>
          </a:p>
          <a:p>
            <a:pPr marL="0" indent="0">
              <a:buNone/>
            </a:pPr>
            <a:r>
              <a:rPr lang="en-US" b="1" dirty="0" smtClean="0"/>
              <a:t>Sheldon </a:t>
            </a:r>
            <a:r>
              <a:rPr lang="en-US" b="1" dirty="0" err="1" smtClean="0"/>
              <a:t>Adelson</a:t>
            </a:r>
            <a:r>
              <a:rPr lang="en-US" b="1" dirty="0" smtClean="0"/>
              <a:t> and wife</a:t>
            </a:r>
            <a:endParaRPr lang="en-US" b="1" dirty="0"/>
          </a:p>
        </p:txBody>
      </p:sp>
      <p:sp>
        <p:nvSpPr>
          <p:cNvPr id="4" name="Content Placeholder 3"/>
          <p:cNvSpPr>
            <a:spLocks noGrp="1"/>
          </p:cNvSpPr>
          <p:nvPr>
            <p:ph sz="half" idx="2"/>
          </p:nvPr>
        </p:nvSpPr>
        <p:spPr/>
        <p:txBody>
          <a:bodyPr>
            <a:normAutofit lnSpcReduction="10000"/>
          </a:bodyPr>
          <a:lstStyle/>
          <a:p>
            <a:pPr marL="0" indent="0">
              <a:buNone/>
            </a:pPr>
            <a:r>
              <a:rPr lang="en-US" b="1" dirty="0" smtClean="0"/>
              <a:t>Sheldon and his wife donated over $90 million in the 2012 election.  31 others donated another $220 million.  Total:  $312 million.</a:t>
            </a:r>
            <a:endParaRPr lang="en-US" b="1" dirty="0"/>
          </a:p>
          <a:p>
            <a:pPr marL="0" indent="0">
              <a:buNone/>
            </a:pPr>
            <a:endParaRPr lang="en-US" b="1" dirty="0" smtClean="0"/>
          </a:p>
          <a:p>
            <a:pPr marL="0" indent="0">
              <a:buNone/>
            </a:pPr>
            <a:r>
              <a:rPr lang="en-US" b="1" dirty="0" smtClean="0"/>
              <a:t>3.7 million people donating less than $200 gave $313 million.</a:t>
            </a:r>
            <a:endParaRPr lang="en-US" b="1"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51101"/>
            <a:ext cx="3581400" cy="3980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65268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Autofit/>
          </a:bodyPr>
          <a:lstStyle/>
          <a:p>
            <a:r>
              <a:rPr lang="en-US" sz="3600" b="1" dirty="0" smtClean="0"/>
              <a:t>Edward </a:t>
            </a:r>
            <a:r>
              <a:rPr lang="en-US" sz="3600" b="1" dirty="0" err="1" smtClean="0"/>
              <a:t>Bernays</a:t>
            </a:r>
            <a:r>
              <a:rPr lang="en-US" sz="3600" b="1" dirty="0" smtClean="0"/>
              <a:t>:  Father of Public Relations</a:t>
            </a:r>
            <a:br>
              <a:rPr lang="en-US" sz="3600" b="1" dirty="0" smtClean="0"/>
            </a:br>
            <a:r>
              <a:rPr lang="en-US" sz="3600" b="1" dirty="0" smtClean="0"/>
              <a:t>Master of “Engineering of Consent”</a:t>
            </a:r>
            <a:endParaRPr lang="en-US" sz="3600" b="1" dirty="0"/>
          </a:p>
        </p:txBody>
      </p:sp>
      <p:sp>
        <p:nvSpPr>
          <p:cNvPr id="3" name="Content Placeholder 2"/>
          <p:cNvSpPr>
            <a:spLocks noGrp="1"/>
          </p:cNvSpPr>
          <p:nvPr>
            <p:ph sz="half" idx="1"/>
          </p:nvPr>
        </p:nvSpPr>
        <p:spPr>
          <a:xfrm>
            <a:off x="457200" y="1600200"/>
            <a:ext cx="3124200" cy="4525963"/>
          </a:xfrm>
        </p:spPr>
        <p:txBody>
          <a:bodyPr/>
          <a:lstStyle/>
          <a:p>
            <a:endParaRPr lang="en-US" dirty="0"/>
          </a:p>
        </p:txBody>
      </p:sp>
      <p:sp>
        <p:nvSpPr>
          <p:cNvPr id="4" name="Content Placeholder 3"/>
          <p:cNvSpPr>
            <a:spLocks noGrp="1"/>
          </p:cNvSpPr>
          <p:nvPr>
            <p:ph sz="half" idx="2"/>
          </p:nvPr>
        </p:nvSpPr>
        <p:spPr>
          <a:xfrm>
            <a:off x="3733800" y="1600200"/>
            <a:ext cx="4953000" cy="4800600"/>
          </a:xfrm>
        </p:spPr>
        <p:txBody>
          <a:bodyPr>
            <a:normAutofit/>
          </a:bodyPr>
          <a:lstStyle/>
          <a:p>
            <a:pPr marL="0" indent="0">
              <a:buNone/>
            </a:pPr>
            <a:r>
              <a:rPr lang="en-US" b="1" dirty="0" smtClean="0"/>
              <a:t>“The conscious and intelligent manipulation of the organized habits and opinions of the masses is an important element in democratic society.  Those who manipulate this unseen mechanism of society constitute an invisible government which is the true ruling power of our country.” - 1928</a:t>
            </a:r>
            <a:endParaRPr lang="en-US"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3124200" cy="4936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905341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95400"/>
            <a:ext cx="82296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745741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United States of Corporations</a:t>
            </a:r>
            <a:endParaRPr lang="en-US" sz="3600" b="1"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387" y="1371600"/>
            <a:ext cx="5738813" cy="5002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25969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Lobbying:  Corporate America Buys the Best Politicians Available – 1998 to 2012</a:t>
            </a:r>
            <a:endParaRPr lang="en-US"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17591678"/>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244074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noAutofit/>
          </a:bodyPr>
          <a:lstStyle/>
          <a:p>
            <a:r>
              <a:rPr lang="en-US" sz="3600" b="1" dirty="0" smtClean="0"/>
              <a:t>We the People Demand a Just Tax System: General Electric Legal Tax Evasion</a:t>
            </a:r>
            <a:endParaRPr lang="en-US" sz="3600" b="1" dirty="0"/>
          </a:p>
        </p:txBody>
      </p:sp>
      <p:sp>
        <p:nvSpPr>
          <p:cNvPr id="3" name="Content Placeholder 2"/>
          <p:cNvSpPr>
            <a:spLocks noGrp="1"/>
          </p:cNvSpPr>
          <p:nvPr>
            <p:ph sz="half" idx="1"/>
          </p:nvPr>
        </p:nvSpPr>
        <p:spPr/>
        <p:txBody>
          <a:bodyPr>
            <a:normAutofit/>
          </a:bodyPr>
          <a:lstStyle/>
          <a:p>
            <a:pPr marL="0" indent="0">
              <a:buNone/>
            </a:pPr>
            <a:endParaRPr lang="en-US" dirty="0"/>
          </a:p>
        </p:txBody>
      </p:sp>
      <p:sp>
        <p:nvSpPr>
          <p:cNvPr id="4" name="Content Placeholder 3"/>
          <p:cNvSpPr>
            <a:spLocks noGrp="1"/>
          </p:cNvSpPr>
          <p:nvPr>
            <p:ph sz="half" idx="2"/>
          </p:nvPr>
        </p:nvSpPr>
        <p:spPr>
          <a:xfrm>
            <a:off x="4648200" y="1600200"/>
            <a:ext cx="4267200" cy="4800600"/>
          </a:xfrm>
        </p:spPr>
        <p:txBody>
          <a:bodyPr>
            <a:normAutofit/>
          </a:bodyPr>
          <a:lstStyle/>
          <a:p>
            <a:pPr marL="0" indent="0">
              <a:buNone/>
            </a:pPr>
            <a:r>
              <a:rPr lang="en-US" b="1" dirty="0" smtClean="0"/>
              <a:t>U.S. profits – 2002-11:</a:t>
            </a:r>
          </a:p>
          <a:p>
            <a:pPr marL="0" indent="0">
              <a:buNone/>
            </a:pPr>
            <a:r>
              <a:rPr lang="en-US" b="1" dirty="0" smtClean="0"/>
              <a:t>$80.2 billion</a:t>
            </a:r>
          </a:p>
          <a:p>
            <a:pPr marL="0" indent="0">
              <a:buNone/>
            </a:pPr>
            <a:r>
              <a:rPr lang="en-US" b="1" dirty="0" smtClean="0"/>
              <a:t>Average tax rate:  1.8%</a:t>
            </a:r>
          </a:p>
          <a:p>
            <a:pPr marL="0" indent="0">
              <a:buNone/>
            </a:pPr>
            <a:r>
              <a:rPr lang="en-US" b="1" dirty="0" smtClean="0"/>
              <a:t>Official rate:  35%</a:t>
            </a:r>
          </a:p>
          <a:p>
            <a:pPr marL="0" indent="0">
              <a:buNone/>
            </a:pPr>
            <a:r>
              <a:rPr lang="en-US" b="1" dirty="0" smtClean="0"/>
              <a:t>GE saves:  $26.5 billion</a:t>
            </a:r>
          </a:p>
          <a:p>
            <a:pPr marL="0" indent="0">
              <a:buNone/>
            </a:pPr>
            <a:r>
              <a:rPr lang="en-US" b="1" dirty="0" smtClean="0"/>
              <a:t>GE lobbying – 2002-11:</a:t>
            </a:r>
          </a:p>
          <a:p>
            <a:pPr marL="0" indent="0">
              <a:buNone/>
            </a:pPr>
            <a:r>
              <a:rPr lang="en-US" b="1" dirty="0" smtClean="0"/>
              <a:t>$220 million</a:t>
            </a:r>
          </a:p>
          <a:p>
            <a:pPr marL="0" indent="0">
              <a:buNone/>
            </a:pPr>
            <a:r>
              <a:rPr lang="en-US" b="1" dirty="0" smtClean="0"/>
              <a:t>Return on lobbying:</a:t>
            </a:r>
          </a:p>
          <a:p>
            <a:pPr marL="0" indent="0">
              <a:buNone/>
            </a:pPr>
            <a:r>
              <a:rPr lang="en-US" b="1" dirty="0" smtClean="0"/>
              <a:t>12000%</a:t>
            </a:r>
            <a:endParaRPr lang="en-US" b="1"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828800"/>
            <a:ext cx="4191288"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57756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15400" cy="1143000"/>
          </a:xfrm>
        </p:spPr>
        <p:txBody>
          <a:bodyPr>
            <a:noAutofit/>
          </a:bodyPr>
          <a:lstStyle/>
          <a:p>
            <a:r>
              <a:rPr lang="en-US" sz="3600" b="1" dirty="0" smtClean="0"/>
              <a:t>Organized Labor and Our Allies Built the American Dream </a:t>
            </a:r>
            <a:endParaRPr lang="en-US" sz="3600" dirty="0"/>
          </a:p>
        </p:txBody>
      </p:sp>
      <p:sp>
        <p:nvSpPr>
          <p:cNvPr id="4" name="Content Placeholder 3"/>
          <p:cNvSpPr>
            <a:spLocks noGrp="1"/>
          </p:cNvSpPr>
          <p:nvPr>
            <p:ph sz="half" idx="2"/>
          </p:nvPr>
        </p:nvSpPr>
        <p:spPr/>
        <p:txBody>
          <a:bodyPr>
            <a:normAutofit lnSpcReduction="10000"/>
          </a:bodyPr>
          <a:lstStyle/>
          <a:p>
            <a:pPr marL="0" indent="0">
              <a:buNone/>
            </a:pPr>
            <a:r>
              <a:rPr lang="en-US" sz="3200" b="1" dirty="0" smtClean="0"/>
              <a:t>“The labor movement was the principal force that transformed misery and despair into hope and progress…The captains of industry did not lead this transformation.”</a:t>
            </a:r>
          </a:p>
          <a:p>
            <a:pPr marL="0" indent="0">
              <a:buNone/>
            </a:pPr>
            <a:r>
              <a:rPr lang="en-US" sz="2400" dirty="0" smtClean="0"/>
              <a:t>Rev. Dr. Martin Luther King Jr.</a:t>
            </a:r>
            <a:endParaRPr lang="en-US" sz="24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45406"/>
            <a:ext cx="3609975" cy="4526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916717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58962"/>
          </a:xfrm>
        </p:spPr>
        <p:txBody>
          <a:bodyPr>
            <a:normAutofit/>
          </a:bodyPr>
          <a:lstStyle/>
          <a:p>
            <a:r>
              <a:rPr lang="en-US" sz="3600" b="1" dirty="0" smtClean="0"/>
              <a:t>GROUP EXERCISE</a:t>
            </a:r>
            <a:endParaRPr lang="en-US" sz="3600" b="1" dirty="0"/>
          </a:p>
        </p:txBody>
      </p:sp>
      <p:sp>
        <p:nvSpPr>
          <p:cNvPr id="3" name="Content Placeholder 2"/>
          <p:cNvSpPr>
            <a:spLocks noGrp="1"/>
          </p:cNvSpPr>
          <p:nvPr>
            <p:ph idx="1"/>
          </p:nvPr>
        </p:nvSpPr>
        <p:spPr>
          <a:xfrm>
            <a:off x="457200" y="1752600"/>
            <a:ext cx="8229600" cy="4373563"/>
          </a:xfrm>
        </p:spPr>
        <p:txBody>
          <a:bodyPr/>
          <a:lstStyle/>
          <a:p>
            <a:pPr marL="0" indent="0">
              <a:buNone/>
            </a:pPr>
            <a:endParaRPr lang="en-US" dirty="0" smtClean="0"/>
          </a:p>
          <a:p>
            <a:pPr marL="0" indent="0" algn="ctr">
              <a:buNone/>
            </a:pPr>
            <a:r>
              <a:rPr lang="en-US" sz="3600" b="1" dirty="0" smtClean="0"/>
              <a:t>How do we build stronger support in our communities to make our elections, government and tax system work well for we the people?</a:t>
            </a:r>
            <a:endParaRPr lang="en-US" sz="3600" b="1" dirty="0"/>
          </a:p>
        </p:txBody>
      </p:sp>
    </p:spTree>
    <p:extLst>
      <p:ext uri="{BB962C8B-B14F-4D97-AF65-F5344CB8AC3E}">
        <p14:creationId xmlns:p14="http://schemas.microsoft.com/office/powerpoint/2010/main" val="10453703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We the People Demand Affordable Quality Education for All</a:t>
            </a:r>
            <a:endParaRPr lang="en-US" sz="3600" b="1" dirty="0"/>
          </a:p>
        </p:txBody>
      </p:sp>
      <p:sp>
        <p:nvSpPr>
          <p:cNvPr id="3" name="Content Placeholder 2"/>
          <p:cNvSpPr>
            <a:spLocks noGrp="1"/>
          </p:cNvSpPr>
          <p:nvPr>
            <p:ph sz="half" idx="1"/>
          </p:nvPr>
        </p:nvSpPr>
        <p:spPr>
          <a:xfrm>
            <a:off x="457200" y="1600200"/>
            <a:ext cx="3352800" cy="4525963"/>
          </a:xfrm>
        </p:spPr>
        <p:txBody>
          <a:bodyPr/>
          <a:lstStyle/>
          <a:p>
            <a:pPr marL="0" indent="0">
              <a:buNone/>
            </a:pPr>
            <a:r>
              <a:rPr lang="en-US" b="1" dirty="0" smtClean="0"/>
              <a:t>“the U.S does not have as much mobility as most other advanced countries.”</a:t>
            </a:r>
          </a:p>
          <a:p>
            <a:pPr marL="0" indent="0">
              <a:buNone/>
            </a:pPr>
            <a:r>
              <a:rPr lang="en-US" b="1" dirty="0" smtClean="0"/>
              <a:t>“Family background plays more of a role in the U.S. than most comparable countries.”</a:t>
            </a:r>
            <a:endParaRPr lang="en-US" b="1" dirty="0"/>
          </a:p>
        </p:txBody>
      </p:sp>
      <p:sp>
        <p:nvSpPr>
          <p:cNvPr id="4" name="Content Placeholder 3"/>
          <p:cNvSpPr>
            <a:spLocks noGrp="1"/>
          </p:cNvSpPr>
          <p:nvPr>
            <p:ph sz="half" idx="2"/>
          </p:nvPr>
        </p:nvSpPr>
        <p:spPr>
          <a:xfrm>
            <a:off x="3810000" y="1600200"/>
            <a:ext cx="4876800" cy="4525963"/>
          </a:xfrm>
        </p:spPr>
        <p:txBody>
          <a:bodyPr/>
          <a:lstStyle/>
          <a:p>
            <a:pPr marL="0" indent="0">
              <a:buNone/>
            </a:pPr>
            <a:r>
              <a:rPr lang="en-US" b="1" dirty="0" smtClean="0"/>
              <a:t>$1,000,000,000,000 and counting!!!</a:t>
            </a:r>
            <a:endParaRPr lang="en-US" b="1"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743200"/>
            <a:ext cx="4676775" cy="3446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53454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normAutofit/>
          </a:bodyPr>
          <a:lstStyle/>
          <a:p>
            <a:r>
              <a:rPr lang="en-US" sz="3600" b="1" dirty="0" smtClean="0"/>
              <a:t>We the People Demand A Safety Net that Protects Us in Hard Times  </a:t>
            </a:r>
            <a:endParaRPr lang="en-US" sz="3600" b="1" dirty="0"/>
          </a:p>
        </p:txBody>
      </p:sp>
      <p:sp>
        <p:nvSpPr>
          <p:cNvPr id="4" name="Content Placeholder 3"/>
          <p:cNvSpPr>
            <a:spLocks noGrp="1"/>
          </p:cNvSpPr>
          <p:nvPr>
            <p:ph sz="half" idx="2"/>
          </p:nvPr>
        </p:nvSpPr>
        <p:spPr/>
        <p:txBody>
          <a:bodyPr>
            <a:normAutofit/>
          </a:bodyPr>
          <a:lstStyle/>
          <a:p>
            <a:pPr marL="0" indent="0">
              <a:buNone/>
            </a:pPr>
            <a:r>
              <a:rPr lang="en-US" b="1" dirty="0" smtClean="0"/>
              <a:t>“</a:t>
            </a:r>
            <a:r>
              <a:rPr lang="en-US" b="1" dirty="0"/>
              <a:t>The test of our progress is not whether we add more to the abundance of those who have </a:t>
            </a:r>
            <a:r>
              <a:rPr lang="en-US" b="1" dirty="0" smtClean="0"/>
              <a:t>much; </a:t>
            </a:r>
            <a:r>
              <a:rPr lang="en-US" b="1" dirty="0"/>
              <a:t>it is whether we provide enough for those who have little</a:t>
            </a:r>
            <a:r>
              <a:rPr lang="en-US" b="1" dirty="0" smtClean="0"/>
              <a:t>.”</a:t>
            </a:r>
            <a:r>
              <a:rPr lang="en-US" dirty="0"/>
              <a:t/>
            </a:r>
            <a:br>
              <a:rPr lang="en-US" dirty="0"/>
            </a:br>
            <a:endParaRPr lang="en-US" dirty="0" smtClean="0"/>
          </a:p>
          <a:p>
            <a:pPr marL="0" indent="0">
              <a:buNone/>
            </a:pPr>
            <a:r>
              <a:rPr lang="en-US" sz="2400" b="1" dirty="0" smtClean="0"/>
              <a:t>President Franklin Delano Roosevelt</a:t>
            </a:r>
            <a:endParaRPr lang="en-US" sz="2400" b="1" dirty="0"/>
          </a:p>
        </p:txBody>
      </p:sp>
      <p:pic>
        <p:nvPicPr>
          <p:cNvPr id="5"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540697" y="1600200"/>
            <a:ext cx="387160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54523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ontent Placeholder 2"/>
          <p:cNvSpPr>
            <a:spLocks noGrp="1"/>
          </p:cNvSpPr>
          <p:nvPr>
            <p:ph sz="half" idx="1"/>
          </p:nvPr>
        </p:nvSpPr>
        <p:spPr>
          <a:xfrm>
            <a:off x="434975" y="1790700"/>
            <a:ext cx="4038600" cy="4133850"/>
          </a:xfrm>
        </p:spPr>
        <p:txBody>
          <a:bodyPr/>
          <a:lstStyle/>
          <a:p>
            <a:pPr marL="0" indent="0" eaLnBrk="1" hangingPunct="1">
              <a:buFont typeface="Arial" charset="0"/>
              <a:buNone/>
            </a:pPr>
            <a:endParaRPr lang="en-US" dirty="0" smtClean="0"/>
          </a:p>
        </p:txBody>
      </p:sp>
      <p:sp>
        <p:nvSpPr>
          <p:cNvPr id="57347" name="Content Placeholder 3"/>
          <p:cNvSpPr>
            <a:spLocks noGrp="1"/>
          </p:cNvSpPr>
          <p:nvPr>
            <p:ph sz="half" idx="2"/>
          </p:nvPr>
        </p:nvSpPr>
        <p:spPr>
          <a:xfrm>
            <a:off x="4648200" y="1600200"/>
            <a:ext cx="4038600" cy="4525963"/>
          </a:xfrm>
        </p:spPr>
        <p:txBody>
          <a:bodyPr/>
          <a:lstStyle/>
          <a:p>
            <a:pPr marL="0" indent="0" eaLnBrk="1" hangingPunct="1">
              <a:buFont typeface="Arial" charset="0"/>
              <a:buNone/>
            </a:pPr>
            <a:r>
              <a:rPr lang="en-US" b="1" i="1" dirty="0" smtClean="0"/>
              <a:t>“If there is no struggle, there can be no progress…find out what any people will quietly submit to and you will have found out the exact measure of injustice and wrong which will be imposed upon them.”</a:t>
            </a:r>
          </a:p>
          <a:p>
            <a:pPr marL="0" indent="0" eaLnBrk="1" hangingPunct="1">
              <a:buFont typeface="Arial" charset="0"/>
              <a:buNone/>
            </a:pPr>
            <a:r>
              <a:rPr lang="en-US" b="1" i="1" dirty="0" smtClean="0"/>
              <a:t>Frederick Douglass, 1857</a:t>
            </a:r>
            <a:endParaRPr lang="en-US" dirty="0" smtClean="0"/>
          </a:p>
        </p:txBody>
      </p:sp>
      <p:sp>
        <p:nvSpPr>
          <p:cNvPr id="5" name="Slide Number Placeholder 4"/>
          <p:cNvSpPr>
            <a:spLocks noGrp="1"/>
          </p:cNvSpPr>
          <p:nvPr>
            <p:ph type="sldNum" sz="quarter" idx="12"/>
          </p:nvPr>
        </p:nvSpPr>
        <p:spPr/>
        <p:txBody>
          <a:bodyPr/>
          <a:lstStyle/>
          <a:p>
            <a:pPr>
              <a:defRPr/>
            </a:pPr>
            <a:fld id="{072B22E2-F4B3-41A9-BB43-6108F8764734}" type="slidenum">
              <a:rPr lang="en-US" smtClean="0"/>
              <a:pPr>
                <a:defRPr/>
              </a:pPr>
              <a:t>63</a:t>
            </a:fld>
            <a:endParaRPr lang="en-US" dirty="0"/>
          </a:p>
        </p:txBody>
      </p:sp>
      <p:pic>
        <p:nvPicPr>
          <p:cNvPr id="57349" name="Picture 3" descr="Z:\Mark_Mcdermott\mark\Pictures\Labor History Photos\Reclaim the Dream\Frederick Dougla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975" y="1752600"/>
            <a:ext cx="4060825"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itle 1"/>
          <p:cNvSpPr>
            <a:spLocks noGrp="1"/>
          </p:cNvSpPr>
          <p:nvPr>
            <p:ph type="title"/>
          </p:nvPr>
        </p:nvSpPr>
        <p:spPr/>
        <p:txBody>
          <a:bodyPr>
            <a:normAutofit fontScale="90000"/>
          </a:bodyPr>
          <a:lstStyle/>
          <a:p>
            <a:pPr eaLnBrk="1" hangingPunct="1"/>
            <a:r>
              <a:rPr lang="en-US" sz="3600" b="1" dirty="0" smtClean="0"/>
              <a:t>Fighting for the American Dream:</a:t>
            </a:r>
            <a:br>
              <a:rPr lang="en-US" sz="3600" b="1" dirty="0" smtClean="0"/>
            </a:br>
            <a:r>
              <a:rPr lang="en-US" sz="3600" b="1" dirty="0" smtClean="0"/>
              <a:t>Finding Hope and Getting Organized</a:t>
            </a:r>
          </a:p>
        </p:txBody>
      </p:sp>
    </p:spTree>
    <p:extLst>
      <p:ext uri="{BB962C8B-B14F-4D97-AF65-F5344CB8AC3E}">
        <p14:creationId xmlns:p14="http://schemas.microsoft.com/office/powerpoint/2010/main" val="35026824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a:bodyPr>
          <a:lstStyle/>
          <a:p>
            <a:r>
              <a:rPr lang="en-US" sz="3600" b="1" dirty="0" smtClean="0"/>
              <a:t>United We Can Defend and Expand Our American Dream to All – August 24, 2013</a:t>
            </a:r>
            <a:endParaRPr lang="en-US" sz="3600" b="1" dirty="0"/>
          </a:p>
        </p:txBody>
      </p:sp>
      <p:sp>
        <p:nvSpPr>
          <p:cNvPr id="3" name="Content Placeholder 2"/>
          <p:cNvSpPr>
            <a:spLocks noGrp="1"/>
          </p:cNvSpPr>
          <p:nvPr>
            <p:ph idx="1"/>
          </p:nvPr>
        </p:nvSpPr>
        <p:spPr/>
        <p:txBody>
          <a:bodyPr/>
          <a:lstStyle/>
          <a:p>
            <a:pPr marL="0" indent="0">
              <a:buNone/>
            </a:pPr>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092" y="1676400"/>
            <a:ext cx="8499308" cy="435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20792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274638"/>
            <a:ext cx="8229600" cy="1325562"/>
          </a:xfrm>
        </p:spPr>
        <p:txBody>
          <a:bodyPr/>
          <a:lstStyle/>
          <a:p>
            <a:r>
              <a:rPr lang="en-US" sz="3600" b="1" dirty="0" smtClean="0"/>
              <a:t>Who Says We Can’t Win Big?  Not Ohio</a:t>
            </a:r>
            <a:r>
              <a:rPr lang="en-US" sz="3600" b="1" dirty="0"/>
              <a:t> </a:t>
            </a:r>
            <a:r>
              <a:rPr lang="en-US" sz="3600" b="1" dirty="0" smtClean="0"/>
              <a:t>Anti-Union Law Repealed 61% to 39%</a:t>
            </a:r>
          </a:p>
        </p:txBody>
      </p:sp>
      <p:sp>
        <p:nvSpPr>
          <p:cNvPr id="32774" name="Content Placeholder 5"/>
          <p:cNvSpPr>
            <a:spLocks noGrp="1"/>
          </p:cNvSpPr>
          <p:nvPr>
            <p:ph sz="quarter" idx="4"/>
          </p:nvPr>
        </p:nvSpPr>
        <p:spPr/>
        <p:txBody>
          <a:bodyPr/>
          <a:lstStyle/>
          <a:p>
            <a:pPr marL="0" indent="0">
              <a:buFont typeface="Arial" charset="0"/>
              <a:buNone/>
            </a:pPr>
            <a:endParaRPr lang="en-US" smtClean="0"/>
          </a:p>
        </p:txBody>
      </p:sp>
      <p:pic>
        <p:nvPicPr>
          <p:cNvPr id="327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565672"/>
            <a:ext cx="4191000" cy="4911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762000" y="1626835"/>
            <a:ext cx="3276599" cy="4820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23108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a:bodyPr>
          <a:lstStyle/>
          <a:p>
            <a:pPr marL="0" indent="0" algn="ctr">
              <a:buNone/>
            </a:pPr>
            <a:endParaRPr lang="en-US" sz="3600" b="1" dirty="0" smtClean="0"/>
          </a:p>
          <a:p>
            <a:pPr marL="0" indent="0" algn="ctr">
              <a:buNone/>
            </a:pPr>
            <a:r>
              <a:rPr lang="en-US" sz="3600" b="1" dirty="0" smtClean="0"/>
              <a:t>Safeway, QFC, Fred Meyer and Albertsons demands elimination of health insurance, dental insurance and vision care for 8,000 part-time workers and a three year wage freeze for almost 30,000 workers.</a:t>
            </a:r>
          </a:p>
          <a:p>
            <a:pPr marL="0" indent="0">
              <a:buNone/>
            </a:pPr>
            <a:endParaRPr lang="en-US" sz="2800" b="1" dirty="0" smtClean="0"/>
          </a:p>
          <a:p>
            <a:pPr marL="0" indent="0" algn="ctr">
              <a:buNone/>
            </a:pPr>
            <a:r>
              <a:rPr lang="en-US" b="1" u="sng" dirty="0" smtClean="0"/>
              <a:t>Stand With Our Checkers</a:t>
            </a:r>
          </a:p>
          <a:p>
            <a:pPr marL="0" indent="0" algn="ctr">
              <a:buNone/>
            </a:pPr>
            <a:r>
              <a:rPr lang="en-US" sz="2800" b="1" dirty="0" smtClean="0"/>
              <a:t>Website:  </a:t>
            </a:r>
            <a:r>
              <a:rPr lang="en-US" sz="2800" dirty="0" smtClean="0">
                <a:hlinkClick r:id="rId2"/>
              </a:rPr>
              <a:t>http://standwithourcheckers.com/</a:t>
            </a:r>
            <a:endParaRPr lang="en-US" sz="2800" b="1" dirty="0" smtClean="0"/>
          </a:p>
          <a:p>
            <a:pPr marL="0" indent="0" algn="ctr">
              <a:buNone/>
            </a:pPr>
            <a:r>
              <a:rPr lang="en-US" sz="2800" dirty="0" smtClean="0">
                <a:hlinkClick r:id="rId3"/>
              </a:rPr>
              <a:t>https://www.facebook.com/standwithourcheckers</a:t>
            </a:r>
            <a:endParaRPr lang="en-US" sz="2800" b="1" dirty="0"/>
          </a:p>
        </p:txBody>
      </p:sp>
    </p:spTree>
    <p:extLst>
      <p:ext uri="{BB962C8B-B14F-4D97-AF65-F5344CB8AC3E}">
        <p14:creationId xmlns:p14="http://schemas.microsoft.com/office/powerpoint/2010/main" val="18865315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633" y="304800"/>
            <a:ext cx="8305800" cy="1143000"/>
          </a:xfrm>
        </p:spPr>
        <p:txBody>
          <a:bodyPr>
            <a:noAutofit/>
          </a:bodyPr>
          <a:lstStyle/>
          <a:p>
            <a:r>
              <a:rPr lang="en-US" sz="3200" b="1" dirty="0" smtClean="0"/>
              <a:t>Western Washington Grocery </a:t>
            </a:r>
            <a:r>
              <a:rPr lang="en-US" sz="3200" b="1" dirty="0"/>
              <a:t>Workers </a:t>
            </a:r>
            <a:r>
              <a:rPr lang="en-US" sz="3200" b="1" dirty="0" smtClean="0"/>
              <a:t>Win Big:  Defeat 50 Concessions and Make Gains</a:t>
            </a:r>
            <a:endParaRPr lang="en-US" sz="3200" dirty="0"/>
          </a:p>
        </p:txBody>
      </p:sp>
      <p:sp>
        <p:nvSpPr>
          <p:cNvPr id="3" name="Content Placeholder 2"/>
          <p:cNvSpPr>
            <a:spLocks noGrp="1"/>
          </p:cNvSpPr>
          <p:nvPr>
            <p:ph idx="1"/>
          </p:nvPr>
        </p:nvSpPr>
        <p:spPr/>
        <p:txBody>
          <a:bodyPr/>
          <a:lstStyle/>
          <a:p>
            <a:pPr marL="0" indent="0">
              <a:buNone/>
            </a:pP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27" y="1981200"/>
            <a:ext cx="8271771" cy="384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04876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86800" cy="1143000"/>
          </a:xfrm>
        </p:spPr>
        <p:txBody>
          <a:bodyPr>
            <a:noAutofit/>
          </a:bodyPr>
          <a:lstStyle/>
          <a:p>
            <a:r>
              <a:rPr lang="en-US" sz="3600" b="1" dirty="0" smtClean="0"/>
              <a:t>We the People Organize and Win:  190,000 Workers Get Paid Sick Leave in Seattle </a:t>
            </a:r>
            <a:endParaRPr lang="en-US" sz="3600" b="1" dirty="0"/>
          </a:p>
        </p:txBody>
      </p:sp>
      <p:sp>
        <p:nvSpPr>
          <p:cNvPr id="3" name="Content Placeholder 2"/>
          <p:cNvSpPr>
            <a:spLocks noGrp="1"/>
          </p:cNvSpPr>
          <p:nvPr>
            <p:ph idx="1"/>
          </p:nvPr>
        </p:nvSpPr>
        <p:spPr/>
        <p:txBody>
          <a:bodyPr/>
          <a:lstStyle/>
          <a:p>
            <a:endParaRPr lang="en-US"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925" y="1590675"/>
            <a:ext cx="7296150" cy="488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380735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600" b="1" dirty="0" smtClean="0"/>
              <a:t>The Power of the People versus </a:t>
            </a:r>
            <a:r>
              <a:rPr lang="en-US" sz="3600" b="1" dirty="0" err="1" smtClean="0"/>
              <a:t>Walmart</a:t>
            </a:r>
            <a:endParaRPr lang="en-US" sz="3600" b="1" dirty="0"/>
          </a:p>
        </p:txBody>
      </p:sp>
      <p:sp>
        <p:nvSpPr>
          <p:cNvPr id="3" name="Content Placeholder 2"/>
          <p:cNvSpPr>
            <a:spLocks noGrp="1"/>
          </p:cNvSpPr>
          <p:nvPr>
            <p:ph idx="1"/>
          </p:nvPr>
        </p:nvSpPr>
        <p:spPr>
          <a:xfrm>
            <a:off x="457200" y="1600200"/>
            <a:ext cx="8229600" cy="4953000"/>
          </a:xfrm>
        </p:spPr>
        <p:txBody>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p:txBody>
      </p:sp>
      <p:pic>
        <p:nvPicPr>
          <p:cNvPr id="1218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6362" y="1066801"/>
            <a:ext cx="6472238"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62000" y="5410200"/>
            <a:ext cx="7620000" cy="954107"/>
          </a:xfrm>
          <a:prstGeom prst="rect">
            <a:avLst/>
          </a:prstGeom>
          <a:noFill/>
        </p:spPr>
        <p:txBody>
          <a:bodyPr wrap="square" rtlCol="0">
            <a:spAutoFit/>
          </a:bodyPr>
          <a:lstStyle/>
          <a:p>
            <a:pPr algn="ctr"/>
            <a:r>
              <a:rPr lang="en-US" sz="2800" b="1" dirty="0" smtClean="0"/>
              <a:t>Making Change at </a:t>
            </a:r>
            <a:r>
              <a:rPr lang="en-US" sz="2800" b="1" dirty="0" err="1" smtClean="0"/>
              <a:t>Walmart</a:t>
            </a:r>
            <a:r>
              <a:rPr lang="en-US" sz="2800" b="1" dirty="0"/>
              <a:t> </a:t>
            </a:r>
            <a:r>
              <a:rPr lang="en-US" sz="2800" b="1" dirty="0" smtClean="0"/>
              <a:t>Contact:  </a:t>
            </a:r>
          </a:p>
          <a:p>
            <a:pPr algn="ctr"/>
            <a:r>
              <a:rPr lang="en-US" sz="2800" b="1" dirty="0" smtClean="0"/>
              <a:t>Elena Perez - 206-359-1885</a:t>
            </a:r>
            <a:endParaRPr lang="en-US" sz="2800" b="1" dirty="0"/>
          </a:p>
        </p:txBody>
      </p:sp>
    </p:spTree>
    <p:extLst>
      <p:ext uri="{BB962C8B-B14F-4D97-AF65-F5344CB8AC3E}">
        <p14:creationId xmlns:p14="http://schemas.microsoft.com/office/powerpoint/2010/main" val="8158139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Mark 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3800" y="3886200"/>
            <a:ext cx="2184400"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4" descr="Mark 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76612" y="3886200"/>
            <a:ext cx="1881188"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5" descr="Mark 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2112" y="3886200"/>
            <a:ext cx="1893888"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0"/>
            <a:ext cx="2209800"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45720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200" y="152400"/>
            <a:ext cx="25146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Title 1"/>
          <p:cNvSpPr>
            <a:spLocks noGrp="1"/>
          </p:cNvSpPr>
          <p:nvPr>
            <p:ph type="title"/>
          </p:nvPr>
        </p:nvSpPr>
        <p:spPr>
          <a:xfrm>
            <a:off x="457200" y="1066800"/>
            <a:ext cx="8229600" cy="4800600"/>
          </a:xfrm>
        </p:spPr>
        <p:txBody>
          <a:bodyPr/>
          <a:lstStyle/>
          <a:p>
            <a:pPr eaLnBrk="1" hangingPunct="1"/>
            <a:r>
              <a:rPr lang="en-US" sz="3200" b="1" smtClean="0"/>
              <a:t/>
            </a:r>
            <a:br>
              <a:rPr lang="en-US" sz="3200" b="1" smtClean="0"/>
            </a:br>
            <a:r>
              <a:rPr lang="en-US" b="1" smtClean="0"/>
              <a:t>My Family’s Story  </a:t>
            </a:r>
            <a:r>
              <a:rPr lang="en-US" sz="3200" b="1" smtClean="0"/>
              <a:t/>
            </a:r>
            <a:br>
              <a:rPr lang="en-US" sz="3200" b="1" smtClean="0"/>
            </a:br>
            <a:r>
              <a:rPr lang="en-US" sz="3200" b="1" smtClean="0"/>
              <a:t> </a:t>
            </a:r>
            <a:r>
              <a:rPr lang="en-US" sz="2200" smtClean="0"/>
              <a:t/>
            </a:r>
            <a:br>
              <a:rPr lang="en-US" sz="2200" smtClean="0"/>
            </a:br>
            <a:endParaRPr lang="en-US" sz="2200" smtClean="0"/>
          </a:p>
        </p:txBody>
      </p:sp>
      <p:sp>
        <p:nvSpPr>
          <p:cNvPr id="2" name="Slide Number Placeholder 1"/>
          <p:cNvSpPr>
            <a:spLocks noGrp="1"/>
          </p:cNvSpPr>
          <p:nvPr>
            <p:ph type="sldNum" sz="quarter" idx="12"/>
          </p:nvPr>
        </p:nvSpPr>
        <p:spPr/>
        <p:txBody>
          <a:bodyPr/>
          <a:lstStyle/>
          <a:p>
            <a:pPr>
              <a:defRPr/>
            </a:pPr>
            <a:fld id="{BB5D4DE9-37CC-4F2C-9818-F0097A72556C}" type="slidenum">
              <a:rPr lang="en-US" smtClean="0"/>
              <a:pPr>
                <a:defRPr/>
              </a:pPr>
              <a:t>7</a:t>
            </a:fld>
            <a:endParaRPr lang="en-US"/>
          </a:p>
        </p:txBody>
      </p:sp>
    </p:spTree>
    <p:extLst>
      <p:ext uri="{BB962C8B-B14F-4D97-AF65-F5344CB8AC3E}">
        <p14:creationId xmlns:p14="http://schemas.microsoft.com/office/powerpoint/2010/main" val="288049777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a:bodyPr>
          <a:lstStyle/>
          <a:p>
            <a:r>
              <a:rPr lang="en-US" sz="3600" b="1" dirty="0" smtClean="0"/>
              <a:t>Hotel Workers Union Launches Boycott of Grand Hyatt and Olive 8 Hotels</a:t>
            </a:r>
            <a:endParaRPr lang="en-US" sz="3600" b="1"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4620" y="1371600"/>
            <a:ext cx="6616700" cy="4482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9600" y="6019800"/>
            <a:ext cx="7848600" cy="523220"/>
          </a:xfrm>
          <a:prstGeom prst="rect">
            <a:avLst/>
          </a:prstGeom>
          <a:noFill/>
        </p:spPr>
        <p:txBody>
          <a:bodyPr wrap="square" rtlCol="0">
            <a:spAutoFit/>
          </a:bodyPr>
          <a:lstStyle/>
          <a:p>
            <a:pPr algn="ctr"/>
            <a:r>
              <a:rPr lang="en-US" sz="2800" b="1" dirty="0" smtClean="0"/>
              <a:t>Contact:  Levi Pine – 312-296-7449</a:t>
            </a:r>
            <a:endParaRPr lang="en-US" sz="2800" b="1" dirty="0"/>
          </a:p>
        </p:txBody>
      </p:sp>
    </p:spTree>
    <p:extLst>
      <p:ext uri="{BB962C8B-B14F-4D97-AF65-F5344CB8AC3E}">
        <p14:creationId xmlns:p14="http://schemas.microsoft.com/office/powerpoint/2010/main" val="11736849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t>Fast Food Strikes – 2013</a:t>
            </a:r>
            <a:br>
              <a:rPr lang="en-US" sz="3600" b="1" dirty="0" smtClean="0"/>
            </a:br>
            <a:r>
              <a:rPr lang="en-US" sz="3600" b="1" dirty="0" smtClean="0"/>
              <a:t>McDonalds Profits:  $5.5 Billion - 2012</a:t>
            </a:r>
            <a:endParaRPr lang="en-US" sz="3600" b="1" dirty="0"/>
          </a:p>
        </p:txBody>
      </p:sp>
      <p:sp>
        <p:nvSpPr>
          <p:cNvPr id="3" name="Content Placeholder 2"/>
          <p:cNvSpPr>
            <a:spLocks noGrp="1"/>
          </p:cNvSpPr>
          <p:nvPr>
            <p:ph idx="1"/>
          </p:nvPr>
        </p:nvSpPr>
        <p:spPr/>
        <p:txBody>
          <a:bodyPr/>
          <a:lstStyle/>
          <a:p>
            <a:pPr marL="0" indent="0">
              <a:buNone/>
            </a:pPr>
            <a:endParaRPr lang="en-US" dirty="0"/>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476" y="1600200"/>
            <a:ext cx="8213324"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121533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latin typeface="Times New Roman" panose="02020603050405020304" pitchFamily="18" charset="0"/>
                <a:cs typeface="Times New Roman" panose="02020603050405020304" pitchFamily="18" charset="0"/>
              </a:rPr>
              <a:t>One </a:t>
            </a:r>
            <a:r>
              <a:rPr lang="en-US" sz="3600" b="1" dirty="0" smtClean="0">
                <a:latin typeface="Times New Roman" panose="02020603050405020304" pitchFamily="18" charset="0"/>
                <a:cs typeface="Times New Roman" panose="02020603050405020304" pitchFamily="18" charset="0"/>
              </a:rPr>
              <a:t>story at Sea-</a:t>
            </a:r>
            <a:r>
              <a:rPr lang="en-US" sz="3600" b="1" dirty="0" err="1" smtClean="0">
                <a:latin typeface="Times New Roman" panose="02020603050405020304" pitchFamily="18" charset="0"/>
                <a:cs typeface="Times New Roman" panose="02020603050405020304" pitchFamily="18" charset="0"/>
              </a:rPr>
              <a:t>Tac</a:t>
            </a:r>
            <a:r>
              <a:rPr lang="en-US" sz="3600" b="1" dirty="0" smtClean="0">
                <a:latin typeface="Times New Roman" panose="02020603050405020304" pitchFamily="18" charset="0"/>
                <a:cs typeface="Times New Roman" panose="02020603050405020304" pitchFamily="18" charset="0"/>
              </a:rPr>
              <a:t> Airport: </a:t>
            </a:r>
            <a:br>
              <a:rPr lang="en-US" sz="3600" b="1" dirty="0" smtClean="0">
                <a:latin typeface="Times New Roman" panose="02020603050405020304" pitchFamily="18" charset="0"/>
                <a:cs typeface="Times New Roman" panose="02020603050405020304" pitchFamily="18" charset="0"/>
              </a:rPr>
            </a:br>
            <a:r>
              <a:rPr lang="en-US" sz="3600" b="1" dirty="0" err="1" smtClean="0">
                <a:latin typeface="Times New Roman" panose="02020603050405020304" pitchFamily="18" charset="0"/>
                <a:cs typeface="Times New Roman" panose="02020603050405020304" pitchFamily="18" charset="0"/>
              </a:rPr>
              <a:t>Samatar</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Abdullahi</a:t>
            </a:r>
            <a:endParaRPr lang="en-US" sz="36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295400"/>
            <a:ext cx="5334000" cy="5257800"/>
          </a:xfrm>
        </p:spPr>
        <p:txBody>
          <a:bodyPr>
            <a:normAutofit/>
          </a:bodyPr>
          <a:lstStyle/>
          <a:p>
            <a:pPr>
              <a:buNone/>
            </a:pPr>
            <a:r>
              <a:rPr lang="en-US" sz="2000" dirty="0" smtClean="0"/>
              <a:t>	</a:t>
            </a:r>
            <a:r>
              <a:rPr lang="en-US" sz="2400" b="1" i="1" dirty="0" smtClean="0">
                <a:latin typeface="Times New Roman" panose="02020603050405020304" pitchFamily="18" charset="0"/>
                <a:cs typeface="Times New Roman" panose="02020603050405020304" pitchFamily="18" charset="0"/>
              </a:rPr>
              <a:t>I came to Seattle from Somalia in 1999 to be with my family, including my 4 grandchildren.</a:t>
            </a:r>
          </a:p>
          <a:p>
            <a:pPr>
              <a:buNone/>
            </a:pPr>
            <a:r>
              <a:rPr lang="en-US" sz="2400" dirty="0" smtClean="0">
                <a:latin typeface="Times New Roman" panose="02020603050405020304" pitchFamily="18" charset="0"/>
                <a:cs typeface="Times New Roman" panose="02020603050405020304" pitchFamily="18" charset="0"/>
              </a:rPr>
              <a:t>	For nearly 9 years, I have worked for the contractor DGS, cleaning the cabins of Alaska Airlines planes. In three of those years, I was given commendations for exceptional service. </a:t>
            </a:r>
            <a:endParaRPr lang="en-US" sz="2400" dirty="0">
              <a:latin typeface="Times New Roman" panose="02020603050405020304" pitchFamily="18" charset="0"/>
              <a:cs typeface="Times New Roman" panose="02020603050405020304" pitchFamily="18" charset="0"/>
            </a:endParaRPr>
          </a:p>
        </p:txBody>
      </p:sp>
      <p:pic>
        <p:nvPicPr>
          <p:cNvPr id="1026" name="Picture 2" descr="http://media.itsourairport.com.s3.amazonaws.com/wp-content/uploads/2012/08/Samatar.jpg"/>
          <p:cNvPicPr>
            <a:picLocks noChangeAspect="1" noChangeArrowheads="1"/>
          </p:cNvPicPr>
          <p:nvPr/>
        </p:nvPicPr>
        <p:blipFill>
          <a:blip r:embed="rId3" cstate="print"/>
          <a:srcRect/>
          <a:stretch>
            <a:fillRect/>
          </a:stretch>
        </p:blipFill>
        <p:spPr bwMode="auto">
          <a:xfrm>
            <a:off x="5638800" y="1371600"/>
            <a:ext cx="2838450" cy="2861158"/>
          </a:xfrm>
          <a:prstGeom prst="rect">
            <a:avLst/>
          </a:prstGeom>
          <a:noFill/>
        </p:spPr>
      </p:pic>
      <p:sp>
        <p:nvSpPr>
          <p:cNvPr id="6" name="Rectangle 5"/>
          <p:cNvSpPr/>
          <p:nvPr/>
        </p:nvSpPr>
        <p:spPr>
          <a:xfrm>
            <a:off x="838200" y="4343400"/>
            <a:ext cx="7696200" cy="1569660"/>
          </a:xfrm>
          <a:prstGeom prst="rect">
            <a:avLst/>
          </a:prstGeom>
        </p:spPr>
        <p:txBody>
          <a:bodyPr wrap="square">
            <a:spAutoFit/>
          </a:bodyPr>
          <a:lstStyle/>
          <a:p>
            <a:pPr>
              <a:buNone/>
            </a:pPr>
            <a:endParaRPr lang="en-US" sz="2400" dirty="0" smtClean="0"/>
          </a:p>
          <a:p>
            <a:pPr>
              <a:buNone/>
            </a:pPr>
            <a:r>
              <a:rPr lang="en-US" sz="2400" dirty="0" smtClean="0">
                <a:latin typeface="Times New Roman" panose="02020603050405020304" pitchFamily="18" charset="0"/>
                <a:cs typeface="Times New Roman" panose="02020603050405020304" pitchFamily="18" charset="0"/>
              </a:rPr>
              <a:t>When I started working at DGS I was paid $8.25 an hour. </a:t>
            </a:r>
            <a:r>
              <a:rPr lang="en-US" sz="2400" b="1" i="1" dirty="0" smtClean="0">
                <a:latin typeface="Times New Roman" panose="02020603050405020304" pitchFamily="18" charset="0"/>
                <a:cs typeface="Times New Roman" panose="02020603050405020304" pitchFamily="18" charset="0"/>
              </a:rPr>
              <a:t>After nearly nine years I am only making $9.89 an hour, and DGS has now reduced my hours. </a:t>
            </a:r>
          </a:p>
        </p:txBody>
      </p:sp>
    </p:spTree>
    <p:extLst>
      <p:ext uri="{BB962C8B-B14F-4D97-AF65-F5344CB8AC3E}">
        <p14:creationId xmlns:p14="http://schemas.microsoft.com/office/powerpoint/2010/main" val="331947850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7"/>
            <a:ext cx="8686800" cy="1326593"/>
          </a:xfrm>
        </p:spPr>
        <p:txBody>
          <a:bodyPr>
            <a:normAutofit/>
          </a:bodyPr>
          <a:lstStyle/>
          <a:p>
            <a:r>
              <a:rPr lang="en-US" sz="3600" b="1" dirty="0" smtClean="0"/>
              <a:t>Big Victory</a:t>
            </a:r>
            <a:br>
              <a:rPr lang="en-US" sz="3600" b="1" dirty="0" smtClean="0"/>
            </a:br>
            <a:r>
              <a:rPr lang="en-US" sz="3600" b="1" dirty="0" smtClean="0"/>
              <a:t>$</a:t>
            </a:r>
            <a:r>
              <a:rPr lang="en-US" sz="3600" b="1" dirty="0" smtClean="0"/>
              <a:t>15/Hour Minimum Wage at Sea-</a:t>
            </a:r>
            <a:r>
              <a:rPr lang="en-US" sz="3600" b="1" dirty="0" err="1" smtClean="0"/>
              <a:t>Tac</a:t>
            </a:r>
            <a:r>
              <a:rPr lang="en-US" sz="3600" b="1" dirty="0" smtClean="0"/>
              <a:t> Airport</a:t>
            </a:r>
            <a:endParaRPr lang="en-US" sz="3600" b="1" dirty="0"/>
          </a:p>
        </p:txBody>
      </p:sp>
      <p:sp>
        <p:nvSpPr>
          <p:cNvPr id="3" name="Content Placeholder 2"/>
          <p:cNvSpPr>
            <a:spLocks noGrp="1"/>
          </p:cNvSpPr>
          <p:nvPr>
            <p:ph idx="1"/>
          </p:nvPr>
        </p:nvSpPr>
        <p:spPr/>
        <p:txBody>
          <a:bodyPr/>
          <a:lstStyle/>
          <a:p>
            <a:pPr marL="0" indent="0">
              <a:buNone/>
            </a:pP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601231"/>
            <a:ext cx="6591300" cy="4951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32460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020762"/>
          </a:xfrm>
        </p:spPr>
        <p:txBody>
          <a:bodyPr>
            <a:noAutofit/>
          </a:bodyPr>
          <a:lstStyle/>
          <a:p>
            <a:r>
              <a:rPr lang="en-US" sz="3600" b="1" dirty="0" smtClean="0"/>
              <a:t>Fighting for and Winning Marriage Equality</a:t>
            </a:r>
            <a:endParaRPr lang="en-US" sz="3600" b="1" dirty="0"/>
          </a:p>
        </p:txBody>
      </p:sp>
      <p:sp>
        <p:nvSpPr>
          <p:cNvPr id="3" name="Content Placeholder 2"/>
          <p:cNvSpPr>
            <a:spLocks noGrp="1"/>
          </p:cNvSpPr>
          <p:nvPr>
            <p:ph idx="1"/>
          </p:nvPr>
        </p:nvSpPr>
        <p:spPr>
          <a:xfrm>
            <a:off x="457200" y="1219200"/>
            <a:ext cx="8229600" cy="5334000"/>
          </a:xfrm>
        </p:spPr>
        <p:txBody>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sz="2000" dirty="0"/>
          </a:p>
          <a:p>
            <a:pPr marL="0" indent="0">
              <a:buNone/>
            </a:pPr>
            <a:endParaRPr lang="en-US" sz="24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19200"/>
            <a:ext cx="2305050" cy="196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219200"/>
            <a:ext cx="2114550" cy="196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0575" y="1238250"/>
            <a:ext cx="2181225"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1325" y="1295400"/>
            <a:ext cx="18192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276600"/>
            <a:ext cx="2495550" cy="199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0800" y="3352605"/>
            <a:ext cx="2162175" cy="1905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52525" y="3352800"/>
            <a:ext cx="1853075" cy="1828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91087" y="5410200"/>
            <a:ext cx="1738313" cy="1337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800" y="5562600"/>
            <a:ext cx="44577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72300" y="3352800"/>
            <a:ext cx="16383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05600" y="5000625"/>
            <a:ext cx="2305050" cy="1746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53164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a:bodyPr>
          <a:lstStyle/>
          <a:p>
            <a:r>
              <a:rPr lang="en-US" sz="3600" b="1" dirty="0" smtClean="0"/>
              <a:t>AFL-CIO Fighting for Equal Pay</a:t>
            </a:r>
            <a:br>
              <a:rPr lang="en-US" sz="3600" b="1" dirty="0" smtClean="0"/>
            </a:br>
            <a:r>
              <a:rPr lang="en-US" sz="3600" b="1" dirty="0" smtClean="0"/>
              <a:t>Lilly Ledbetter Act - 2009</a:t>
            </a:r>
            <a:endParaRPr lang="en-US" sz="3600" b="1" dirty="0"/>
          </a:p>
        </p:txBody>
      </p:sp>
      <p:sp>
        <p:nvSpPr>
          <p:cNvPr id="3" name="Content Placeholder 2"/>
          <p:cNvSpPr>
            <a:spLocks noGrp="1"/>
          </p:cNvSpPr>
          <p:nvPr>
            <p:ph sz="half" idx="1"/>
          </p:nvPr>
        </p:nvSpPr>
        <p:spPr>
          <a:xfrm>
            <a:off x="457200" y="1828800"/>
            <a:ext cx="4038600" cy="4297363"/>
          </a:xfrm>
        </p:spPr>
        <p:txBody>
          <a:bodyPr/>
          <a:lstStyle/>
          <a:p>
            <a:pPr marL="0" indent="0">
              <a:buNone/>
            </a:pPr>
            <a:endParaRPr lang="en-US" dirty="0"/>
          </a:p>
        </p:txBody>
      </p:sp>
      <p:sp>
        <p:nvSpPr>
          <p:cNvPr id="4" name="Content Placeholder 3"/>
          <p:cNvSpPr>
            <a:spLocks noGrp="1"/>
          </p:cNvSpPr>
          <p:nvPr>
            <p:ph sz="half" idx="2"/>
          </p:nvPr>
        </p:nvSpPr>
        <p:spPr>
          <a:xfrm>
            <a:off x="4953000" y="1752600"/>
            <a:ext cx="3733800" cy="4800600"/>
          </a:xfrm>
        </p:spPr>
        <p:txBody>
          <a:bodyPr/>
          <a:lstStyle/>
          <a:p>
            <a:pPr marL="0" indent="0">
              <a:buNone/>
            </a:pPr>
            <a:r>
              <a:rPr lang="en-US" b="1" dirty="0" smtClean="0"/>
              <a:t>“Women</a:t>
            </a:r>
            <a:r>
              <a:rPr lang="en-US" b="1" dirty="0"/>
              <a:t>, people of color, older Americans and people with disabilities continue to face pay discrimination in the workplace. Every discriminatory paycheck received by a worker is an insult to his or </a:t>
            </a:r>
            <a:r>
              <a:rPr lang="en-US" b="1" dirty="0" smtClean="0"/>
              <a:t>her dignity.”</a:t>
            </a:r>
            <a:r>
              <a:rPr lang="en-US" dirty="0"/>
              <a:t> </a:t>
            </a:r>
            <a:r>
              <a:rPr lang="en-US" dirty="0" smtClean="0"/>
              <a:t>– AFL-CIO.</a:t>
            </a:r>
            <a:endParaRPr lang="en-US" dirty="0"/>
          </a:p>
        </p:txBody>
      </p:sp>
      <p:sp>
        <p:nvSpPr>
          <p:cNvPr id="5" name="Slide Number Placeholder 4"/>
          <p:cNvSpPr>
            <a:spLocks noGrp="1"/>
          </p:cNvSpPr>
          <p:nvPr>
            <p:ph type="sldNum" sz="quarter" idx="12"/>
          </p:nvPr>
        </p:nvSpPr>
        <p:spPr/>
        <p:txBody>
          <a:bodyPr/>
          <a:lstStyle/>
          <a:p>
            <a:pPr>
              <a:defRPr/>
            </a:pPr>
            <a:fld id="{AB7961C6-5133-4314-A61E-E7F1B0130E76}" type="slidenum">
              <a:rPr lang="en-US" smtClean="0"/>
              <a:pPr>
                <a:defRPr/>
              </a:pPr>
              <a:t>75</a:t>
            </a:fld>
            <a:endParaRPr lang="en-US"/>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95537"/>
            <a:ext cx="4549131" cy="3319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439209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t> Militant Students Force Congress to Keep Lower Interest Rates for Student Loans - 2012</a:t>
            </a:r>
            <a:endParaRPr lang="en-US" sz="3600" b="1" dirty="0"/>
          </a:p>
        </p:txBody>
      </p:sp>
      <p:sp>
        <p:nvSpPr>
          <p:cNvPr id="3" name="Content Placeholder 2"/>
          <p:cNvSpPr>
            <a:spLocks noGrp="1"/>
          </p:cNvSpPr>
          <p:nvPr>
            <p:ph idx="1"/>
          </p:nvPr>
        </p:nvSpPr>
        <p:spPr/>
        <p:txBody>
          <a:bodyPr/>
          <a:lstStyle/>
          <a:p>
            <a:pPr marL="0" indent="0">
              <a:buNone/>
            </a:pP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564238"/>
            <a:ext cx="6629400" cy="4988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944221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228600" y="274637"/>
            <a:ext cx="8686800" cy="1317625"/>
          </a:xfrm>
        </p:spPr>
        <p:txBody>
          <a:bodyPr>
            <a:noAutofit/>
          </a:bodyPr>
          <a:lstStyle/>
          <a:p>
            <a:pPr eaLnBrk="1" hangingPunct="1"/>
            <a:r>
              <a:rPr lang="en-US" sz="3600" b="1" dirty="0" smtClean="0"/>
              <a:t>We the People Demand Equal Treatment and Justice for All:  Immigration Reform Now</a:t>
            </a:r>
          </a:p>
        </p:txBody>
      </p:sp>
      <p:sp>
        <p:nvSpPr>
          <p:cNvPr id="4" name="Slide Number Placeholder 3"/>
          <p:cNvSpPr>
            <a:spLocks noGrp="1"/>
          </p:cNvSpPr>
          <p:nvPr>
            <p:ph type="sldNum" sz="quarter" idx="12"/>
          </p:nvPr>
        </p:nvSpPr>
        <p:spPr/>
        <p:txBody>
          <a:bodyPr/>
          <a:lstStyle/>
          <a:p>
            <a:pPr>
              <a:defRPr/>
            </a:pPr>
            <a:fld id="{6146BB9E-D2FA-42CE-944B-938E84EB0E0E}" type="slidenum">
              <a:rPr lang="en-US" smtClean="0"/>
              <a:pPr>
                <a:defRPr/>
              </a:pPr>
              <a:t>77</a:t>
            </a:fld>
            <a:endParaRPr lang="en-US" dirty="0"/>
          </a:p>
        </p:txBody>
      </p:sp>
      <p:pic>
        <p:nvPicPr>
          <p:cNvPr id="50181" name="Picture 5" descr="Z:\Mark_Mcdermott\mark\Pictures\Labor History Photos\Reclaim the Dream\Immigran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25" y="1592263"/>
            <a:ext cx="6175375" cy="496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200960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err="1" smtClean="0"/>
              <a:t>Bengla</a:t>
            </a:r>
            <a:r>
              <a:rPr lang="en-US" sz="3600" b="1" dirty="0" smtClean="0"/>
              <a:t> </a:t>
            </a:r>
            <a:r>
              <a:rPr lang="en-US" sz="3600" b="1" dirty="0" err="1" smtClean="0"/>
              <a:t>Deshi</a:t>
            </a:r>
            <a:r>
              <a:rPr lang="en-US" sz="3600" b="1" dirty="0" smtClean="0"/>
              <a:t> Workers are Our Brothers and Sisters in Our Struggle for a Better World</a:t>
            </a:r>
            <a:endParaRPr lang="en-US" sz="3600" b="1" dirty="0"/>
          </a:p>
        </p:txBody>
      </p:sp>
      <p:pic>
        <p:nvPicPr>
          <p:cNvPr id="4" name="Content Placeholder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19200" y="1446653"/>
            <a:ext cx="6781800" cy="5182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62888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noAutofit/>
          </a:bodyPr>
          <a:lstStyle/>
          <a:p>
            <a:r>
              <a:rPr lang="en-US" sz="3600" b="1" dirty="0" smtClean="0"/>
              <a:t/>
            </a:r>
            <a:br>
              <a:rPr lang="en-US" sz="3600" b="1" dirty="0" smtClean="0"/>
            </a:br>
            <a:r>
              <a:rPr lang="en-US" sz="3600" b="1" dirty="0" smtClean="0"/>
              <a:t>The Struggle Continues for a Brighter and More Just and Secure Future for All</a:t>
            </a:r>
            <a:r>
              <a:rPr lang="en-US" sz="3600" b="1" dirty="0"/>
              <a:t/>
            </a:r>
            <a:br>
              <a:rPr lang="en-US" sz="3600" b="1" dirty="0"/>
            </a:br>
            <a:endParaRPr lang="en-US" sz="3600" b="1" dirty="0"/>
          </a:p>
        </p:txBody>
      </p:sp>
      <p:sp>
        <p:nvSpPr>
          <p:cNvPr id="3" name="Content Placeholder 2"/>
          <p:cNvSpPr>
            <a:spLocks noGrp="1"/>
          </p:cNvSpPr>
          <p:nvPr>
            <p:ph idx="1"/>
          </p:nvPr>
        </p:nvSpPr>
        <p:spPr>
          <a:xfrm>
            <a:off x="457200" y="1981200"/>
            <a:ext cx="8229600" cy="4572000"/>
          </a:xfrm>
        </p:spPr>
        <p:txBody>
          <a:bodyPr>
            <a:normAutofit lnSpcReduction="10000"/>
          </a:bodyPr>
          <a:lstStyle/>
          <a:p>
            <a:r>
              <a:rPr lang="en-US" sz="2800" b="1" dirty="0" smtClean="0"/>
              <a:t>Fair </a:t>
            </a:r>
            <a:r>
              <a:rPr lang="en-US" sz="2800" b="1" dirty="0"/>
              <a:t>Elections Not Dominated by Big </a:t>
            </a:r>
            <a:r>
              <a:rPr lang="en-US" sz="2800" b="1" dirty="0" smtClean="0"/>
              <a:t>Money</a:t>
            </a:r>
          </a:p>
          <a:p>
            <a:r>
              <a:rPr lang="en-US" sz="2800" b="1" dirty="0" smtClean="0"/>
              <a:t>Democratic </a:t>
            </a:r>
            <a:r>
              <a:rPr lang="en-US" sz="2800" b="1" dirty="0"/>
              <a:t>Law Making that Serves the </a:t>
            </a:r>
            <a:r>
              <a:rPr lang="en-US" sz="2800" b="1" dirty="0" smtClean="0"/>
              <a:t>People</a:t>
            </a:r>
          </a:p>
          <a:p>
            <a:r>
              <a:rPr lang="en-US" sz="2800" b="1" dirty="0" smtClean="0"/>
              <a:t>Sharing </a:t>
            </a:r>
            <a:r>
              <a:rPr lang="en-US" sz="2800" b="1" dirty="0"/>
              <a:t>Fairly in the Fruits of Our </a:t>
            </a:r>
            <a:r>
              <a:rPr lang="en-US" sz="2800" b="1" dirty="0" smtClean="0"/>
              <a:t>Labor</a:t>
            </a:r>
          </a:p>
          <a:p>
            <a:r>
              <a:rPr lang="en-US" sz="2800" b="1" dirty="0" smtClean="0"/>
              <a:t>Fair Taxes</a:t>
            </a:r>
          </a:p>
          <a:p>
            <a:r>
              <a:rPr lang="en-US" sz="2800" b="1" dirty="0" smtClean="0"/>
              <a:t>Equal </a:t>
            </a:r>
            <a:r>
              <a:rPr lang="en-US" sz="2800" b="1" dirty="0"/>
              <a:t>Treatment </a:t>
            </a:r>
            <a:r>
              <a:rPr lang="en-US" sz="2800" b="1" dirty="0" smtClean="0"/>
              <a:t>and Opportunity for All</a:t>
            </a:r>
          </a:p>
          <a:p>
            <a:r>
              <a:rPr lang="en-US" sz="2800" b="1" dirty="0" smtClean="0"/>
              <a:t>Affordable </a:t>
            </a:r>
            <a:r>
              <a:rPr lang="en-US" sz="2800" b="1" dirty="0"/>
              <a:t>Quality Educational </a:t>
            </a:r>
            <a:r>
              <a:rPr lang="en-US" sz="2800" b="1" dirty="0" smtClean="0"/>
              <a:t>Opportunities</a:t>
            </a:r>
          </a:p>
          <a:p>
            <a:r>
              <a:rPr lang="en-US" sz="2800" b="1" dirty="0" smtClean="0"/>
              <a:t>Security </a:t>
            </a:r>
            <a:r>
              <a:rPr lang="en-US" sz="2800" b="1" dirty="0"/>
              <a:t>and Help in Hard </a:t>
            </a:r>
            <a:r>
              <a:rPr lang="en-US" sz="2800" b="1" dirty="0" smtClean="0"/>
              <a:t>Times</a:t>
            </a:r>
          </a:p>
          <a:p>
            <a:r>
              <a:rPr lang="en-US" sz="2800" b="1" dirty="0" smtClean="0"/>
              <a:t>International </a:t>
            </a:r>
            <a:r>
              <a:rPr lang="en-US" sz="2800" b="1" dirty="0" smtClean="0"/>
              <a:t>Solidarity</a:t>
            </a:r>
          </a:p>
          <a:p>
            <a:r>
              <a:rPr lang="en-US" sz="2800" b="1" dirty="0" smtClean="0"/>
              <a:t>Healthy sustainable environment</a:t>
            </a:r>
            <a:endParaRPr lang="en-US" b="1" dirty="0"/>
          </a:p>
        </p:txBody>
      </p:sp>
    </p:spTree>
    <p:extLst>
      <p:ext uri="{BB962C8B-B14F-4D97-AF65-F5344CB8AC3E}">
        <p14:creationId xmlns:p14="http://schemas.microsoft.com/office/powerpoint/2010/main" val="4227682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What Does Labor Want?  </a:t>
            </a:r>
            <a:br>
              <a:rPr lang="en-US" sz="3600" b="1" dirty="0" smtClean="0"/>
            </a:br>
            <a:r>
              <a:rPr lang="en-US" sz="3600" b="1" dirty="0" smtClean="0"/>
              <a:t>A Real American Dream for Everyone</a:t>
            </a:r>
            <a:endParaRPr lang="en-US" sz="3600" b="1" dirty="0"/>
          </a:p>
        </p:txBody>
      </p:sp>
      <p:sp>
        <p:nvSpPr>
          <p:cNvPr id="4" name="Content Placeholder 3"/>
          <p:cNvSpPr>
            <a:spLocks noGrp="1"/>
          </p:cNvSpPr>
          <p:nvPr>
            <p:ph sz="half" idx="2"/>
          </p:nvPr>
        </p:nvSpPr>
        <p:spPr>
          <a:xfrm>
            <a:off x="3962400" y="1524000"/>
            <a:ext cx="4724400" cy="4953000"/>
          </a:xfrm>
        </p:spPr>
        <p:txBody>
          <a:bodyPr>
            <a:noAutofit/>
          </a:bodyPr>
          <a:lstStyle/>
          <a:p>
            <a:pPr marL="0" indent="0">
              <a:buNone/>
            </a:pPr>
            <a:endParaRPr lang="en-US" sz="2600" b="1" dirty="0" smtClean="0"/>
          </a:p>
          <a:p>
            <a:pPr marL="0" indent="0">
              <a:buNone/>
            </a:pPr>
            <a:r>
              <a:rPr lang="en-US" sz="2600" b="1" dirty="0" smtClean="0"/>
              <a:t>“</a:t>
            </a:r>
            <a:r>
              <a:rPr lang="en-US" b="1" dirty="0" smtClean="0"/>
              <a:t>We </a:t>
            </a:r>
            <a:r>
              <a:rPr lang="en-US" b="1" dirty="0"/>
              <a:t>want more schoolhouses and less jails; more books and less arsenals; more learning and less vice; more leisure and less greed; more justice and less revenge; </a:t>
            </a:r>
            <a:r>
              <a:rPr lang="en-US" b="1" dirty="0" smtClean="0"/>
              <a:t>more opportunities to make childhood </a:t>
            </a:r>
            <a:r>
              <a:rPr lang="en-US" b="1" dirty="0"/>
              <a:t>more happy and bright</a:t>
            </a:r>
            <a:r>
              <a:rPr lang="en-US" b="1" dirty="0" smtClean="0"/>
              <a:t>.”</a:t>
            </a:r>
            <a:r>
              <a:rPr lang="en-US" sz="2600" b="1" dirty="0" smtClean="0"/>
              <a:t> </a:t>
            </a:r>
            <a:r>
              <a:rPr lang="en-US" sz="2600" dirty="0" smtClean="0"/>
              <a:t>– </a:t>
            </a:r>
            <a:r>
              <a:rPr lang="en-US" sz="2400" dirty="0" smtClean="0"/>
              <a:t>Samuel Gompers</a:t>
            </a:r>
            <a:endParaRPr lang="en-US" sz="2400" dirty="0"/>
          </a:p>
          <a:p>
            <a:pPr marL="0" indent="0">
              <a:buNone/>
            </a:pPr>
            <a:endParaRPr lang="en-US" sz="2400" dirty="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589" y="1752600"/>
            <a:ext cx="3405211"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616285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457200" y="228600"/>
            <a:ext cx="8229600" cy="1447800"/>
          </a:xfrm>
        </p:spPr>
        <p:txBody>
          <a:bodyPr/>
          <a:lstStyle/>
          <a:p>
            <a:pPr eaLnBrk="1" hangingPunct="1"/>
            <a:r>
              <a:rPr lang="en-US" sz="3600" b="1" dirty="0" smtClean="0"/>
              <a:t>People Like Us Have and Can Change the World.  This is our Time.</a:t>
            </a:r>
          </a:p>
        </p:txBody>
      </p:sp>
      <p:sp>
        <p:nvSpPr>
          <p:cNvPr id="63491" name="Content Placeholder 2"/>
          <p:cNvSpPr>
            <a:spLocks noGrp="1"/>
          </p:cNvSpPr>
          <p:nvPr>
            <p:ph idx="1"/>
          </p:nvPr>
        </p:nvSpPr>
        <p:spPr>
          <a:xfrm>
            <a:off x="533400" y="1676400"/>
            <a:ext cx="8229600" cy="4449763"/>
          </a:xfrm>
        </p:spPr>
        <p:txBody>
          <a:bodyPr>
            <a:normAutofit fontScale="92500" lnSpcReduction="10000"/>
          </a:bodyPr>
          <a:lstStyle/>
          <a:p>
            <a:pPr eaLnBrk="1" hangingPunct="1"/>
            <a:r>
              <a:rPr lang="en-US" sz="2800" b="1" dirty="0" smtClean="0"/>
              <a:t>Free public education</a:t>
            </a:r>
          </a:p>
          <a:p>
            <a:r>
              <a:rPr lang="en-US" sz="2800" b="1" dirty="0"/>
              <a:t>Banning child labor</a:t>
            </a:r>
          </a:p>
          <a:p>
            <a:pPr eaLnBrk="1" hangingPunct="1"/>
            <a:r>
              <a:rPr lang="en-US" sz="2800" b="1" dirty="0" smtClean="0"/>
              <a:t>Women’s right to vote </a:t>
            </a:r>
          </a:p>
          <a:p>
            <a:pPr eaLnBrk="1" hangingPunct="1"/>
            <a:r>
              <a:rPr lang="en-US" sz="2800" b="1" dirty="0" smtClean="0"/>
              <a:t>Constitutional amendment for progressive income tax</a:t>
            </a:r>
          </a:p>
          <a:p>
            <a:pPr eaLnBrk="1" hangingPunct="1"/>
            <a:r>
              <a:rPr lang="en-US" sz="2800" b="1" dirty="0" smtClean="0"/>
              <a:t>Right to organize unions</a:t>
            </a:r>
          </a:p>
          <a:p>
            <a:pPr eaLnBrk="1" hangingPunct="1"/>
            <a:r>
              <a:rPr lang="en-US" sz="2800" b="1" dirty="0" smtClean="0"/>
              <a:t>Battling big money in elections</a:t>
            </a:r>
          </a:p>
          <a:p>
            <a:pPr eaLnBrk="1" hangingPunct="1"/>
            <a:r>
              <a:rPr lang="en-US" sz="2800" b="1" dirty="0" smtClean="0"/>
              <a:t>Expanding civil rights, human rights and voting rights</a:t>
            </a:r>
          </a:p>
          <a:p>
            <a:pPr eaLnBrk="1" hangingPunct="1"/>
            <a:r>
              <a:rPr lang="en-US" sz="2800" b="1" dirty="0" smtClean="0"/>
              <a:t>Creating safety net for hard times</a:t>
            </a:r>
          </a:p>
          <a:p>
            <a:pPr eaLnBrk="1" hangingPunct="1"/>
            <a:r>
              <a:rPr lang="en-US" sz="2800" b="1" dirty="0" smtClean="0"/>
              <a:t>Expanding access to higher education</a:t>
            </a:r>
          </a:p>
          <a:p>
            <a:pPr eaLnBrk="1" hangingPunct="1"/>
            <a:r>
              <a:rPr lang="en-US" sz="2800" b="1" dirty="0" smtClean="0"/>
              <a:t>The United States – 2013 forward</a:t>
            </a:r>
          </a:p>
          <a:p>
            <a:pPr eaLnBrk="1" hangingPunct="1"/>
            <a:endParaRPr lang="en-US" sz="2800" dirty="0" smtClean="0"/>
          </a:p>
        </p:txBody>
      </p:sp>
    </p:spTree>
    <p:custDataLst>
      <p:tags r:id="rId1"/>
    </p:custDataLst>
    <p:extLst>
      <p:ext uri="{BB962C8B-B14F-4D97-AF65-F5344CB8AC3E}">
        <p14:creationId xmlns:p14="http://schemas.microsoft.com/office/powerpoint/2010/main" val="165051605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1143000"/>
          </a:xfrm>
        </p:spPr>
        <p:txBody>
          <a:bodyPr>
            <a:normAutofit/>
          </a:bodyPr>
          <a:lstStyle/>
          <a:p>
            <a:r>
              <a:rPr lang="en-US" sz="3600" b="1" dirty="0" smtClean="0"/>
              <a:t>United We Can Change </a:t>
            </a:r>
            <a:r>
              <a:rPr lang="en-US" sz="3600" b="1" dirty="0"/>
              <a:t>O</a:t>
            </a:r>
            <a:r>
              <a:rPr lang="en-US" sz="3600" b="1" dirty="0" smtClean="0"/>
              <a:t>ur World </a:t>
            </a:r>
            <a:endParaRPr lang="en-US" sz="3600" b="1" dirty="0"/>
          </a:p>
        </p:txBody>
      </p:sp>
      <p:sp>
        <p:nvSpPr>
          <p:cNvPr id="4" name="Content Placeholder 3"/>
          <p:cNvSpPr>
            <a:spLocks noGrp="1"/>
          </p:cNvSpPr>
          <p:nvPr>
            <p:ph sz="half" idx="2"/>
          </p:nvPr>
        </p:nvSpPr>
        <p:spPr>
          <a:xfrm>
            <a:off x="4800600" y="1447800"/>
            <a:ext cx="4038600" cy="4953000"/>
          </a:xfrm>
        </p:spPr>
        <p:txBody>
          <a:bodyPr>
            <a:noAutofit/>
          </a:bodyPr>
          <a:lstStyle/>
          <a:p>
            <a:pPr marL="0" indent="0">
              <a:buNone/>
            </a:pPr>
            <a:r>
              <a:rPr lang="en-US" b="1" dirty="0"/>
              <a:t>The ultimate test of a person, </a:t>
            </a:r>
            <a:r>
              <a:rPr lang="en-US" b="1" dirty="0" smtClean="0"/>
              <a:t>a union, a </a:t>
            </a:r>
            <a:r>
              <a:rPr lang="en-US" b="1" dirty="0"/>
              <a:t>movement and a people is not whether or not we get knocked down.  It is what we do when we get up.  Are we stronger, smarter, more determined, and more united</a:t>
            </a:r>
            <a:r>
              <a:rPr lang="en-US" b="1" dirty="0" smtClean="0"/>
              <a:t>?</a:t>
            </a:r>
            <a:r>
              <a:rPr lang="en-US" b="1" dirty="0"/>
              <a:t/>
            </a:r>
            <a:br>
              <a:rPr lang="en-US" b="1" dirty="0"/>
            </a:br>
            <a:r>
              <a:rPr lang="en-US" b="1" dirty="0"/>
              <a:t>This is always our choice.</a:t>
            </a:r>
            <a:endParaRPr lang="en-US" dirty="0"/>
          </a:p>
        </p:txBody>
      </p:sp>
      <p:sp>
        <p:nvSpPr>
          <p:cNvPr id="5" name="Slide Number Placeholder 4"/>
          <p:cNvSpPr>
            <a:spLocks noGrp="1"/>
          </p:cNvSpPr>
          <p:nvPr>
            <p:ph type="sldNum" sz="quarter" idx="12"/>
          </p:nvPr>
        </p:nvSpPr>
        <p:spPr/>
        <p:txBody>
          <a:bodyPr/>
          <a:lstStyle/>
          <a:p>
            <a:pPr>
              <a:defRPr/>
            </a:pPr>
            <a:fld id="{AB7961C6-5133-4314-A61E-E7F1B0130E76}" type="slidenum">
              <a:rPr lang="en-US" smtClean="0"/>
              <a:pPr>
                <a:defRPr/>
              </a:pPr>
              <a:t>81</a:t>
            </a:fld>
            <a:endParaRPr lang="en-US" dirty="0"/>
          </a:p>
        </p:txBody>
      </p:sp>
      <p:pic>
        <p:nvPicPr>
          <p:cNvPr id="7"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28600" y="1676191"/>
            <a:ext cx="4419600" cy="4419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289446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Key Questions</a:t>
            </a:r>
            <a:endParaRPr lang="en-US" sz="3600" b="1" dirty="0"/>
          </a:p>
        </p:txBody>
      </p:sp>
      <p:sp>
        <p:nvSpPr>
          <p:cNvPr id="3" name="Content Placeholder 2"/>
          <p:cNvSpPr>
            <a:spLocks noGrp="1"/>
          </p:cNvSpPr>
          <p:nvPr>
            <p:ph idx="1"/>
          </p:nvPr>
        </p:nvSpPr>
        <p:spPr/>
        <p:txBody>
          <a:bodyPr>
            <a:normAutofit/>
          </a:bodyPr>
          <a:lstStyle/>
          <a:p>
            <a:pPr marL="0" indent="0">
              <a:buNone/>
            </a:pPr>
            <a:endParaRPr lang="en-US" dirty="0" smtClean="0"/>
          </a:p>
          <a:p>
            <a:pPr marL="0" indent="0">
              <a:buNone/>
            </a:pPr>
            <a:r>
              <a:rPr lang="en-US" b="1" dirty="0" smtClean="0"/>
              <a:t>Where will you find your </a:t>
            </a:r>
            <a:r>
              <a:rPr lang="en-US" b="1" dirty="0" smtClean="0"/>
              <a:t>power and </a:t>
            </a:r>
            <a:r>
              <a:rPr lang="en-US" b="1" dirty="0" smtClean="0"/>
              <a:t>courage to stand up for a better </a:t>
            </a:r>
            <a:r>
              <a:rPr lang="en-US" b="1" dirty="0" smtClean="0"/>
              <a:t>future alongside others?</a:t>
            </a:r>
            <a:endParaRPr lang="en-US" b="1" dirty="0" smtClean="0"/>
          </a:p>
          <a:p>
            <a:pPr marL="0" indent="0">
              <a:buNone/>
            </a:pPr>
            <a:endParaRPr lang="en-US" b="1" dirty="0"/>
          </a:p>
          <a:p>
            <a:pPr marL="0" indent="0">
              <a:buNone/>
            </a:pPr>
            <a:r>
              <a:rPr lang="en-US" b="1" dirty="0" smtClean="0"/>
              <a:t>How do we build the power at the national, state and local levels to take our country and democracy back?</a:t>
            </a:r>
            <a:endParaRPr lang="en-US" b="1" dirty="0" smtClean="0"/>
          </a:p>
        </p:txBody>
      </p:sp>
    </p:spTree>
    <p:extLst>
      <p:ext uri="{BB962C8B-B14F-4D97-AF65-F5344CB8AC3E}">
        <p14:creationId xmlns:p14="http://schemas.microsoft.com/office/powerpoint/2010/main" val="12286836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5516562"/>
          </a:xfrm>
        </p:spPr>
        <p:txBody>
          <a:bodyPr/>
          <a:lstStyle/>
          <a:p>
            <a:r>
              <a:rPr lang="en-US" b="1" dirty="0" smtClean="0"/>
              <a:t>Mark M. McDermott</a:t>
            </a:r>
            <a:br>
              <a:rPr lang="en-US" b="1" dirty="0" smtClean="0"/>
            </a:br>
            <a:r>
              <a:rPr lang="en-US" b="1" dirty="0" smtClean="0"/>
              <a:t/>
            </a:r>
            <a:br>
              <a:rPr lang="en-US" b="1" dirty="0" smtClean="0"/>
            </a:br>
            <a:r>
              <a:rPr lang="en-US" sz="3200" b="1" dirty="0" smtClean="0">
                <a:hlinkClick r:id="rId2"/>
              </a:rPr>
              <a:t>www.markmmcdermott.com</a:t>
            </a:r>
            <a:r>
              <a:rPr lang="en-US" sz="3200" b="1" dirty="0" smtClean="0"/>
              <a:t/>
            </a:r>
            <a:br>
              <a:rPr lang="en-US" sz="3200" b="1" dirty="0" smtClean="0"/>
            </a:br>
            <a:r>
              <a:rPr lang="en-US" sz="3200" b="1" dirty="0" smtClean="0"/>
              <a:t/>
            </a:r>
            <a:br>
              <a:rPr lang="en-US" sz="3200" b="1" dirty="0" smtClean="0"/>
            </a:br>
            <a:r>
              <a:rPr lang="en-US" sz="3200" b="1" dirty="0" smtClean="0">
                <a:hlinkClick r:id="rId3"/>
              </a:rPr>
              <a:t>www.facebook.com/markmcdermottworkshops</a:t>
            </a:r>
            <a:r>
              <a:rPr lang="en-US" sz="3200" b="1" dirty="0" smtClean="0"/>
              <a:t/>
            </a:r>
            <a:br>
              <a:rPr lang="en-US" sz="3200" b="1" dirty="0" smtClean="0"/>
            </a:br>
            <a:r>
              <a:rPr lang="en-US" sz="3200" b="1" dirty="0" smtClean="0"/>
              <a:t/>
            </a:r>
            <a:br>
              <a:rPr lang="en-US" sz="3200" b="1" dirty="0" smtClean="0"/>
            </a:br>
            <a:r>
              <a:rPr lang="en-US" sz="3200" b="1" dirty="0" smtClean="0"/>
              <a:t>Email:  markmmcdermott1@msn.com</a:t>
            </a:r>
            <a:endParaRPr lang="en-US" sz="4000" b="1" dirty="0"/>
          </a:p>
        </p:txBody>
      </p:sp>
    </p:spTree>
    <p:extLst>
      <p:ext uri="{BB962C8B-B14F-4D97-AF65-F5344CB8AC3E}">
        <p14:creationId xmlns:p14="http://schemas.microsoft.com/office/powerpoint/2010/main" val="95347167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Appreciations</a:t>
            </a:r>
            <a:endParaRPr lang="en-US" sz="3600" b="1" dirty="0"/>
          </a:p>
        </p:txBody>
      </p:sp>
      <p:sp>
        <p:nvSpPr>
          <p:cNvPr id="3" name="Content Placeholder 2"/>
          <p:cNvSpPr>
            <a:spLocks noGrp="1"/>
          </p:cNvSpPr>
          <p:nvPr>
            <p:ph idx="1"/>
          </p:nvPr>
        </p:nvSpPr>
        <p:spPr/>
        <p:txBody>
          <a:bodyPr>
            <a:normAutofit/>
          </a:bodyPr>
          <a:lstStyle/>
          <a:p>
            <a:pPr marL="0" indent="0" algn="ctr">
              <a:buNone/>
            </a:pPr>
            <a:endParaRPr lang="en-US" sz="2800" b="1" dirty="0" smtClean="0"/>
          </a:p>
          <a:p>
            <a:pPr marL="0" indent="0" algn="ctr">
              <a:buNone/>
            </a:pPr>
            <a:r>
              <a:rPr lang="en-US" b="1" dirty="0" smtClean="0"/>
              <a:t>I want to thank United Food and Commercial Workers  (UFCW) Local 21 </a:t>
            </a:r>
            <a:r>
              <a:rPr lang="en-US" b="1" smtClean="0"/>
              <a:t>and International </a:t>
            </a:r>
            <a:r>
              <a:rPr lang="en-US" b="1" dirty="0" smtClean="0"/>
              <a:t>Brotherhood of Electrical Workers (IBEW) Locals 46, 73, 76, 112 and 191 for their support of the creation of this new workshop.</a:t>
            </a:r>
            <a:endParaRPr lang="en-US" b="1" dirty="0"/>
          </a:p>
        </p:txBody>
      </p:sp>
    </p:spTree>
    <p:extLst>
      <p:ext uri="{BB962C8B-B14F-4D97-AF65-F5344CB8AC3E}">
        <p14:creationId xmlns:p14="http://schemas.microsoft.com/office/powerpoint/2010/main" val="27719437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a:bodyPr>
          <a:lstStyle/>
          <a:p>
            <a:r>
              <a:rPr lang="en-US" sz="3600" b="1" dirty="0"/>
              <a:t>President Grover Cleveland</a:t>
            </a:r>
            <a:br>
              <a:rPr lang="en-US" sz="3600" b="1" dirty="0"/>
            </a:br>
            <a:r>
              <a:rPr lang="en-US" sz="3600" b="1" dirty="0"/>
              <a:t> 1886 State of the Union Address</a:t>
            </a:r>
          </a:p>
        </p:txBody>
      </p:sp>
      <p:sp>
        <p:nvSpPr>
          <p:cNvPr id="4" name="Content Placeholder 3"/>
          <p:cNvSpPr>
            <a:spLocks noGrp="1"/>
          </p:cNvSpPr>
          <p:nvPr>
            <p:ph sz="half" idx="2"/>
          </p:nvPr>
        </p:nvSpPr>
        <p:spPr>
          <a:xfrm>
            <a:off x="4648200" y="1600200"/>
            <a:ext cx="3962400" cy="4800600"/>
          </a:xfrm>
        </p:spPr>
        <p:txBody>
          <a:bodyPr>
            <a:normAutofit/>
          </a:bodyPr>
          <a:lstStyle/>
          <a:p>
            <a:pPr marL="0" indent="0">
              <a:buNone/>
            </a:pPr>
            <a:endParaRPr lang="en-US" b="1" dirty="0" smtClean="0"/>
          </a:p>
          <a:p>
            <a:pPr marL="0" indent="0">
              <a:buNone/>
            </a:pPr>
            <a:r>
              <a:rPr lang="en-US" b="1" dirty="0" smtClean="0"/>
              <a:t>“Corporations</a:t>
            </a:r>
            <a:r>
              <a:rPr lang="en-US" b="1" dirty="0"/>
              <a:t>, which should be the carefully restrained creatures of the law and the servants of the people, are fast becoming the people’s masters.”</a:t>
            </a:r>
          </a:p>
          <a:p>
            <a:pPr marL="0" indent="0">
              <a:buNone/>
            </a:pPr>
            <a:endParaRPr lang="en-US" dirty="0"/>
          </a:p>
        </p:txBody>
      </p:sp>
      <p:pic>
        <p:nvPicPr>
          <p:cNvPr id="5"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87399" y="1524000"/>
            <a:ext cx="3671693"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290191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91640</TotalTime>
  <Words>5711</Words>
  <Application>Microsoft Office PowerPoint</Application>
  <PresentationFormat>On-screen Show (4:3)</PresentationFormat>
  <Paragraphs>529</Paragraphs>
  <Slides>84</Slides>
  <Notes>73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84</vt:i4>
      </vt:variant>
    </vt:vector>
  </HeadingPairs>
  <TitlesOfParts>
    <vt:vector size="86" baseType="lpstr">
      <vt:lpstr>Office Theme</vt:lpstr>
      <vt:lpstr>Microsoft Excel Chart</vt:lpstr>
      <vt:lpstr> Winning Big in Hard Times:  Learning from Our Ancestors  December 26, 2013 </vt:lpstr>
      <vt:lpstr>Are you concerned that the future will be more difficult and less just and secure for your children and the young people that you love compared to your generation?</vt:lpstr>
      <vt:lpstr>We the People Are Nervous about the Future in 2013</vt:lpstr>
      <vt:lpstr> Do You Believe Creating a Brighter and More Just and Secure Future for All Requires? </vt:lpstr>
      <vt:lpstr>The Power of Our Stories</vt:lpstr>
      <vt:lpstr>Organized Labor and Our Allies Built the American Dream </vt:lpstr>
      <vt:lpstr> My Family’s Story     </vt:lpstr>
      <vt:lpstr>What Does Labor Want?   A Real American Dream for Everyone</vt:lpstr>
      <vt:lpstr>President Grover Cleveland  1886 State of the Union Address</vt:lpstr>
      <vt:lpstr>Corporations are Legal Persons with Constitutional Rights - 1886</vt:lpstr>
      <vt:lpstr>Great-Uncle Davey Hill:  Coal Miner Age 10</vt:lpstr>
      <vt:lpstr>The most beautiful sight that we see is the child at labor.  As early as he may get at labor, the more beautiful, the more useful does his life get to be. Asa Griggs Candler, founder of Coca-Cola</vt:lpstr>
      <vt:lpstr>100,000 Strike for 55 Hour Week 16,000 Child Workers Join the Fight - 1903</vt:lpstr>
      <vt:lpstr>Labor Fighting to Give Our Ancestors a Childhood</vt:lpstr>
      <vt:lpstr>President Cleveland Uses the Army to Crush Nationwide Rail Strike - Dozens Killed - 1894</vt:lpstr>
      <vt:lpstr>We the People Cry Out and Demand: Tax the Rich – 1890s Style</vt:lpstr>
      <vt:lpstr>“You Shall Not Crucify Humanity on  a Cross of Gold”</vt:lpstr>
      <vt:lpstr>Buying the White House – 1896 Style  McKinley Outspends Bryan 11 to 1</vt:lpstr>
      <vt:lpstr>We the People Organize and Win Fairer Elections and a More Just Tax System</vt:lpstr>
      <vt:lpstr>We the People Demand:  Bust the Trusts Break Up Standard Oil</vt:lpstr>
      <vt:lpstr>Corporate Strategy:  Divide and Conquer Crush Black/White Unity – 1870s-1910s</vt:lpstr>
      <vt:lpstr> Racist Terror Against African-Americans We the People Fail to Rise Up </vt:lpstr>
      <vt:lpstr>Voter Suppression – Early 20th Century:   Vote Right or Lose Your Right to Vote</vt:lpstr>
      <vt:lpstr>We the People Organize and Expand Our Democracy and Win Greater Rights</vt:lpstr>
      <vt:lpstr>Woodrow Wilson, President of Princeton and Future President of United States</vt:lpstr>
      <vt:lpstr>The Rising of Immigrant Women:  20,000 Strike in NYC Garment Industry – 1909-10</vt:lpstr>
      <vt:lpstr> Corporate Massacre – 1911 The Triangle Shirt Waist Fire</vt:lpstr>
      <vt:lpstr>We Mourned and We Organized: We Did Not Let Them Die in Vain</vt:lpstr>
      <vt:lpstr>We the People Organize and Triumph in New York State</vt:lpstr>
      <vt:lpstr>Decades of Struggle to Expand Democracy: Women Win the Right to Vote in 1920</vt:lpstr>
      <vt:lpstr>100 Years of Struggle to Win Free Public Education for Children</vt:lpstr>
      <vt:lpstr>The Fight to Ban Child Labor Continues</vt:lpstr>
      <vt:lpstr>VICTORY:  100 Years of Struggle to Give America’s Children a Childhood</vt:lpstr>
      <vt:lpstr>GROUP EXERCISE</vt:lpstr>
      <vt:lpstr>BREAK</vt:lpstr>
      <vt:lpstr> The Struggle Continues for a Brighter and More Just and Secure Future for All </vt:lpstr>
      <vt:lpstr>Corporate America Under Pressure: Share the Wealth</vt:lpstr>
      <vt:lpstr>Milton Friedman:  Economic Godfather of the New Corporate Dominance</vt:lpstr>
      <vt:lpstr>The Rise and Decline of the American Labor Movement - 1890 to 2012</vt:lpstr>
      <vt:lpstr>Workers Wages’ Share of National Income Hits All-Time Record Lows – 2010-11</vt:lpstr>
      <vt:lpstr>Corporate After-Tax Profits Hit All-Time  Record Highs  – 2010-11</vt:lpstr>
      <vt:lpstr>Decades of Shared Prosperity – 1947-1979</vt:lpstr>
      <vt:lpstr>Corporate America Stealing our Shared Prosperity – 1979-2011</vt:lpstr>
      <vt:lpstr>The Super-Rich Stealing our Shared Prosperity: 1979-2011 </vt:lpstr>
      <vt:lpstr>GROUP EXERCISE</vt:lpstr>
      <vt:lpstr>Future Supreme Court Justice Powell’s Secret Blueprint for Corporate Domination:  1971 </vt:lpstr>
      <vt:lpstr>Doug Fraser:  UAW President – 1978</vt:lpstr>
      <vt:lpstr>Warren Buffett:  An Honest Billionaire – 2006 At Least One of Them Admitted the Truth</vt:lpstr>
      <vt:lpstr> We the People Demand Elections That Are Not Dominated by Big Money</vt:lpstr>
      <vt:lpstr>Corporate Power Gets Organized - 1975</vt:lpstr>
      <vt:lpstr>Corporate Attacks on Democratic Elections </vt:lpstr>
      <vt:lpstr>Heroes and Heroines Died Winning Voting Rights: Department of Justice Defends Them</vt:lpstr>
      <vt:lpstr>U.S. Supreme Court Strikes Down Key Provisions of Voting Rights Act - 2013</vt:lpstr>
      <vt:lpstr>Supreme Court’s Citizens United Decision: Buying Elections – 2012 Style</vt:lpstr>
      <vt:lpstr>Edward Bernays:  Father of Public Relations Master of “Engineering of Consent”</vt:lpstr>
      <vt:lpstr>PowerPoint Presentation</vt:lpstr>
      <vt:lpstr>United States of Corporations</vt:lpstr>
      <vt:lpstr>Lobbying:  Corporate America Buys the Best Politicians Available – 1998 to 2012</vt:lpstr>
      <vt:lpstr>We the People Demand a Just Tax System: General Electric Legal Tax Evasion</vt:lpstr>
      <vt:lpstr>GROUP EXERCISE</vt:lpstr>
      <vt:lpstr>We the People Demand Affordable Quality Education for All</vt:lpstr>
      <vt:lpstr>We the People Demand A Safety Net that Protects Us in Hard Times  </vt:lpstr>
      <vt:lpstr>Fighting for the American Dream: Finding Hope and Getting Organized</vt:lpstr>
      <vt:lpstr>United We Can Defend and Expand Our American Dream to All – August 24, 2013</vt:lpstr>
      <vt:lpstr>Who Says We Can’t Win Big?  Not Ohio Anti-Union Law Repealed 61% to 39%</vt:lpstr>
      <vt:lpstr>PowerPoint Presentation</vt:lpstr>
      <vt:lpstr>Western Washington Grocery Workers Win Big:  Defeat 50 Concessions and Make Gains</vt:lpstr>
      <vt:lpstr>We the People Organize and Win:  190,000 Workers Get Paid Sick Leave in Seattle </vt:lpstr>
      <vt:lpstr>The Power of the People versus Walmart</vt:lpstr>
      <vt:lpstr>Hotel Workers Union Launches Boycott of Grand Hyatt and Olive 8 Hotels</vt:lpstr>
      <vt:lpstr>Fast Food Strikes – 2013 McDonalds Profits:  $5.5 Billion - 2012</vt:lpstr>
      <vt:lpstr>One story at Sea-Tac Airport:  Samatar Abdullahi</vt:lpstr>
      <vt:lpstr>Big Victory $15/Hour Minimum Wage at Sea-Tac Airport</vt:lpstr>
      <vt:lpstr>Fighting for and Winning Marriage Equality</vt:lpstr>
      <vt:lpstr>AFL-CIO Fighting for Equal Pay Lilly Ledbetter Act - 2009</vt:lpstr>
      <vt:lpstr> Militant Students Force Congress to Keep Lower Interest Rates for Student Loans - 2012</vt:lpstr>
      <vt:lpstr>We the People Demand Equal Treatment and Justice for All:  Immigration Reform Now</vt:lpstr>
      <vt:lpstr>Bengla Deshi Workers are Our Brothers and Sisters in Our Struggle for a Better World</vt:lpstr>
      <vt:lpstr> The Struggle Continues for a Brighter and More Just and Secure Future for All </vt:lpstr>
      <vt:lpstr>People Like Us Have and Can Change the World.  This is our Time.</vt:lpstr>
      <vt:lpstr>United We Can Change Our World </vt:lpstr>
      <vt:lpstr>Key Questions</vt:lpstr>
      <vt:lpstr>Mark M. McDermott  www.markmmcdermott.com  www.facebook.com/markmcdermottworkshops  Email:  markmmcdermott1@msn.com</vt:lpstr>
      <vt:lpstr>Appreciations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Organizing Strategically to Take Our Country Back Draft January 29, 2013</dc:title>
  <dc:creator>Mark</dc:creator>
  <cp:lastModifiedBy>Mark</cp:lastModifiedBy>
  <cp:revision>424</cp:revision>
  <cp:lastPrinted>2013-10-19T01:01:35Z</cp:lastPrinted>
  <dcterms:created xsi:type="dcterms:W3CDTF">2013-01-29T22:12:44Z</dcterms:created>
  <dcterms:modified xsi:type="dcterms:W3CDTF">2013-12-27T00:55:43Z</dcterms:modified>
</cp:coreProperties>
</file>