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2.xml" ContentType="application/vnd.openxmlformats-officedocument.presentationml.tags+xml"/>
  <Override PartName="/ppt/notesSlides/notesSlide51.xml" ContentType="application/vnd.openxmlformats-officedocument.presentationml.notesSlide+xml"/>
  <Override PartName="/ppt/tags/tag3.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4.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5.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6.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7.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ags/tag8.xml" ContentType="application/vnd.openxmlformats-officedocument.presentationml.tags+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20"/>
  </p:notesMasterIdLst>
  <p:handoutMasterIdLst>
    <p:handoutMasterId r:id="rId121"/>
  </p:handoutMasterIdLst>
  <p:sldIdLst>
    <p:sldId id="273" r:id="rId2"/>
    <p:sldId id="359" r:id="rId3"/>
    <p:sldId id="360" r:id="rId4"/>
    <p:sldId id="361" r:id="rId5"/>
    <p:sldId id="434" r:id="rId6"/>
    <p:sldId id="380" r:id="rId7"/>
    <p:sldId id="258" r:id="rId8"/>
    <p:sldId id="440" r:id="rId9"/>
    <p:sldId id="452" r:id="rId10"/>
    <p:sldId id="460" r:id="rId11"/>
    <p:sldId id="450" r:id="rId12"/>
    <p:sldId id="451" r:id="rId13"/>
    <p:sldId id="358" r:id="rId14"/>
    <p:sldId id="355" r:id="rId15"/>
    <p:sldId id="394" r:id="rId16"/>
    <p:sldId id="395" r:id="rId17"/>
    <p:sldId id="354" r:id="rId18"/>
    <p:sldId id="454" r:id="rId19"/>
    <p:sldId id="396" r:id="rId20"/>
    <p:sldId id="397" r:id="rId21"/>
    <p:sldId id="398" r:id="rId22"/>
    <p:sldId id="357" r:id="rId23"/>
    <p:sldId id="400" r:id="rId24"/>
    <p:sldId id="399" r:id="rId25"/>
    <p:sldId id="430" r:id="rId26"/>
    <p:sldId id="351" r:id="rId27"/>
    <p:sldId id="453" r:id="rId28"/>
    <p:sldId id="370" r:id="rId29"/>
    <p:sldId id="331" r:id="rId30"/>
    <p:sldId id="367" r:id="rId31"/>
    <p:sldId id="385" r:id="rId32"/>
    <p:sldId id="401" r:id="rId33"/>
    <p:sldId id="455" r:id="rId34"/>
    <p:sldId id="438" r:id="rId35"/>
    <p:sldId id="406" r:id="rId36"/>
    <p:sldId id="441" r:id="rId37"/>
    <p:sldId id="442" r:id="rId38"/>
    <p:sldId id="267" r:id="rId39"/>
    <p:sldId id="446" r:id="rId40"/>
    <p:sldId id="427" r:id="rId41"/>
    <p:sldId id="362" r:id="rId42"/>
    <p:sldId id="340" r:id="rId43"/>
    <p:sldId id="346" r:id="rId44"/>
    <p:sldId id="377" r:id="rId45"/>
    <p:sldId id="411" r:id="rId46"/>
    <p:sldId id="291" r:id="rId47"/>
    <p:sldId id="403" r:id="rId48"/>
    <p:sldId id="294" r:id="rId49"/>
    <p:sldId id="297" r:id="rId50"/>
    <p:sldId id="373" r:id="rId51"/>
    <p:sldId id="409" r:id="rId52"/>
    <p:sldId id="404" r:id="rId53"/>
    <p:sldId id="456" r:id="rId54"/>
    <p:sldId id="447" r:id="rId55"/>
    <p:sldId id="448" r:id="rId56"/>
    <p:sldId id="449" r:id="rId57"/>
    <p:sldId id="457" r:id="rId58"/>
    <p:sldId id="458" r:id="rId59"/>
    <p:sldId id="301" r:id="rId60"/>
    <p:sldId id="459" r:id="rId61"/>
    <p:sldId id="320" r:id="rId62"/>
    <p:sldId id="445" r:id="rId63"/>
    <p:sldId id="426" r:id="rId64"/>
    <p:sldId id="433" r:id="rId65"/>
    <p:sldId id="413" r:id="rId66"/>
    <p:sldId id="414" r:id="rId67"/>
    <p:sldId id="415" r:id="rId68"/>
    <p:sldId id="416" r:id="rId69"/>
    <p:sldId id="417" r:id="rId70"/>
    <p:sldId id="418" r:id="rId71"/>
    <p:sldId id="419" r:id="rId72"/>
    <p:sldId id="425" r:id="rId73"/>
    <p:sldId id="424" r:id="rId74"/>
    <p:sldId id="423" r:id="rId75"/>
    <p:sldId id="422" r:id="rId76"/>
    <p:sldId id="421" r:id="rId77"/>
    <p:sldId id="420" r:id="rId78"/>
    <p:sldId id="352" r:id="rId79"/>
    <p:sldId id="353" r:id="rId80"/>
    <p:sldId id="327" r:id="rId81"/>
    <p:sldId id="321" r:id="rId82"/>
    <p:sldId id="334" r:id="rId83"/>
    <p:sldId id="365" r:id="rId84"/>
    <p:sldId id="376" r:id="rId85"/>
    <p:sldId id="343" r:id="rId86"/>
    <p:sldId id="374" r:id="rId87"/>
    <p:sldId id="366" r:id="rId88"/>
    <p:sldId id="379" r:id="rId89"/>
    <p:sldId id="300" r:id="rId90"/>
    <p:sldId id="378" r:id="rId91"/>
    <p:sldId id="368" r:id="rId92"/>
    <p:sldId id="319" r:id="rId93"/>
    <p:sldId id="405" r:id="rId94"/>
    <p:sldId id="369" r:id="rId95"/>
    <p:sldId id="372" r:id="rId96"/>
    <p:sldId id="388" r:id="rId97"/>
    <p:sldId id="302" r:id="rId98"/>
    <p:sldId id="262" r:id="rId99"/>
    <p:sldId id="402" r:id="rId100"/>
    <p:sldId id="341" r:id="rId101"/>
    <p:sldId id="408" r:id="rId102"/>
    <p:sldId id="410" r:id="rId103"/>
    <p:sldId id="364" r:id="rId104"/>
    <p:sldId id="412" r:id="rId105"/>
    <p:sldId id="382" r:id="rId106"/>
    <p:sldId id="375" r:id="rId107"/>
    <p:sldId id="437" r:id="rId108"/>
    <p:sldId id="428" r:id="rId109"/>
    <p:sldId id="387" r:id="rId110"/>
    <p:sldId id="371" r:id="rId111"/>
    <p:sldId id="329" r:id="rId112"/>
    <p:sldId id="436" r:id="rId113"/>
    <p:sldId id="383" r:id="rId114"/>
    <p:sldId id="429" r:id="rId115"/>
    <p:sldId id="356" r:id="rId116"/>
    <p:sldId id="439" r:id="rId117"/>
    <p:sldId id="272" r:id="rId118"/>
    <p:sldId id="443" r:id="rId119"/>
  </p:sldIdLst>
  <p:sldSz cx="9144000" cy="6858000" type="screen4x3"/>
  <p:notesSz cx="7010400" cy="9296400"/>
  <p:custDataLst>
    <p:tags r:id="rId122"/>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156" autoAdjust="0"/>
    <p:restoredTop sz="87029" autoAdjust="0"/>
  </p:normalViewPr>
  <p:slideViewPr>
    <p:cSldViewPr>
      <p:cViewPr>
        <p:scale>
          <a:sx n="60" d="100"/>
          <a:sy n="60" d="100"/>
        </p:scale>
        <p:origin x="-964" y="-380"/>
      </p:cViewPr>
      <p:guideLst>
        <p:guide orient="horz" pos="2160"/>
        <p:guide pos="2880"/>
      </p:guideLst>
    </p:cSldViewPr>
  </p:slideViewPr>
  <p:outlineViewPr>
    <p:cViewPr>
      <p:scale>
        <a:sx n="33" d="100"/>
        <a:sy n="33" d="100"/>
      </p:scale>
      <p:origin x="53" y="17770"/>
    </p:cViewPr>
  </p:outlineViewPr>
  <p:notesTextViewPr>
    <p:cViewPr>
      <p:scale>
        <a:sx n="1" d="1"/>
        <a:sy n="1" d="1"/>
      </p:scale>
      <p:origin x="0" y="0"/>
    </p:cViewPr>
  </p:notesTextViewPr>
  <p:sorterViewPr>
    <p:cViewPr>
      <p:scale>
        <a:sx n="104" d="100"/>
        <a:sy n="104" d="100"/>
      </p:scale>
      <p:origin x="0" y="17644"/>
    </p:cViewPr>
  </p:sorterViewPr>
  <p:notesViewPr>
    <p:cSldViewPr>
      <p:cViewPr>
        <p:scale>
          <a:sx n="100" d="100"/>
          <a:sy n="100" d="100"/>
        </p:scale>
        <p:origin x="-940" y="110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62.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pPr>
              <a:defRPr/>
            </a:pPr>
            <a:fld id="{C22933EE-4CFA-4D66-9B22-89D56AD992DE}" type="datetimeFigureOut">
              <a:rPr lang="en-US"/>
              <a:pPr>
                <a:defRPr/>
              </a:pPr>
              <a:t>1/7/2013</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pPr>
              <a:defRPr/>
            </a:pPr>
            <a:fld id="{6470FC69-9A73-4367-9098-3261199413DD}" type="slidenum">
              <a:rPr lang="en-US"/>
              <a:pPr>
                <a:defRPr/>
              </a:pPr>
              <a:t>‹#›</a:t>
            </a:fld>
            <a:endParaRPr lang="en-US"/>
          </a:p>
        </p:txBody>
      </p:sp>
    </p:spTree>
    <p:extLst>
      <p:ext uri="{BB962C8B-B14F-4D97-AF65-F5344CB8AC3E}">
        <p14:creationId xmlns:p14="http://schemas.microsoft.com/office/powerpoint/2010/main" val="37613849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48844C58-112C-4690-984E-C4A631D4C042}" type="datetimeFigureOut">
              <a:rPr lang="en-US"/>
              <a:pPr>
                <a:defRPr/>
              </a:pPr>
              <a:t>1/7/2013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6F493597-8AB1-4898-9051-2535BA76FD97}" type="slidenum">
              <a:rPr lang="en-US"/>
              <a:pPr>
                <a:defRPr/>
              </a:pPr>
              <a:t>‹#›</a:t>
            </a:fld>
            <a:endParaRPr lang="en-US"/>
          </a:p>
        </p:txBody>
      </p:sp>
    </p:spTree>
    <p:extLst>
      <p:ext uri="{BB962C8B-B14F-4D97-AF65-F5344CB8AC3E}">
        <p14:creationId xmlns:p14="http://schemas.microsoft.com/office/powerpoint/2010/main" val="11077494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reclaimdemocracy.org/corporate_accountability/powell_memo_lewis.htm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levyinstitute.org/pubs/wp_589.pd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census.gov/hhes/www/poverty/data/historical/people.html"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www.census.gov/compendia/statab/2011/tables/11s1193.pdf" TargetMode="External"/><Relationship Id="rId5" Type="http://schemas.openxmlformats.org/officeDocument/2006/relationships/hyperlink" Target="http://www.abiworld.org/AM/AMTemplate.cfm?Section=Home&amp;CONTENTID=60229&amp;TEMPLATE=/CM/ContentDisplay.cfm" TargetMode="External"/><Relationship Id="rId4" Type="http://schemas.openxmlformats.org/officeDocument/2006/relationships/hyperlink" Target="http://www.ers.usda.gov/Publications/ERR108/ERR108.pdf"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economix.blogs.nytimes.com/2011/06/28/who-doesnt-pay-federal-income-taxes-legally/?scp=2&amp;sq=Bruce%20Bartlett&amp;st=Search"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wp.patheos.com/community/mainlineportal/files/2011/10/315682_10100400881018057_3609313_54763859_1247143155_n-1.jpg"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newamerica.net/files/nafmigration/NSCZukinPublicOpinion.pdf"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www.harrisinteractive.com/NewsRoom/HarrisPolls/tabid/447/mid/1508/articleId/790/ctl/ReadCustom%20Default/Default.aspx"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www.hrw.org/legacy/reports/2000/uslabor/USLBR008-07.htm" TargetMode="External"/><Relationship Id="rId2" Type="http://schemas.openxmlformats.org/officeDocument/2006/relationships/slide" Target="../slides/slide100.xml"/><Relationship Id="rId1" Type="http://schemas.openxmlformats.org/officeDocument/2006/relationships/notesMaster" Target="../notesMasters/notesMaster1.xml"/><Relationship Id="rId5" Type="http://schemas.openxmlformats.org/officeDocument/2006/relationships/hyperlink" Target="https://www.nlrb.gov/sites/default/files/documents/119/nlrb2005.pdf" TargetMode="External"/><Relationship Id="rId4" Type="http://schemas.openxmlformats.org/officeDocument/2006/relationships/hyperlink" Target="http://epi.3cdn.net/edc3b3dc172dd1094f_0ym6ii96d.pdf" TargetMode="Externa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ncronline.org/print/27111"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www.newamerica.net/files/nafmigration/NSCZukinPublicOpinion.pdf" TargetMode="External"/><Relationship Id="rId2" Type="http://schemas.openxmlformats.org/officeDocument/2006/relationships/slide" Target="../slides/slide117.xml"/><Relationship Id="rId1" Type="http://schemas.openxmlformats.org/officeDocument/2006/relationships/notesMaster" Target="../notesMasters/notesMaster1.xml"/><Relationship Id="rId4" Type="http://schemas.openxmlformats.org/officeDocument/2006/relationships/hyperlink" Target="http://www.harrisinteractive.com/NewsRoom/HarrisPolls/tabid/447/mid/1508/articleId/790/ctl/ReadCustom%20Default/Default.aspx"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600" smtClean="0"/>
              <a:t>3 periods of history in which working people and their allies fought for an American Dream with greater economic opportunity and security.  Their victories and their defeats.</a:t>
            </a:r>
          </a:p>
          <a:p>
            <a:r>
              <a:rPr lang="en-US" sz="1600" b="1" smtClean="0"/>
              <a:t>FUNDAMENTAL TRUTH:  WHEN WE ARE UNITED WE CAN WIN.  WHEN WE ARE DISUNITED WE WILL LOSE.</a:t>
            </a:r>
          </a:p>
          <a:p>
            <a:r>
              <a:rPr lang="en-US" sz="1600" b="1" smtClean="0"/>
              <a:t>WORKING PEOPLE LIKE US HAVE CHANGED THE COURSE OF HISTORY.  WE CAN AND WILL.  THE QUESTION IS HOW?</a:t>
            </a:r>
            <a:endParaRPr lang="en-US" sz="1600" smtClean="0"/>
          </a:p>
          <a:p>
            <a:r>
              <a:rPr lang="en-US" sz="1600" b="1" smtClean="0"/>
              <a:t>EXPANSION OF ECONOMIC AND POLITICAL DEMOCRACY IS THE KEY TO LONG-TERM SUCCESS.</a:t>
            </a:r>
          </a:p>
          <a:p>
            <a:endParaRPr lang="en-US" sz="1600" smtClean="0"/>
          </a:p>
          <a:p>
            <a:r>
              <a:rPr lang="en-US" sz="1600" smtClean="0"/>
              <a:t>Ground rules.  Please limit your comments to allow more people to participate.</a:t>
            </a:r>
          </a:p>
          <a:p>
            <a:r>
              <a:rPr lang="en-US" sz="1600" smtClean="0"/>
              <a:t>We will cover a lot of history and information and I acknowledge that there is much more to talk about with many subjects.</a:t>
            </a:r>
          </a:p>
          <a:p>
            <a:r>
              <a:rPr lang="en-US" sz="1600" smtClean="0"/>
              <a:t>I want this workshop to be interactive so there will be several places to comment and share as well as a discussion at the end.</a:t>
            </a:r>
          </a:p>
        </p:txBody>
      </p:sp>
      <p:sp>
        <p:nvSpPr>
          <p:cNvPr id="4" name="Slide Number Placeholder 3"/>
          <p:cNvSpPr>
            <a:spLocks noGrp="1"/>
          </p:cNvSpPr>
          <p:nvPr>
            <p:ph type="sldNum" sz="quarter" idx="5"/>
          </p:nvPr>
        </p:nvSpPr>
        <p:spPr/>
        <p:txBody>
          <a:bodyPr/>
          <a:lstStyle/>
          <a:p>
            <a:pPr>
              <a:defRPr/>
            </a:pPr>
            <a:fld id="{27693DCE-9846-4C0B-91BC-96952D629ED9}"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Photo:  Wisconsin Historical</a:t>
            </a:r>
            <a:r>
              <a:rPr lang="en-US" baseline="0" dirty="0" smtClean="0"/>
              <a:t> Society – 1997.  Copyright.  Quote:  Howard </a:t>
            </a:r>
            <a:r>
              <a:rPr lang="en-US" baseline="0" dirty="0" err="1" smtClean="0"/>
              <a:t>Zinn</a:t>
            </a:r>
            <a:r>
              <a:rPr lang="en-US" baseline="0" dirty="0" smtClean="0"/>
              <a:t>, </a:t>
            </a:r>
            <a:r>
              <a:rPr lang="en-US" i="1" baseline="0" dirty="0" smtClean="0"/>
              <a:t>People’s History of the United States</a:t>
            </a:r>
            <a:r>
              <a:rPr lang="en-US" i="0" baseline="0" dirty="0" smtClean="0"/>
              <a:t>, page 378.</a:t>
            </a:r>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12</a:t>
            </a:fld>
            <a:endParaRPr lang="en-US"/>
          </a:p>
        </p:txBody>
      </p:sp>
    </p:spTree>
    <p:extLst>
      <p:ext uri="{BB962C8B-B14F-4D97-AF65-F5344CB8AC3E}">
        <p14:creationId xmlns:p14="http://schemas.microsoft.com/office/powerpoint/2010/main" val="261180101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187B055-E5A3-480D-8C07-8F3F65EAE318}" type="slidenum">
              <a:rPr lang="en-US" smtClean="0"/>
              <a:pPr>
                <a:defRPr/>
              </a:pPr>
              <a:t>118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COMMUNITY ORGANIZING RISES IN RESPONSE TO THE DEEPENING CRISIS.</a:t>
            </a:r>
          </a:p>
          <a:p>
            <a:pPr eaLnBrk="1" hangingPunct="1"/>
            <a:endParaRPr lang="en-US" smtClean="0"/>
          </a:p>
          <a:p>
            <a:pPr eaLnBrk="1" hangingPunct="1"/>
            <a:r>
              <a:rPr lang="en-US" smtClean="0"/>
              <a:t>By 1932, the Great Depression had reached its depths.  The official national unemployment rate was 25 percent and the unofficial rate of working involuntarily working part-time was 35 percent.  People of color were particularly hard hit.</a:t>
            </a:r>
          </a:p>
          <a:p>
            <a:pPr eaLnBrk="1" hangingPunct="1"/>
            <a:r>
              <a:rPr lang="en-US" smtClean="0"/>
              <a:t>For decades, Corporate America and their political allies had prevented legislation that would have provided unemployment insurance, adequate public assistance to the needy, affordable housing, badly needed food, social security for the elderly and the disabled, and an end of home and farm foreclosures.  Working people, both employed and unemployed, were living in misery and desperation.</a:t>
            </a:r>
          </a:p>
          <a:p>
            <a:pPr eaLnBrk="1" hangingPunct="1"/>
            <a:r>
              <a:rPr lang="en-US" smtClean="0"/>
              <a:t>In midst of this untold and unjustified suffering, people began to organize particularly around issues of unemployment insurance, public assistance, affordable housing, social security.  Massive demonstrations became a permanent part of the American story.  Workers, whether employed or unemployed, the poor and the oppressed would not remain silent.</a:t>
            </a:r>
          </a:p>
        </p:txBody>
      </p:sp>
      <p:sp>
        <p:nvSpPr>
          <p:cNvPr id="4" name="Slide Number Placeholder 3"/>
          <p:cNvSpPr>
            <a:spLocks noGrp="1"/>
          </p:cNvSpPr>
          <p:nvPr>
            <p:ph type="sldNum" sz="quarter" idx="5"/>
          </p:nvPr>
        </p:nvSpPr>
        <p:spPr/>
        <p:txBody>
          <a:bodyPr/>
          <a:lstStyle/>
          <a:p>
            <a:pPr>
              <a:defRPr/>
            </a:pPr>
            <a:fld id="{38BAA4DC-00DB-4DAE-985C-0C758E2C7FC0}" type="slidenum">
              <a:rPr lang="en-US" smtClean="0"/>
              <a:pPr>
                <a:defRPr/>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From the late 1790s to the early 1930s, the American labor movement largely excluded or restricted the membership of people of color.  Many unions had outright bans while others restricted membership to segregated locals.  This racist approach was both wrong but also played into the hands of the corporations that were determined to keep America non-union.</a:t>
            </a:r>
          </a:p>
          <a:p>
            <a:pPr eaLnBrk="1" hangingPunct="1"/>
            <a:r>
              <a:rPr lang="en-US" smtClean="0"/>
              <a:t>There were important exceptions to racial exclusion in the Mine Workers, the Amalgamated Clothing Workers, International Ladies Garment Workers and the Brewery Workers Unions.  There were also many examples of white and people of color unionists joining together to build unions and demand justice on the job and in the larger community.</a:t>
            </a:r>
          </a:p>
          <a:p>
            <a:pPr eaLnBrk="1" hangingPunct="1"/>
            <a:r>
              <a:rPr lang="en-US" smtClean="0"/>
              <a:t>Racism, sexism, religious intolerance  and anti-immigrant hatred divided the working class.  By the early 1920s the Ku Klux Klan had 4 to 5 million members which is equivalent to 12 to 15 million members in 2011.</a:t>
            </a:r>
          </a:p>
          <a:p>
            <a:pPr eaLnBrk="1" hangingPunct="1"/>
            <a:r>
              <a:rPr lang="en-US" smtClean="0"/>
              <a:t>However, there was growing awareness among political radicals, progressive trade unionists and working class people that the struggle against racism and for genuine multi-racial unity was critical to creating a better life for all Americans.  This awareness was being translated into movements of the unemployed and their families as well as organizing unions in the great mass production industries of auto, steel, meatpacking, rubber and others.  A new consciousness was emerging out of a long history of racism and divisions among working people.</a:t>
            </a:r>
          </a:p>
          <a:p>
            <a:pPr eaLnBrk="1" hangingPunct="1"/>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CACA7290-5DDF-4725-918E-D080250AD5AA}" type="slidenum">
              <a:rPr lang="en-US" smtClean="0"/>
              <a:pPr>
                <a:defRPr/>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COMMUNITY ORGANIZING FOR ECONOMIC JUSTICE.  </a:t>
            </a:r>
          </a:p>
        </p:txBody>
      </p:sp>
      <p:sp>
        <p:nvSpPr>
          <p:cNvPr id="4" name="Slide Number Placeholder 3"/>
          <p:cNvSpPr>
            <a:spLocks noGrp="1"/>
          </p:cNvSpPr>
          <p:nvPr>
            <p:ph type="sldNum" sz="quarter" idx="5"/>
          </p:nvPr>
        </p:nvSpPr>
        <p:spPr/>
        <p:txBody>
          <a:bodyPr/>
          <a:lstStyle/>
          <a:p>
            <a:pPr>
              <a:defRPr/>
            </a:pPr>
            <a:fld id="{549D4D26-1CD0-4BE3-B734-EC6D3158FC6D}" type="slidenum">
              <a:rPr lang="en-US" smtClean="0"/>
              <a:pPr>
                <a:defRPr/>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75F4E0E-C9C1-4E8B-AC8E-6BA70D16AD23}" type="slidenum">
              <a:rPr lang="en-US" smtClean="0"/>
              <a:pPr>
                <a:defRPr/>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685800" y="4343400"/>
            <a:ext cx="5607050" cy="4495800"/>
          </a:xfrm>
        </p:spPr>
        <p:txBody>
          <a:bodyPr/>
          <a:lstStyle/>
          <a:p>
            <a:pPr>
              <a:defRPr/>
            </a:pPr>
            <a:r>
              <a:rPr lang="en-US" dirty="0" smtClean="0"/>
              <a:t>In 1932, thousands of World War 1 veteran marched on Washington D.C. demanding early payments of their war bonuses that were scheduled to be paid in 1943.  They could not wait 11 more years while their families suffered from hunger, homelessness and unemployment.  They camped in Anacostia Flats.  Their “Occupy D.C.” of its day was burned to the ground by the U.S. Army led by General Douglas MacArthur and his chief of staff, future President Dwight Eisenhower.  2 were killed and 18 wounded.</a:t>
            </a:r>
          </a:p>
          <a:p>
            <a:pPr eaLnBrk="1" hangingPunct="1">
              <a:defRPr/>
            </a:pPr>
            <a:r>
              <a:rPr lang="en-US" dirty="0" smtClean="0"/>
              <a:t>On </a:t>
            </a:r>
            <a:r>
              <a:rPr lang="en-US" dirty="0"/>
              <a:t>March 7, </a:t>
            </a:r>
            <a:r>
              <a:rPr lang="en-US" dirty="0" smtClean="0"/>
              <a:t>1932 while </a:t>
            </a:r>
            <a:r>
              <a:rPr lang="en-US" dirty="0"/>
              <a:t>my grandfather </a:t>
            </a:r>
            <a:r>
              <a:rPr lang="en-US" dirty="0" smtClean="0"/>
              <a:t>was </a:t>
            </a:r>
            <a:r>
              <a:rPr lang="en-US" dirty="0"/>
              <a:t>dying, thousands </a:t>
            </a:r>
            <a:r>
              <a:rPr lang="en-US" dirty="0" smtClean="0"/>
              <a:t>of whites and blacks marched demanding justice and a meeting with Henry Ford.  They demanded:</a:t>
            </a:r>
            <a:endParaRPr lang="en-US" dirty="0"/>
          </a:p>
          <a:p>
            <a:pPr marL="171450" indent="-171450" eaLnBrk="1" hangingPunct="1">
              <a:buFont typeface="Arial" pitchFamily="34" charset="0"/>
              <a:buChar char="•"/>
              <a:defRPr/>
            </a:pPr>
            <a:r>
              <a:rPr lang="en-US" dirty="0"/>
              <a:t>Jobs for all laid-off Ford workers</a:t>
            </a:r>
          </a:p>
          <a:p>
            <a:pPr marL="171450" indent="-171450" eaLnBrk="1" hangingPunct="1">
              <a:buFont typeface="Arial" pitchFamily="34" charset="0"/>
              <a:buChar char="•"/>
              <a:defRPr/>
            </a:pPr>
            <a:r>
              <a:rPr lang="en-US" dirty="0"/>
              <a:t>No discrimination against Negroes </a:t>
            </a:r>
            <a:r>
              <a:rPr lang="en-US" dirty="0" smtClean="0"/>
              <a:t>in jobs</a:t>
            </a:r>
            <a:r>
              <a:rPr lang="en-US" dirty="0"/>
              <a:t>, relief, and medical services</a:t>
            </a:r>
          </a:p>
          <a:p>
            <a:pPr marL="171450" indent="-171450" eaLnBrk="1" hangingPunct="1">
              <a:buFont typeface="Arial" pitchFamily="34" charset="0"/>
              <a:buChar char="•"/>
              <a:defRPr/>
            </a:pPr>
            <a:r>
              <a:rPr lang="en-US" dirty="0"/>
              <a:t>Free medical aid at Ford Hospital for all employees and unemployed Ford workers and their families</a:t>
            </a:r>
          </a:p>
          <a:p>
            <a:pPr marL="171450" indent="-171450" eaLnBrk="1" hangingPunct="1">
              <a:buFont typeface="Arial" pitchFamily="34" charset="0"/>
              <a:buChar char="•"/>
              <a:defRPr/>
            </a:pPr>
            <a:r>
              <a:rPr lang="en-US" dirty="0"/>
              <a:t>Five tons of coal for the winter</a:t>
            </a:r>
          </a:p>
          <a:p>
            <a:pPr marL="171450" indent="-171450" eaLnBrk="1" hangingPunct="1">
              <a:buFont typeface="Arial" pitchFamily="34" charset="0"/>
              <a:buChar char="•"/>
              <a:defRPr/>
            </a:pPr>
            <a:r>
              <a:rPr lang="en-US" dirty="0"/>
              <a:t>No foreclosures</a:t>
            </a:r>
          </a:p>
          <a:p>
            <a:pPr marL="171450" indent="-171450" eaLnBrk="1" hangingPunct="1">
              <a:buFont typeface="Arial" pitchFamily="34" charset="0"/>
              <a:buChar char="•"/>
              <a:defRPr/>
            </a:pPr>
            <a:r>
              <a:rPr lang="en-US" dirty="0"/>
              <a:t>Abolition of forced bribery to get jobs</a:t>
            </a:r>
          </a:p>
          <a:p>
            <a:pPr marL="171450" indent="-171450" eaLnBrk="1" hangingPunct="1">
              <a:buFont typeface="Arial" pitchFamily="34" charset="0"/>
              <a:buChar char="•"/>
              <a:defRPr/>
            </a:pPr>
            <a:r>
              <a:rPr lang="en-US" dirty="0"/>
              <a:t>The right to organize</a:t>
            </a:r>
          </a:p>
          <a:p>
            <a:pPr eaLnBrk="1" hangingPunct="1">
              <a:defRPr/>
            </a:pPr>
            <a:r>
              <a:rPr lang="en-US" dirty="0" smtClean="0"/>
              <a:t>Dearborn and Detroit police and company gunmen opened fire killing 5 </a:t>
            </a:r>
            <a:r>
              <a:rPr lang="en-US" dirty="0"/>
              <a:t>dead including 1 </a:t>
            </a:r>
            <a:r>
              <a:rPr lang="en-US" dirty="0" smtClean="0"/>
              <a:t>black and wounded 75.  The marchers were attacked with water cannon </a:t>
            </a:r>
            <a:r>
              <a:rPr lang="en-US" dirty="0"/>
              <a:t>on a </a:t>
            </a:r>
            <a:r>
              <a:rPr lang="en-US" dirty="0" smtClean="0"/>
              <a:t>bitter cold day.  </a:t>
            </a:r>
            <a:r>
              <a:rPr lang="en-US" b="1" dirty="0" smtClean="0"/>
              <a:t>This day is known as the Dearborn Massacre. - </a:t>
            </a:r>
            <a:r>
              <a:rPr lang="en-US" dirty="0" smtClean="0"/>
              <a:t> </a:t>
            </a:r>
            <a:r>
              <a:rPr lang="en-US" dirty="0" err="1"/>
              <a:t>Foner</a:t>
            </a:r>
            <a:r>
              <a:rPr lang="en-US" dirty="0"/>
              <a:t>, </a:t>
            </a:r>
            <a:r>
              <a:rPr lang="en-US" i="1" dirty="0"/>
              <a:t>Organized Labor and the Black </a:t>
            </a:r>
            <a:r>
              <a:rPr lang="en-US" i="1" dirty="0" smtClean="0"/>
              <a:t>Worker, </a:t>
            </a:r>
            <a:r>
              <a:rPr lang="en-US" dirty="0" smtClean="0"/>
              <a:t>page </a:t>
            </a:r>
            <a:r>
              <a:rPr lang="en-US" dirty="0"/>
              <a:t>196.  Sugar, </a:t>
            </a:r>
            <a:r>
              <a:rPr lang="en-US" i="1" dirty="0"/>
              <a:t>The Ford Hunger March.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04077D47-348C-4DA1-951F-F5772919A31A}" type="slidenum">
              <a:rPr lang="en-US" smtClean="0"/>
              <a:pPr>
                <a:defRPr/>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B950966-477F-41C9-9120-80D62221FCB6}" type="slidenum">
              <a:rPr lang="en-US" smtClean="0"/>
              <a:pPr>
                <a:defRPr/>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164A295-8B53-49B8-9328-073363383DF2}" type="slidenum">
              <a:rPr lang="en-US" smtClean="0"/>
              <a:pPr>
                <a:defRPr/>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D335783-EAD7-4304-87B2-131B8090CF14}" type="slidenum">
              <a:rPr lang="en-US" smtClean="0"/>
              <a:pPr>
                <a:defRPr/>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xfrm>
            <a:off x="685800" y="4419600"/>
            <a:ext cx="5607050" cy="426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In January 1937, the small Autoworkers Union began massive sit-down strikes in the General Motors plants in Flint Michigan.  GM was the largest and most powerful corporation in the world.  They were the bedrock of anti-union corporate power.</a:t>
            </a:r>
          </a:p>
          <a:p>
            <a:pPr eaLnBrk="1" hangingPunct="1"/>
            <a:r>
              <a:rPr lang="en-US" smtClean="0"/>
              <a:t>At GM’s urging, Flint police attacked the sit-down strikers but were driven out of the plants by determined strikers and their supporters.  At this point, the Union called for supporters to come for all over the Midwest to defend the sit-down strikers.  Thousands came to Flint to defend the strikers and to hopefully prevent another massacre.  </a:t>
            </a:r>
            <a:r>
              <a:rPr lang="en-US" b="1" smtClean="0"/>
              <a:t>This was the Occupy Flint movement of its time.  They occupied the factories where wealth was being created.  It was the Arab Spring of its time.</a:t>
            </a:r>
          </a:p>
          <a:p>
            <a:pPr eaLnBrk="1" hangingPunct="1"/>
            <a:r>
              <a:rPr lang="en-US" smtClean="0"/>
              <a:t>Armed with a court injunction, GM called on Governor Murphy to use the National Guard to drive the strikers out.  The Governor refused.  GM called on President Roosevelt to use the U.S. Army to drive them out.  The President refused.  After a siege of 44 days, GM surrendered and signed a six month contract.</a:t>
            </a:r>
          </a:p>
          <a:p>
            <a:pPr eaLnBrk="1" hangingPunct="1"/>
            <a:r>
              <a:rPr lang="en-US" smtClean="0"/>
              <a:t>This was a turning point in American history.</a:t>
            </a:r>
          </a:p>
          <a:p>
            <a:pPr eaLnBrk="1" hangingPunct="1"/>
            <a:r>
              <a:rPr lang="en-US" smtClean="0"/>
              <a:t>A few months later, U.S. Steel, the world’s largest steel maker, surrendered and signed a  contract with the new United Steel Workers Union without a strike.  18 years earlier, when 365 thousand steel workers struck for recognition, U.S. Steel had the support of the police and National Guard in Gary Indiana where 18 strikers were killed.</a:t>
            </a:r>
          </a:p>
          <a:p>
            <a:pPr eaLnBrk="1" hangingPunct="1"/>
            <a:r>
              <a:rPr lang="en-US" smtClean="0"/>
              <a:t>In 2 years, the percentage of unionized workers doubled to record highs.  It was the rising of native born and foreign born, white and people of color, male and female workers.   At long last, it was the time of the working class and their allies.</a:t>
            </a:r>
          </a:p>
        </p:txBody>
      </p:sp>
      <p:sp>
        <p:nvSpPr>
          <p:cNvPr id="4" name="Slide Number Placeholder 3"/>
          <p:cNvSpPr>
            <a:spLocks noGrp="1"/>
          </p:cNvSpPr>
          <p:nvPr>
            <p:ph type="sldNum" sz="quarter" idx="5"/>
          </p:nvPr>
        </p:nvSpPr>
        <p:spPr/>
        <p:txBody>
          <a:bodyPr/>
          <a:lstStyle/>
          <a:p>
            <a:pPr>
              <a:defRPr/>
            </a:pPr>
            <a:fld id="{F8C0383F-2AE2-47FF-99EF-411863193FE0}" type="slidenum">
              <a:rPr lang="en-US" smtClean="0"/>
              <a:pPr>
                <a:defRPr/>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46A3646-2673-45AB-B446-E75FD3700E09}"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D335FC6-48D5-4597-8968-963F14323D35}" type="slidenum">
              <a:rPr lang="en-US" smtClean="0"/>
              <a:pPr>
                <a:defRPr/>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646AA4C-51F0-4822-99C3-9E1E6341764F}" type="slidenum">
              <a:rPr lang="en-US" smtClean="0"/>
              <a:pPr>
                <a:defRPr/>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AC726EE-BB96-4EC2-BEA1-44DC6CA169E4}" type="slidenum">
              <a:rPr lang="en-US" smtClean="0"/>
              <a:pPr>
                <a:defRPr/>
              </a:pPr>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xfrm>
            <a:off x="685800" y="4495800"/>
            <a:ext cx="5607050"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great rising of American workers in the late 1930s saw the percentage of unionized workers leap from 14% to 28% between 1936 and 1938.  The Autoworkers Union saw its membership skyrocket from 20,000 to 400,000 in 12 months.  After decades of struggle from the 1880s to 1935, only 12 percent of workers were unionized.  By 1945, 35 percent were union members.</a:t>
            </a:r>
          </a:p>
          <a:p>
            <a:r>
              <a:rPr lang="en-US" smtClean="0"/>
              <a:t>During the mid-1930s, the rising of the American working class won many major reforms that had been denied for decades:  The right to organize unions, social security, unemployment insurance, public assistance for poor families, protections for their bank deposits, assistance in buying homes and preventing foreclosures, strong regulation and controls over banks and financial institutions and more.  A strong labor movement tightly connected to communities across the country provided the pressure and support to force through these life and society changing reforms that we enjoy to this day.  It was a new day for America’s working people and the poor.</a:t>
            </a:r>
          </a:p>
          <a:p>
            <a:r>
              <a:rPr lang="en-US" smtClean="0"/>
              <a:t>In the 1960s, while organized labor was still strong, America saw another wave of reforms in President Johnson’s Great Society.  Medicare, Medicaid, expanded financial assistance for college, civil rights, voting rights and much more.</a:t>
            </a:r>
          </a:p>
          <a:p>
            <a:r>
              <a:rPr lang="en-US" smtClean="0"/>
              <a:t>Unlike my unemployed autoworker grandfather Wabel, my beloved mother and father died in their 90s with the best health care in the world.  They were poor but the victories of Medicare, Medicaid and Social Security coupled with the support of their children ensured that they died in dignity.  My grandfather died one of the wretched of the earth with no justice in his death.  My parents died with dignity and justice.  It was the struggles of working people and organized labor that gave them help as they aged.</a:t>
            </a:r>
          </a:p>
        </p:txBody>
      </p:sp>
      <p:sp>
        <p:nvSpPr>
          <p:cNvPr id="4" name="Slide Number Placeholder 3"/>
          <p:cNvSpPr>
            <a:spLocks noGrp="1"/>
          </p:cNvSpPr>
          <p:nvPr>
            <p:ph type="sldNum" sz="quarter" idx="5"/>
          </p:nvPr>
        </p:nvSpPr>
        <p:spPr/>
        <p:txBody>
          <a:bodyPr/>
          <a:lstStyle/>
          <a:p>
            <a:pPr>
              <a:defRPr/>
            </a:pPr>
            <a:fld id="{DBCD1A99-8850-47DC-98C4-CACF5ED7C2B5}" type="slidenum">
              <a:rPr lang="en-US" smtClean="0"/>
              <a:pPr>
                <a:defRPr/>
              </a:pPr>
              <a:t>26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Increasing solidarity among working people – white and people of color; native-born and immigrant; people of various faith traditions; young and old; men and women; employed and unemployed – key to explosive growth in the labor movement and winning the New Deal reforms.</a:t>
            </a:r>
          </a:p>
          <a:p>
            <a:r>
              <a:rPr lang="en-US" smtClean="0"/>
              <a:t>In the mid-1930s, most of the American people won Social Security, unemployment insurance, the right to organize unions, minimum wage and overtime pay, child welfare, public assistance for poor families, protections for bank deposits, assistance in buying homes and more.</a:t>
            </a:r>
          </a:p>
          <a:p>
            <a:r>
              <a:rPr lang="en-US" smtClean="0"/>
              <a:t>After decades of defeats, working people had won many  fundamental labor, economic and social rights in five years.</a:t>
            </a:r>
          </a:p>
          <a:p>
            <a:endParaRPr lang="en-US" smtClean="0"/>
          </a:p>
        </p:txBody>
      </p:sp>
      <p:sp>
        <p:nvSpPr>
          <p:cNvPr id="4" name="Slide Number Placeholder 3"/>
          <p:cNvSpPr>
            <a:spLocks noGrp="1"/>
          </p:cNvSpPr>
          <p:nvPr>
            <p:ph type="sldNum" sz="quarter" idx="5"/>
          </p:nvPr>
        </p:nvSpPr>
        <p:spPr/>
        <p:txBody>
          <a:bodyPr/>
          <a:lstStyle/>
          <a:p>
            <a:pPr>
              <a:defRPr/>
            </a:pPr>
            <a:fld id="{E3A4084F-0217-4593-8E6E-E7713FC47743}" type="slidenum">
              <a:rPr lang="en-US" smtClean="0"/>
              <a:pPr>
                <a:defRPr/>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share of the national income going to the top 1% rose during the 1920s when the labor movement was being decisively defeated.  The top 1%’s share dropped greatly during the period of rapid union growth and strength from the early 1930s through the early 1950s.  Their share remained very low by historical standards through the end of the 1970s.  The rapid increase in their share of the national income corresponded with the successful renewed offensive of corporate America and their political allies against organized labor starting the early 1980s.  By 2007, a weakened labor movement stood in stark contrast with the power of the top 1%.  Once again the 1% saw their of the national income reach levels unseen since the late 1920s.</a:t>
            </a:r>
          </a:p>
          <a:p>
            <a:r>
              <a:rPr lang="en-US" smtClean="0"/>
              <a:t>Many factors contributed to this explosive growth in income for the top 1% but the weakness of organized labor and their political allies to prevent this rapid growth in inequality played a key role.</a:t>
            </a:r>
          </a:p>
        </p:txBody>
      </p:sp>
      <p:sp>
        <p:nvSpPr>
          <p:cNvPr id="4" name="Slide Number Placeholder 3"/>
          <p:cNvSpPr>
            <a:spLocks noGrp="1"/>
          </p:cNvSpPr>
          <p:nvPr>
            <p:ph type="sldNum" sz="quarter" idx="5"/>
          </p:nvPr>
        </p:nvSpPr>
        <p:spPr/>
        <p:txBody>
          <a:bodyPr/>
          <a:lstStyle/>
          <a:p>
            <a:pPr>
              <a:defRPr/>
            </a:pPr>
            <a:fld id="{E444D9E5-C5EB-438B-B3BA-C587CC26CDD1}" type="slidenum">
              <a:rPr lang="en-US" smtClean="0"/>
              <a:pPr>
                <a:defRPr/>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1960s saw another great upsurge of working people, people of color, women and others demanding an expansion of economic and social rights.  Community organizing was key to these important efforts.</a:t>
            </a:r>
          </a:p>
        </p:txBody>
      </p:sp>
      <p:sp>
        <p:nvSpPr>
          <p:cNvPr id="4" name="Slide Number Placeholder 3"/>
          <p:cNvSpPr>
            <a:spLocks noGrp="1"/>
          </p:cNvSpPr>
          <p:nvPr>
            <p:ph type="sldNum" sz="quarter" idx="5"/>
          </p:nvPr>
        </p:nvSpPr>
        <p:spPr/>
        <p:txBody>
          <a:bodyPr/>
          <a:lstStyle/>
          <a:p>
            <a:pPr>
              <a:defRPr/>
            </a:pPr>
            <a:fld id="{ADD12767-832F-48CA-B209-826290EE1029}" type="slidenum">
              <a:rPr lang="en-US" smtClean="0"/>
              <a:pPr>
                <a:defRPr/>
              </a:pPr>
              <a:t>30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0A23334-FC55-45C5-8140-5A3CF29C190A}" type="slidenum">
              <a:rPr lang="en-US" smtClean="0"/>
              <a:pPr>
                <a:defRPr/>
              </a:pPr>
              <a:t>31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D5CB8BED-B8FD-4D7B-824C-68DFA4092967}" type="slidenum">
              <a:rPr lang="en-US" smtClean="0"/>
              <a:pPr>
                <a:defRPr/>
              </a:pPr>
              <a:t>32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CEF2327-BD2F-4095-B3D4-BF8C77D865DB}" type="slidenum">
              <a:rPr lang="en-US" smtClean="0"/>
              <a:pPr>
                <a:defRPr/>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64F51C1-907F-4275-986C-9EE6F7A9C36B}"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CC95B71-EF45-4460-89A9-E626FE3B8539}" type="slidenum">
              <a:rPr lang="en-US" smtClean="0"/>
              <a:pPr>
                <a:defRPr/>
              </a:pPr>
              <a:t>35</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Source:  Greenpeace. http://www.greenpeace.org/usa/en/campaigns/global-warming-and-energy/polluterwatch/The-Lewis-Powell-Memo/</a:t>
            </a:r>
          </a:p>
        </p:txBody>
      </p:sp>
      <p:sp>
        <p:nvSpPr>
          <p:cNvPr id="4" name="Slide Number Placeholder 3"/>
          <p:cNvSpPr>
            <a:spLocks noGrp="1"/>
          </p:cNvSpPr>
          <p:nvPr>
            <p:ph type="sldNum" sz="quarter" idx="5"/>
          </p:nvPr>
        </p:nvSpPr>
        <p:spPr/>
        <p:txBody>
          <a:bodyPr/>
          <a:lstStyle/>
          <a:p>
            <a:pPr>
              <a:defRPr/>
            </a:pPr>
            <a:fld id="{9984E9DE-8497-42BC-9D5C-60C0242D0E5D}" type="slidenum">
              <a:rPr lang="en-US" smtClean="0"/>
              <a:pPr>
                <a:defRPr/>
              </a:pPr>
              <a:t>36</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http://www.aei.org/about/history/</a:t>
            </a:r>
          </a:p>
        </p:txBody>
      </p:sp>
      <p:sp>
        <p:nvSpPr>
          <p:cNvPr id="4" name="Slide Number Placeholder 3"/>
          <p:cNvSpPr>
            <a:spLocks noGrp="1"/>
          </p:cNvSpPr>
          <p:nvPr>
            <p:ph type="sldNum" sz="quarter" idx="5"/>
          </p:nvPr>
        </p:nvSpPr>
        <p:spPr/>
        <p:txBody>
          <a:bodyPr/>
          <a:lstStyle/>
          <a:p>
            <a:pPr>
              <a:defRPr/>
            </a:pPr>
            <a:fld id="{9925D89A-7449-477F-B5FC-3D636871FA5A}" type="slidenum">
              <a:rPr lang="en-US" smtClean="0"/>
              <a:pPr>
                <a:defRPr/>
              </a:pPr>
              <a:t>37</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Rectangle 3"/>
          <p:cNvSpPr>
            <a:spLocks noGrp="1"/>
          </p:cNvSpPr>
          <p:nvPr>
            <p:ph type="body" idx="1"/>
          </p:nvPr>
        </p:nvSpPr>
        <p:spPr bwMode="auto">
          <a:xfrm>
            <a:off x="701675" y="4416425"/>
            <a:ext cx="5607050" cy="4346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smtClean="0"/>
              <a:t>The major victories of the 1960s and the early 1970s caused great alarm among corporate America, their right wing political allies and corporate mainstream politicians.  Many of these victories coupled with an upsurge in labor unrest threatened many of their fundamental interests and furthered limited their power and freedom.  Corporate America desperately wanted to regain political dominance and greater freedom from government control and strong unions. </a:t>
            </a:r>
          </a:p>
          <a:p>
            <a:pPr eaLnBrk="1" hangingPunct="1">
              <a:lnSpc>
                <a:spcPct val="90000"/>
              </a:lnSpc>
              <a:spcBef>
                <a:spcPct val="0"/>
              </a:spcBef>
            </a:pPr>
            <a:endParaRPr lang="en-US" smtClean="0"/>
          </a:p>
          <a:p>
            <a:pPr eaLnBrk="1" hangingPunct="1">
              <a:lnSpc>
                <a:spcPct val="90000"/>
              </a:lnSpc>
              <a:spcBef>
                <a:spcPct val="0"/>
              </a:spcBef>
            </a:pPr>
            <a:r>
              <a:rPr lang="en-US" smtClean="0"/>
              <a:t>On August 23, 1971, Lewis Powell, wrote a famous confidential memo to the U.S. Chamber of Commerce calling for a major counterattack by corporate America. </a:t>
            </a:r>
            <a:r>
              <a:rPr lang="en-US" smtClean="0">
                <a:hlinkClick r:id="rId3"/>
              </a:rPr>
              <a:t>http://reclaimdemocracy.org/corporate_accountability/powell_memo_lewis.html</a:t>
            </a:r>
            <a:r>
              <a:rPr lang="en-US" smtClean="0"/>
              <a:t> This memo along with the writings of other corporate allies laid the foundation for the corporate counterattack that helped achieve the election of Ronald Reagan in 1980s and a fundamental shift in American economic and political life.</a:t>
            </a:r>
          </a:p>
          <a:p>
            <a:pPr eaLnBrk="1" hangingPunct="1">
              <a:lnSpc>
                <a:spcPct val="90000"/>
              </a:lnSpc>
              <a:spcBef>
                <a:spcPct val="0"/>
              </a:spcBef>
            </a:pPr>
            <a:endParaRPr lang="en-US" smtClean="0"/>
          </a:p>
          <a:p>
            <a:pPr eaLnBrk="1" hangingPunct="1">
              <a:lnSpc>
                <a:spcPct val="90000"/>
              </a:lnSpc>
              <a:spcBef>
                <a:spcPct val="0"/>
              </a:spcBef>
            </a:pPr>
            <a:r>
              <a:rPr lang="en-US" smtClean="0"/>
              <a:t>The key elements and messages of the strategy are listed above.  They also included the importance of winning the battle for the future vision of the country coupled with values, themes and messages that would become the dominant view of our future.  This battle of ideas would be supported by the creation of many think tanks, endowment of chairs in university economics departments and business schools, attacks on leftist and progressive intellectuals, strengthening lobbying efforts, dominating the media and building powerful and well-funded permanent political and election campaign organizations.  Crushing unions would be key.</a:t>
            </a:r>
          </a:p>
          <a:p>
            <a:pPr eaLnBrk="1" hangingPunct="1">
              <a:lnSpc>
                <a:spcPct val="90000"/>
              </a:lnSpc>
              <a:spcBef>
                <a:spcPct val="0"/>
              </a:spcBef>
            </a:pPr>
            <a:endParaRPr lang="en-US" smtClean="0"/>
          </a:p>
          <a:p>
            <a:pPr eaLnBrk="1" hangingPunct="1">
              <a:lnSpc>
                <a:spcPct val="90000"/>
              </a:lnSpc>
              <a:spcBef>
                <a:spcPct val="0"/>
              </a:spcBef>
            </a:pPr>
            <a:r>
              <a:rPr lang="en-US" smtClean="0"/>
              <a:t>What were the results?  We have already seen the dramatic shift to economic inequality.  Long gone were the days of a rising tide would lift all boats.</a:t>
            </a:r>
          </a:p>
          <a:p>
            <a:pPr eaLnBrk="1" hangingPunct="1">
              <a:spcBef>
                <a:spcPct val="0"/>
              </a:spcBef>
            </a:pPr>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xfrm>
            <a:off x="685800" y="4495800"/>
            <a:ext cx="5607050"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great rising of American workers in the late 1930s saw the percentage of unionized workers leap from 14% to 28% between 1936 and 1938.  The Autoworkers Union saw its membership skyrocket from 20,000 to 400,000 in 12 months.  After decades of struggle from the 1880s to 1935, only 12 percent of workers were unionized.  By 1945, 35 percent were union members.</a:t>
            </a:r>
          </a:p>
          <a:p>
            <a:r>
              <a:rPr lang="en-US" smtClean="0"/>
              <a:t>During the mid-1930s, the rising of the American working class won many major reforms that had been denied for decades:  The right to organize unions, social security, unemployment insurance, public assistance for poor families, protections for their bank deposits, assistance in buying homes and preventing foreclosures, strong regulation and controls over banks and financial institutions and more.  A strong labor movement tightly connected to communities across the country provided the pressure and support to force through these life and society changing reforms that we enjoy to this day.  It was a new day for America’s working people and the poor.</a:t>
            </a:r>
          </a:p>
          <a:p>
            <a:r>
              <a:rPr lang="en-US" smtClean="0"/>
              <a:t>In the 1960s, while organized labor was still strong, America saw another wave of reforms in President Johnson’s Great Society.  Medicare, Medicaid, expanded financial assistance for college, civil rights, voting rights and much more.</a:t>
            </a:r>
          </a:p>
          <a:p>
            <a:r>
              <a:rPr lang="en-US" smtClean="0"/>
              <a:t>Unlike my unemployed autoworker grandfather Wabel, my beloved mother and father died in their 90s with the best health care in the world.  They were poor but the victories of Medicare, Medicaid and Social Security coupled with the support of their children ensured that they died in dignity.  My grandfather died one of the wretched of the earth with no justice in his death.  My parents died with dignity and justice.  It was the struggles of working people and organized labor that gave them help as they aged.</a:t>
            </a:r>
          </a:p>
        </p:txBody>
      </p:sp>
      <p:sp>
        <p:nvSpPr>
          <p:cNvPr id="4" name="Slide Number Placeholder 3"/>
          <p:cNvSpPr>
            <a:spLocks noGrp="1"/>
          </p:cNvSpPr>
          <p:nvPr>
            <p:ph type="sldNum" sz="quarter" idx="5"/>
          </p:nvPr>
        </p:nvSpPr>
        <p:spPr/>
        <p:txBody>
          <a:bodyPr/>
          <a:lstStyle/>
          <a:p>
            <a:pPr>
              <a:defRPr/>
            </a:pPr>
            <a:fld id="{F152DBB8-C646-478E-9F72-C568319105A9}" type="slidenum">
              <a:rPr lang="en-US" smtClean="0"/>
              <a:pPr>
                <a:defRPr/>
              </a:pPr>
              <a:t>39</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t>UNIONS ARE THE LARGEST AND STRONGEST MOVEMENT RESISTING CORPORATE DOMINATION.</a:t>
            </a:r>
          </a:p>
          <a:p>
            <a:pPr eaLnBrk="1" hangingPunct="1">
              <a:spcBef>
                <a:spcPct val="0"/>
              </a:spcBef>
            </a:pPr>
            <a:r>
              <a:rPr lang="en-US" b="1" smtClean="0"/>
              <a:t>ECONOMIC RESISTANCE TO PROFIT MAXIMIZATION</a:t>
            </a:r>
          </a:p>
          <a:p>
            <a:pPr eaLnBrk="1" hangingPunct="1">
              <a:spcBef>
                <a:spcPct val="0"/>
              </a:spcBef>
            </a:pPr>
            <a:r>
              <a:rPr lang="en-US" b="1" smtClean="0"/>
              <a:t>STRONG POLITICAL EFFORTS TO ELECT PRO-JUSTICE CANDIDATES</a:t>
            </a:r>
          </a:p>
          <a:p>
            <a:pPr eaLnBrk="1" hangingPunct="1">
              <a:spcBef>
                <a:spcPct val="0"/>
              </a:spcBef>
            </a:pPr>
            <a:r>
              <a:rPr lang="en-US" b="1" smtClean="0"/>
              <a:t>CORPORATE AMERICA KNOWS OUR HISTORY BETTER THAN WE DO</a:t>
            </a:r>
          </a:p>
          <a:p>
            <a:pPr eaLnBrk="1" hangingPunct="1">
              <a:spcBef>
                <a:spcPct val="0"/>
              </a:spcBef>
            </a:pPr>
            <a:endParaRPr lang="en-US" smtClean="0"/>
          </a:p>
          <a:p>
            <a:pPr eaLnBrk="1" hangingPunct="1">
              <a:spcBef>
                <a:spcPct val="0"/>
              </a:spcBef>
            </a:pPr>
            <a:r>
              <a:rPr lang="en-US" smtClean="0"/>
              <a:t>Corporate America, aided by the political allies, launched a massive offensive against organized labor in the 1980’s.  President Reagan’s mass firing of striking air traffic controllers in the 1981 PATCO strike sent a signal to corporate America that the federal government was their ally in destroying organized labor.</a:t>
            </a:r>
          </a:p>
          <a:p>
            <a:pPr eaLnBrk="1" hangingPunct="1">
              <a:spcBef>
                <a:spcPct val="0"/>
              </a:spcBef>
            </a:pPr>
            <a:endParaRPr lang="en-US" smtClean="0"/>
          </a:p>
          <a:p>
            <a:pPr eaLnBrk="1" hangingPunct="1">
              <a:spcBef>
                <a:spcPct val="0"/>
              </a:spcBef>
            </a:pPr>
            <a:r>
              <a:rPr lang="en-US" smtClean="0"/>
              <a:t>Many major strikes were lost including Phelps-Dodge in the copper industry, Greyhound in interstate transportation, Caterpillar in heavy equipment and many more.  Corporate America wanted major concessions in wages, benefits, pensions, working conditions and if possible to wipe out the unions.  They also wanted to ensure that the growing service industries would remain nonunion.  A union-free America was their dream and battle cry.  </a:t>
            </a:r>
          </a:p>
          <a:p>
            <a:pPr eaLnBrk="1" hangingPunct="1">
              <a:spcBef>
                <a:spcPct val="0"/>
              </a:spcBef>
            </a:pPr>
            <a:endParaRPr lang="en-US" smtClean="0"/>
          </a:p>
          <a:p>
            <a:pPr eaLnBrk="1" hangingPunct="1">
              <a:spcBef>
                <a:spcPct val="0"/>
              </a:spcBef>
            </a:pPr>
            <a:r>
              <a:rPr lang="en-US" smtClean="0"/>
              <a:t>Between 1980 and 1990, the percentage of unionized workers was cut by a third.  Systematic violations of labor laws became the order of the day.  The widespread use of permanent striker replacements became a way of life.  The days of organized labor serving as a powerful counterbalance to corporate power were fading away in the workplace and in political life.</a:t>
            </a:r>
          </a:p>
          <a:p>
            <a:pPr eaLnBrk="1" hangingPunct="1">
              <a:spcBef>
                <a:spcPct val="0"/>
              </a:spcBef>
            </a:pPr>
            <a:endParaRPr lang="en-US" b="1" smtClean="0"/>
          </a:p>
          <a:p>
            <a:pPr eaLnBrk="1" hangingPunct="1">
              <a:spcBef>
                <a:spcPct val="0"/>
              </a:spcBef>
            </a:pPr>
            <a:r>
              <a:rPr lang="en-US" smtClean="0"/>
              <a:t>I lost my job in a union bust in 1982 when the unionized plant I worked in was sold.  We were all fired on 5 hours notice and the union was broken.  I lost my pension and spent the next 15 months out of work.  I took a 50% pay cut when I finally found a new job in a new career field.  It was a new day in America for workers.  A dark, dark day.</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z="1800" smtClean="0"/>
          </a:p>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National Labor Relations Board investigates unfair labor practice (ULP) charges filed by workers against employers when the workers believe they have been illegally terminated or denied employment while they are exercising their legal rights to organize and bargain collectively.  The Board can order back pay when it determines or gets the employer to voluntarily give these workers back pay for lost wages and benefits.</a:t>
            </a:r>
          </a:p>
          <a:p>
            <a:endParaRPr lang="en-US" smtClean="0"/>
          </a:p>
        </p:txBody>
      </p:sp>
      <p:sp>
        <p:nvSpPr>
          <p:cNvPr id="4" name="Slide Number Placeholder 3"/>
          <p:cNvSpPr>
            <a:spLocks noGrp="1"/>
          </p:cNvSpPr>
          <p:nvPr>
            <p:ph type="sldNum" sz="quarter" idx="5"/>
          </p:nvPr>
        </p:nvSpPr>
        <p:spPr/>
        <p:txBody>
          <a:bodyPr/>
          <a:lstStyle/>
          <a:p>
            <a:pPr>
              <a:defRPr/>
            </a:pPr>
            <a:fld id="{2F091A59-0FF9-4123-A453-F3982DD75F21}" type="slidenum">
              <a:rPr lang="en-US" smtClean="0"/>
              <a:pPr>
                <a:defRPr/>
              </a:pPr>
              <a:t>41</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xfrm>
            <a:off x="701675" y="4416425"/>
            <a:ext cx="5607050" cy="4498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Firing or refusing to hire workers because they are exercising their legal rights to form unions, bargain collectively and conduct union business harms many workers beyond those directly affected.  These violations of rights intimidate other workers and discourage them from exercising their own rights.  The fear of losing one’s job and being without income and badly needed benefits for months or years is both real and potentially very damaging to the worker and his/her family.</a:t>
            </a:r>
          </a:p>
          <a:p>
            <a:endParaRPr lang="en-US" smtClean="0"/>
          </a:p>
          <a:p>
            <a:r>
              <a:rPr lang="en-US" smtClean="0"/>
              <a:t>Between 2000 and 2009, the National Labor Relations Board reported that 246,000 workers were illegally fired or denied employment while they were exercising their rights to organize a union or bargain collectively.  Most of these workers lost their jobs while trying to win an election for union representation or win a first contract.  All of these workers received back pay or their employer was ordered to give them back pay.  Some got their jobs back.</a:t>
            </a:r>
          </a:p>
          <a:p>
            <a:endParaRPr lang="en-US" smtClean="0"/>
          </a:p>
          <a:p>
            <a:r>
              <a:rPr lang="en-US" smtClean="0"/>
              <a:t>Widespread and systematic employer violations of law are clearly documented.  They act with impunity knowing the penalties are insufficient to stop them from smashing workers’ efforts to build a union.  Consider the following:</a:t>
            </a:r>
          </a:p>
          <a:p>
            <a:r>
              <a:rPr lang="en-US" smtClean="0"/>
              <a:t>An employer has 500 employees who could join the union.  If a union wins recognition and a first contract the employer might have to pay an additional 50 cents/per hour for each of the next three years.  50 cents the first year would cost the employer $1 million for 500 employees working an average of 2000 hours per year.  The second year  another 50 cent raise would cost a combined $2 million.  The third year a combined $3 million.  This is $6 million over three years.  Without the union, the employer might pay out $3 million in additional costs.  Thus the union cost the employer $3 million over three years.</a:t>
            </a:r>
          </a:p>
          <a:p>
            <a:r>
              <a:rPr lang="en-US" smtClean="0"/>
              <a:t>The solution:  Fire the 5 union leaders and intimidate the remaining 495 workers.  This can smash the union drive.  If the employer is required to pay back wages of $50,000 per years for 2 years, it cost the employer $500,000.  In this case, the employer saves $2.5 million by illegally firing the union leaders.  This is good business and bad for working people.</a:t>
            </a:r>
          </a:p>
        </p:txBody>
      </p:sp>
      <p:sp>
        <p:nvSpPr>
          <p:cNvPr id="4" name="Slide Number Placeholder 3"/>
          <p:cNvSpPr>
            <a:spLocks noGrp="1"/>
          </p:cNvSpPr>
          <p:nvPr>
            <p:ph type="sldNum" sz="quarter" idx="5"/>
          </p:nvPr>
        </p:nvSpPr>
        <p:spPr/>
        <p:txBody>
          <a:bodyPr/>
          <a:lstStyle/>
          <a:p>
            <a:pPr>
              <a:defRPr/>
            </a:pPr>
            <a:fld id="{51803EF4-5E75-4770-9E90-9377796462CD}" type="slidenum">
              <a:rPr lang="en-US" smtClean="0"/>
              <a:pPr>
                <a:defRPr/>
              </a:pPr>
              <a:t>42</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Wealth is defined as assets minus liabilities</a:t>
            </a:r>
          </a:p>
          <a:p>
            <a:r>
              <a:rPr lang="en-US" smtClean="0"/>
              <a:t>Assets included financial assets, income producing property, business or professional assets, motor vehicles, vacation homes IRAs, 401(k)s, and other financial resources.  It does not include defined benefit pensions, cash value of life insurance, household furnishings and jewelry and future claims on Social Security.</a:t>
            </a:r>
          </a:p>
          <a:p>
            <a:r>
              <a:rPr lang="en-US" smtClean="0"/>
              <a:t>Liabilities include secured and unsecured liabilities such as mortgages, vehicle loans, credit cards, student loans, medical bills, and other loans.</a:t>
            </a:r>
          </a:p>
          <a:p>
            <a:r>
              <a:rPr lang="en-US" smtClean="0"/>
              <a:t>This study uses the data from the Census Bureau’s Survey of Income and Program Participation (SIPP).</a:t>
            </a:r>
          </a:p>
          <a:p>
            <a:r>
              <a:rPr lang="en-US" smtClean="0"/>
              <a:t>Edward Wolff, a long-time expert in wealth analysis, has produced similar results for 2007.  Using the Federal Reserve Board’s Survey of Consumer Finances data, he found that the net worth of white households was $144 thousand, $9.3 thousand for blacks and $9.1 thousand for Hispanics.  Wolff also found that 14.5% of white households had negative net worth, blacks 33.4% and Hispanics 33.5%.  He did not report on Asian households.</a:t>
            </a:r>
          </a:p>
          <a:p>
            <a:r>
              <a:rPr lang="en-US" smtClean="0"/>
              <a:t>Both studies confirm huge gaps between racial groups using different federal government data sets.</a:t>
            </a:r>
          </a:p>
          <a:p>
            <a:r>
              <a:rPr lang="en-US" sz="900" smtClean="0"/>
              <a:t>Source:  Edward Wolff, Recent Trends in Household Wealth in the United States Rising Debt and the Middle-Class Squeeze,” Edward Levy Institute, 2010.   </a:t>
            </a:r>
            <a:r>
              <a:rPr lang="en-US" sz="900" smtClean="0">
                <a:hlinkClick r:id="rId3"/>
              </a:rPr>
              <a:t>http://www.levyinstitute.org/pubs/wp_589.pdf</a:t>
            </a:r>
            <a:r>
              <a:rPr lang="en-US" sz="900" smtClean="0"/>
              <a:t> </a:t>
            </a:r>
            <a:r>
              <a:rPr lang="en-US" smtClean="0"/>
              <a:t> </a:t>
            </a:r>
          </a:p>
        </p:txBody>
      </p:sp>
      <p:sp>
        <p:nvSpPr>
          <p:cNvPr id="4" name="Slide Number Placeholder 3"/>
          <p:cNvSpPr>
            <a:spLocks noGrp="1"/>
          </p:cNvSpPr>
          <p:nvPr>
            <p:ph type="sldNum" sz="quarter" idx="5"/>
          </p:nvPr>
        </p:nvSpPr>
        <p:spPr/>
        <p:txBody>
          <a:bodyPr/>
          <a:lstStyle/>
          <a:p>
            <a:pPr>
              <a:defRPr/>
            </a:pPr>
            <a:fld id="{C3380CA7-034A-44CD-B92E-4E4D1E3523C1}" type="slidenum">
              <a:rPr lang="en-US" smtClean="0"/>
              <a:pPr>
                <a:defRPr/>
              </a:pPr>
              <a:t>43</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F2BCBB8-32D3-4A66-B1A0-AA0558678CF7}" type="slidenum">
              <a:rPr lang="en-US" smtClean="0"/>
              <a:pPr>
                <a:defRPr/>
              </a:pPr>
              <a:t>44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b="1" smtClean="0"/>
          </a:p>
          <a:p>
            <a:r>
              <a:rPr lang="en-US" b="1" smtClean="0"/>
              <a:t>Pair off into twos.  Talk for one minute each.</a:t>
            </a:r>
          </a:p>
          <a:p>
            <a:r>
              <a:rPr lang="en-US" b="1" smtClean="0"/>
              <a:t>Report out to the group one word or short phrase that summarize a key feeling.</a:t>
            </a:r>
          </a:p>
          <a:p>
            <a:r>
              <a:rPr lang="en-US" b="1" smtClean="0"/>
              <a:t>Do you feel hopeful?  Raise your hands.</a:t>
            </a:r>
          </a:p>
        </p:txBody>
      </p:sp>
      <p:sp>
        <p:nvSpPr>
          <p:cNvPr id="4" name="Slide Number Placeholder 3"/>
          <p:cNvSpPr>
            <a:spLocks noGrp="1"/>
          </p:cNvSpPr>
          <p:nvPr>
            <p:ph type="sldNum" sz="quarter" idx="5"/>
          </p:nvPr>
        </p:nvSpPr>
        <p:spPr/>
        <p:txBody>
          <a:bodyPr/>
          <a:lstStyle/>
          <a:p>
            <a:pPr>
              <a:defRPr/>
            </a:pPr>
            <a:fld id="{307D9B3C-64CF-4860-A352-952794F892D5}"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7141547-A95F-481C-9F4A-54267AFB4C5A}" type="slidenum">
              <a:rPr lang="en-US" smtClean="0"/>
              <a:pPr>
                <a:defRPr/>
              </a:pPr>
              <a:t>45</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Rectangle 3"/>
          <p:cNvSpPr>
            <a:spLocks noGrp="1"/>
          </p:cNvSpPr>
          <p:nvPr>
            <p:ph type="body" idx="1"/>
          </p:nvPr>
        </p:nvSpPr>
        <p:spPr bwMode="auto">
          <a:xfrm>
            <a:off x="685800" y="4419600"/>
            <a:ext cx="5607050"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Years of financial deregulation and rapacious and abusive corporate behavior, rapidly rising housing prices, stagnant incomes for many Americans and tax cuts for the wealthy and corporations eventually led to a financial and economic crisis.  The financial crisis of 2007-08 and the resulting Great Recession has wreaked havoc in the lives of tens of millions of Americans and their families. </a:t>
            </a:r>
          </a:p>
          <a:p>
            <a:pPr eaLnBrk="1" hangingPunct="1"/>
            <a:r>
              <a:rPr lang="en-US" smtClean="0"/>
              <a:t>The number of Americans in poverty soared by 8.9 million between 2007 and 2010 with the poverty rates for blacks and Hispanics more than twice that of whites.  The poverty rate for Asians was slightly lower than the rate for whites. </a:t>
            </a:r>
          </a:p>
          <a:p>
            <a:pPr eaLnBrk="1" hangingPunct="1"/>
            <a:r>
              <a:rPr lang="en-US" smtClean="0"/>
              <a:t>The number of Americans reducing their food intake due to a lack of money rose from 11.9 million in 2007 to 17.7 million in 2009.</a:t>
            </a:r>
          </a:p>
          <a:p>
            <a:pPr eaLnBrk="1" hangingPunct="1"/>
            <a:r>
              <a:rPr lang="en-US" smtClean="0"/>
              <a:t>Personal bankruptcies skyrocketed from 598,000 in 2006 to 1.54 million in 2010.</a:t>
            </a:r>
          </a:p>
          <a:p>
            <a:pPr eaLnBrk="1" hangingPunct="1"/>
            <a:r>
              <a:rPr lang="en-US" smtClean="0"/>
              <a:t>The rate of homeowners with prime mortgages in foreclosure exploded 560 percent between 2006 and 2009.</a:t>
            </a:r>
          </a:p>
          <a:p>
            <a:pPr eaLnBrk="1" hangingPunct="1"/>
            <a:r>
              <a:rPr lang="en-US" sz="900" smtClean="0"/>
              <a:t>Sources:</a:t>
            </a:r>
          </a:p>
          <a:p>
            <a:pPr eaLnBrk="1" hangingPunct="1"/>
            <a:r>
              <a:rPr lang="en-US" sz="900" smtClean="0"/>
              <a:t>U.S. Census Bureau, “Historical  Poverty Tables, Table 2.” </a:t>
            </a:r>
            <a:r>
              <a:rPr lang="en-US" sz="900" smtClean="0">
                <a:hlinkClick r:id="rId3"/>
              </a:rPr>
              <a:t>http://www.census.gov/hhes/www/poverty/data/historical/people.html</a:t>
            </a:r>
            <a:endParaRPr lang="en-US" sz="900" smtClean="0"/>
          </a:p>
          <a:p>
            <a:pPr eaLnBrk="1" hangingPunct="1"/>
            <a:r>
              <a:rPr lang="en-US" sz="900" smtClean="0"/>
              <a:t>Nord, Mark, Coleman-Jensen, Alisha, Andrews, Margaret, and Carlson, Steven, “Household Food Security in the United States, 2009, U.S. Department of Agriculture, page 6. </a:t>
            </a:r>
            <a:r>
              <a:rPr lang="en-US" sz="900" smtClean="0">
                <a:hlinkClick r:id="rId4"/>
              </a:rPr>
              <a:t>http://www.ers.usda.gov/Publications/ERR108/ERR108.pdf</a:t>
            </a:r>
            <a:endParaRPr lang="en-US" sz="900" smtClean="0"/>
          </a:p>
          <a:p>
            <a:pPr eaLnBrk="1" hangingPunct="1"/>
            <a:r>
              <a:rPr lang="en-US" sz="900" smtClean="0"/>
              <a:t>American Bankruptcy Institute, “Annual Business and Non-Business Filings by Year (1980-2009). </a:t>
            </a:r>
            <a:r>
              <a:rPr lang="en-US" sz="900" smtClean="0">
                <a:hlinkClick r:id="rId5"/>
              </a:rPr>
              <a:t>www.abiworld.org/AM/AMTemplate.cfm?Section=Home&amp;CONTENTID=60229&amp;TEMPLATE=/CM/ContentDisplay.cfm</a:t>
            </a:r>
            <a:endParaRPr lang="en-US" sz="900" smtClean="0"/>
          </a:p>
          <a:p>
            <a:pPr eaLnBrk="1" hangingPunct="1"/>
            <a:r>
              <a:rPr lang="en-US" sz="900" smtClean="0"/>
              <a:t>U.S. Census Bureau, </a:t>
            </a:r>
            <a:r>
              <a:rPr lang="en-US" sz="900" i="1" smtClean="0"/>
              <a:t>Statistical Abstract of the U.S 2011</a:t>
            </a:r>
            <a:r>
              <a:rPr lang="en-US" sz="900" smtClean="0"/>
              <a:t>, “Mortgage Originations and Delinquency and Foreclosure Rates”, Table 1193. </a:t>
            </a:r>
            <a:r>
              <a:rPr lang="en-US" sz="900" smtClean="0">
                <a:hlinkClick r:id="rId6"/>
              </a:rPr>
              <a:t>http://www.census.gov/compendia/statab/2011/tables/11s1193.pdf</a:t>
            </a:r>
            <a:r>
              <a:rPr lang="en-US" sz="900" smtClean="0"/>
              <a:t> </a:t>
            </a:r>
            <a:endParaRPr lang="en-US" smtClean="0"/>
          </a:p>
          <a:p>
            <a:pPr eaLnBrk="1" hangingPunct="1"/>
            <a:endParaRPr lang="en-US" smtClean="0"/>
          </a:p>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F1857D6-EB4A-4285-BACB-229AF605217F}" type="slidenum">
              <a:rPr lang="en-US" smtClean="0"/>
              <a:pPr>
                <a:defRPr/>
              </a:pPr>
              <a:t>47</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We, the American people, are being told that the country is broke and we cannot afford to pay for critically needed services and programs.  We are told that corporations and the wealthy cannot afford to pay more in taxes.  In fact, raising their taxes would be harmful to the economy and the nation.  It is working people, the elderly, the young and the poor who must bear the brunt of hard times and make sacrifices to reclaim the American Dream and a brighter, more secure future.</a:t>
            </a:r>
          </a:p>
          <a:p>
            <a:r>
              <a:rPr lang="en-US" smtClean="0"/>
              <a:t>Let’s look at the facts.</a:t>
            </a:r>
          </a:p>
        </p:txBody>
      </p:sp>
      <p:sp>
        <p:nvSpPr>
          <p:cNvPr id="4" name="Slide Number Placeholder 3"/>
          <p:cNvSpPr>
            <a:spLocks noGrp="1"/>
          </p:cNvSpPr>
          <p:nvPr>
            <p:ph type="sldNum" sz="quarter" idx="5"/>
          </p:nvPr>
        </p:nvSpPr>
        <p:spPr/>
        <p:txBody>
          <a:bodyPr/>
          <a:lstStyle/>
          <a:p>
            <a:pPr>
              <a:defRPr/>
            </a:pPr>
            <a:fld id="{561319A6-C495-46D2-84E4-C1195CECC9B3}" type="slidenum">
              <a:rPr lang="en-US" smtClean="0"/>
              <a:pPr>
                <a:defRPr/>
              </a:pPr>
              <a:t>48</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Rectangle 3"/>
          <p:cNvSpPr>
            <a:spLocks noGrp="1"/>
          </p:cNvSpPr>
          <p:nvPr>
            <p:ph type="body" idx="1"/>
          </p:nvPr>
        </p:nvSpPr>
        <p:spPr bwMode="auto">
          <a:xfrm>
            <a:off x="701675" y="4495800"/>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2010 saw the after-tax corporate profits as a share of the national income reach its highest level in more than 8 decades.  The Wall Street Journal reported that corporations were sitting on almost $2 trillion in cash, the highest percentage of their assets in 51 years.  At the same time, U.S. corporations were holding an additional $1.5 trillion in cash overseas and were refusing to bring this cash home until Congress and the President agreed to lower their tax rates on these profits.  The Seattle Times reported in September 11, 2011 that U.S corporations were still sitting on $2 trillion in cash while the people suffered.</a:t>
            </a:r>
          </a:p>
          <a:p>
            <a:pPr eaLnBrk="1" hangingPunct="1">
              <a:spcBef>
                <a:spcPct val="0"/>
              </a:spcBef>
            </a:pPr>
            <a:endParaRPr lang="en-US" smtClean="0"/>
          </a:p>
          <a:p>
            <a:pPr eaLnBrk="1" hangingPunct="1">
              <a:spcBef>
                <a:spcPct val="0"/>
              </a:spcBef>
            </a:pPr>
            <a:r>
              <a:rPr lang="en-US" sz="900" smtClean="0"/>
              <a:t>Sources:  Bureau of Economic Analysis, NIPA Table 1.12 – Corporate Profits as a Share of the National Income http://www.bea.gov/iTable/iTable.cfm?ReqID=9&amp;step=1 </a:t>
            </a:r>
          </a:p>
          <a:p>
            <a:pPr eaLnBrk="1" hangingPunct="1">
              <a:spcBef>
                <a:spcPct val="0"/>
              </a:spcBef>
            </a:pPr>
            <a:r>
              <a:rPr lang="en-US" sz="900" smtClean="0"/>
              <a:t>David Kocieniewski, “Companies Push for Tax Break on Foreign Cash, </a:t>
            </a:r>
            <a:r>
              <a:rPr lang="en-US" sz="900" i="1" smtClean="0"/>
              <a:t>New York Times</a:t>
            </a:r>
            <a:r>
              <a:rPr lang="en-US" sz="900" smtClean="0"/>
              <a:t>, June 20, 2011, http://www.nytimes.com/2011/06/20/business/20tax.html?_r=1&amp;nl=todaysheadlines&amp;emc=tha2 J</a:t>
            </a:r>
          </a:p>
          <a:p>
            <a:pPr eaLnBrk="1" hangingPunct="1">
              <a:spcBef>
                <a:spcPct val="0"/>
              </a:spcBef>
            </a:pPr>
            <a:r>
              <a:rPr lang="en-US" sz="900" smtClean="0"/>
              <a:t>Justin Lahart, “Companies Cling to Cash, </a:t>
            </a:r>
            <a:r>
              <a:rPr lang="en-US" sz="900" i="1" smtClean="0"/>
              <a:t>The Wall Street Journal</a:t>
            </a:r>
            <a:r>
              <a:rPr lang="en-US" sz="900" smtClean="0"/>
              <a:t>, December 10, 2010. http://online.wsj.com/article/SB10001424052748703766704576009501161973480.html</a:t>
            </a:r>
          </a:p>
          <a:p>
            <a:pPr eaLnBrk="1" hangingPunct="1">
              <a:spcBef>
                <a:spcPct val="0"/>
              </a:spcBef>
            </a:pPr>
            <a:r>
              <a:rPr lang="en-US" sz="900" smtClean="0"/>
              <a:t>Seattle Times, “Household wealth erodes; companies hold record cash,” September 17, 2011.</a:t>
            </a:r>
          </a:p>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Table calculated by dividing Line 15:  Corporate profits after tax with IVA and CCAdj by Line 1:  National Income </a:t>
            </a:r>
          </a:p>
        </p:txBody>
      </p:sp>
      <p:sp>
        <p:nvSpPr>
          <p:cNvPr id="4" name="Slide Number Placeholder 3"/>
          <p:cNvSpPr>
            <a:spLocks noGrp="1"/>
          </p:cNvSpPr>
          <p:nvPr>
            <p:ph type="sldNum" sz="quarter" idx="5"/>
          </p:nvPr>
        </p:nvSpPr>
        <p:spPr/>
        <p:txBody>
          <a:bodyPr/>
          <a:lstStyle/>
          <a:p>
            <a:pPr>
              <a:defRPr/>
            </a:pPr>
            <a:fld id="{30289C71-1ED7-4EDA-8532-B84695CF6DC2}" type="slidenum">
              <a:rPr lang="en-US" smtClean="0"/>
              <a:pPr>
                <a:defRPr/>
              </a:pPr>
              <a:t>50</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Source:  Bruce Bartlett, “Who Doesn’t Pay Federal Income Taxes (Legally),” </a:t>
            </a:r>
            <a:r>
              <a:rPr lang="en-US" i="1" smtClean="0"/>
              <a:t> New York Times</a:t>
            </a:r>
            <a:r>
              <a:rPr lang="en-US" smtClean="0"/>
              <a:t>, June 28, 2011. </a:t>
            </a:r>
            <a:r>
              <a:rPr lang="en-US" smtClean="0">
                <a:hlinkClick r:id="rId3"/>
              </a:rPr>
              <a:t>http://economix.blogs.nytimes.com/2011/06/28/who-doesnt-pay-federal-income-taxes-legally/?scp=2&amp;sq=Bruce%20Bartlett&amp;st=Search</a:t>
            </a:r>
            <a:r>
              <a:rPr lang="en-US" smtClean="0"/>
              <a:t> </a:t>
            </a:r>
          </a:p>
          <a:p>
            <a:r>
              <a:rPr lang="en-US" smtClean="0"/>
              <a:t>Just Faith. </a:t>
            </a:r>
            <a:r>
              <a:rPr lang="en-US" smtClean="0">
                <a:hlinkClick r:id="rId4"/>
              </a:rPr>
              <a:t>http://wp.patheos.com/community/mainlineportal/files/2011/10/315682_10100400881018057_3609313_54763859_1247143155_n-1.jpg</a:t>
            </a:r>
            <a:endParaRPr lang="en-US" smtClean="0"/>
          </a:p>
        </p:txBody>
      </p:sp>
      <p:sp>
        <p:nvSpPr>
          <p:cNvPr id="4" name="Slide Number Placeholder 3"/>
          <p:cNvSpPr>
            <a:spLocks noGrp="1"/>
          </p:cNvSpPr>
          <p:nvPr>
            <p:ph type="sldNum" sz="quarter" idx="5"/>
          </p:nvPr>
        </p:nvSpPr>
        <p:spPr/>
        <p:txBody>
          <a:bodyPr/>
          <a:lstStyle/>
          <a:p>
            <a:pPr>
              <a:defRPr/>
            </a:pPr>
            <a:fld id="{272741D2-B400-41F8-BB81-BCE72B3C98FA}" type="slidenum">
              <a:rPr lang="en-US" smtClean="0"/>
              <a:pPr>
                <a:defRPr/>
              </a:pPr>
              <a:t>51</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7D89404-B2A9-4089-AA37-3D695181DCD0}" type="slidenum">
              <a:rPr lang="en-US" smtClean="0"/>
              <a:pPr>
                <a:defRPr/>
              </a:pPr>
              <a:t>52</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American people clearly understand that the powerful corporations and their lobbyists have too much power.  Figuring out how to curb their power and redirect their behavior to benefit the vast majority of Americans, </a:t>
            </a:r>
            <a:r>
              <a:rPr lang="en-US" b="1" smtClean="0"/>
              <a:t>the 99%</a:t>
            </a:r>
            <a:r>
              <a:rPr lang="en-US" smtClean="0"/>
              <a:t>, is the central question facing our economic and political democracies.</a:t>
            </a:r>
          </a:p>
          <a:p>
            <a:endParaRPr lang="en-US" smtClean="0"/>
          </a:p>
          <a:p>
            <a:r>
              <a:rPr lang="en-US" sz="1000" smtClean="0"/>
              <a:t>Sources:  Zukin, “The American Public and the Next Social Contract:  Public Opinion and Political Culture in 2007,” page 3. </a:t>
            </a:r>
            <a:r>
              <a:rPr lang="en-US" sz="1000" smtClean="0">
                <a:hlinkClick r:id="rId3"/>
              </a:rPr>
              <a:t>http://www.newamerica.net/files/nafmigration/NSCZukinPublicOpinion.pdf</a:t>
            </a:r>
            <a:r>
              <a:rPr lang="en-US" sz="1000" smtClean="0"/>
              <a:t>  </a:t>
            </a:r>
          </a:p>
          <a:p>
            <a:r>
              <a:rPr lang="en-US" sz="1000" smtClean="0"/>
              <a:t>Harris Poll, “Big Companies, PACs, Banks, Financial Institutions and Lobbyists Seen by Strong Majorities as Having Too Much Power and Influence in DC,”, June 1, 2011. </a:t>
            </a:r>
            <a:r>
              <a:rPr lang="en-US" sz="1000" smtClean="0">
                <a:hlinkClick r:id="rId4"/>
              </a:rPr>
              <a:t>http://www.harrisinteractive.com/NewsRoom/HarrisPolls/tabid/447/mid/1508/articleId/790/ctl/ReadCustom%20Default/Default.aspx</a:t>
            </a:r>
            <a:endParaRPr lang="en-US" sz="1000" smtClean="0"/>
          </a:p>
          <a:p>
            <a:r>
              <a:rPr lang="en-US" sz="1000" smtClean="0"/>
              <a:t>Gallup Poll, “Americans Decry Power of Lobbyists, Corporations, Banks, and Feds,” April 11, 2011. http://www.gallup.com/poll/147026/americans-decry-power-lobbyists-corporations-banks-feds.aspx </a:t>
            </a:r>
          </a:p>
          <a:p>
            <a:pPr eaLnBrk="1" hangingPunct="1"/>
            <a:r>
              <a:rPr lang="en-US" smtClean="0"/>
              <a:t>In 2007, the people said: </a:t>
            </a:r>
          </a:p>
          <a:p>
            <a:pPr eaLnBrk="1" hangingPunct="1"/>
            <a:r>
              <a:rPr lang="en-US" smtClean="0"/>
              <a:t>We need stronger guarantees of equal opportunities to succeed – 91%</a:t>
            </a:r>
          </a:p>
          <a:p>
            <a:pPr eaLnBrk="1" hangingPunct="1"/>
            <a:r>
              <a:rPr lang="en-US" smtClean="0"/>
              <a:t>Too much power concentrated in big companies – 76%</a:t>
            </a:r>
          </a:p>
          <a:p>
            <a:pPr eaLnBrk="1" hangingPunct="1"/>
            <a:r>
              <a:rPr lang="en-US" smtClean="0"/>
              <a:t>Businesses and corporations make too much profit – 65%</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47771208-460E-4FF3-BF81-36EF33428273}" type="slidenum">
              <a:rPr lang="en-US" smtClean="0"/>
              <a:pPr>
                <a:defRPr/>
              </a:pPr>
              <a:t>53</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187B055-E5A3-480D-8C07-8F3F65EAE318}" type="slidenum">
              <a:rPr lang="en-US" smtClean="0"/>
              <a:pPr>
                <a:defRPr/>
              </a:pPr>
              <a:t>55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718471B-8BC3-467A-B38E-89500E8E2C31}" type="slidenum">
              <a:rPr lang="en-US" smtClean="0"/>
              <a:pPr>
                <a:defRPr/>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0FA6AD6-C212-470C-BD85-E1DFD5678EB4}" type="slidenum">
              <a:rPr lang="en-US" smtClean="0"/>
              <a:pPr>
                <a:defRPr/>
              </a:pPr>
              <a:t>57</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It is clear that young people are the strongest supporters of public sector unions against the attacks of right wing Governors and their allies.  This is an important source of hope for the future.</a:t>
            </a:r>
          </a:p>
        </p:txBody>
      </p:sp>
      <p:sp>
        <p:nvSpPr>
          <p:cNvPr id="4" name="Slide Number Placeholder 3"/>
          <p:cNvSpPr>
            <a:spLocks noGrp="1"/>
          </p:cNvSpPr>
          <p:nvPr>
            <p:ph type="sldNum" sz="quarter" idx="5"/>
          </p:nvPr>
        </p:nvSpPr>
        <p:spPr/>
        <p:txBody>
          <a:bodyPr/>
          <a:lstStyle/>
          <a:p>
            <a:pPr>
              <a:defRPr/>
            </a:pPr>
            <a:fld id="{599A065C-E409-4B02-A23D-5A1E4405C2D4}" type="slidenum">
              <a:rPr lang="en-US" smtClean="0"/>
              <a:pPr>
                <a:defRPr/>
              </a:pPr>
              <a:t>58</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Another source of hope is the strongly progressive views of our young people across racial lines.  Most encouraging is the shrinking gap between the views of white young people and their counterparts of color.</a:t>
            </a:r>
          </a:p>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15174F3-E7EA-4A9D-88AA-0D90975AD68D}" type="slidenum">
              <a:rPr lang="en-US" smtClean="0"/>
              <a:pPr>
                <a:defRPr/>
              </a:pPr>
              <a:t>60</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xfrm>
            <a:off x="685800" y="4419600"/>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Let’s us dedicate ourselves to building a better world.  As the Reverend Dr. Martin Luther King Jr. once said:  “The moral arc of the universe is long and it bends toward justice.”  I humbly add:  “But only if the people make it bend.”  This is our historic task.</a:t>
            </a:r>
          </a:p>
        </p:txBody>
      </p:sp>
      <p:sp>
        <p:nvSpPr>
          <p:cNvPr id="4" name="Slide Number Placeholder 3"/>
          <p:cNvSpPr>
            <a:spLocks noGrp="1"/>
          </p:cNvSpPr>
          <p:nvPr>
            <p:ph type="sldNum" sz="quarter" idx="5"/>
          </p:nvPr>
        </p:nvSpPr>
        <p:spPr/>
        <p:txBody>
          <a:bodyPr/>
          <a:lstStyle/>
          <a:p>
            <a:pPr>
              <a:defRPr/>
            </a:pPr>
            <a:fld id="{99E4AA33-9A72-478F-9FA5-DDF2BBB8154B}" type="slidenum">
              <a:rPr lang="en-US" smtClean="0"/>
              <a:pPr>
                <a:defRPr/>
              </a:pPr>
              <a:t>61</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D787F4E-5A61-4D8A-B294-1FE8B0A63A9A}" type="slidenum">
              <a:rPr lang="en-US" smtClean="0"/>
              <a:pPr>
                <a:defRPr/>
              </a:pPr>
              <a:t>62</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96F33B1-3BE3-408F-9814-9C5D9CC81B79}" type="slidenum">
              <a:rPr lang="en-US" smtClean="0"/>
              <a:pPr>
                <a:defRPr/>
              </a:pPr>
              <a:t>63</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5C3BD0E-16C7-45A5-BBFF-C833D72E448D}" type="slidenum">
              <a:rPr lang="en-US" smtClean="0"/>
              <a:pPr>
                <a:defRPr/>
              </a:pPr>
              <a:t>65</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9198D38-B1C0-4C4E-B98D-CED2C2914239}" type="slidenum">
              <a:rPr lang="en-US" smtClean="0"/>
              <a:pPr>
                <a:defRPr/>
              </a:pPr>
              <a:t>66</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9FE4FEF-8358-4A21-912E-8C289D72F950}" type="slidenum">
              <a:rPr lang="en-US" smtClean="0"/>
              <a:pPr>
                <a:defRPr/>
              </a:pPr>
              <a:t>67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xfrm>
            <a:off x="1143000" y="381000"/>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xfrm>
            <a:off x="609600" y="4038600"/>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My family’ story spans three generations of working class history in the United States.  It is a story of struggle to create a more prosperous and secure future that would provide greater opportunity for each succeeding generation.  My Irish-American grandfather had a third grade education, went to work at age 10 and retired after 65 years of work.  My German-American grandfather had a sixth grade education and worked until he was laid off by Ford Motor Company at the start of the Great Depression.  He died an untimely death at age 53 as an unemployed autoworker after being seriously injured.  He died in poverty without unemployment insurance or health insurance that might have allowed him to get better medical care that might have saved his life.  We don’t know if better care would have saved his life but we know that no money and insurance made his chances much slimmer.</a:t>
            </a:r>
          </a:p>
          <a:p>
            <a:pPr eaLnBrk="1" hangingPunct="1"/>
            <a:r>
              <a:rPr lang="en-US" smtClean="0"/>
              <a:t>My grandparents were union men and their generation helped build the great fortunes of America but they never shared fairly in the wealth they created.</a:t>
            </a:r>
          </a:p>
          <a:p>
            <a:pPr eaLnBrk="1" hangingPunct="1"/>
            <a:r>
              <a:rPr lang="en-US" smtClean="0"/>
              <a:t>Throughout the lives of my grandparents’ generation, working people fought to win the right to organize unions and bargain collectively, unemployment insurance, public assistance for families in need, affordable housing, health care protections, social security when they were old, protections for their bank deposits and security during hard economic times.  They fought from the 1880s into the 1930s and were repeatedly defeated but they kept the faith and continued to struggle.</a:t>
            </a:r>
          </a:p>
          <a:p>
            <a:pPr eaLnBrk="1" hangingPunct="1"/>
            <a:r>
              <a:rPr lang="en-US" smtClean="0"/>
              <a:t>The Great Depression would provide the historic opportunity to change the lives of working people for decades to come.</a:t>
            </a:r>
          </a:p>
          <a:p>
            <a:pPr eaLnBrk="1" hangingPunct="1"/>
            <a:endParaRPr lang="en-US" smtClean="0"/>
          </a:p>
          <a:p>
            <a:pPr eaLnBrk="1" hangingPunct="1"/>
            <a:endParaRPr lang="en-US" smtClean="0"/>
          </a:p>
        </p:txBody>
      </p:sp>
      <p:sp>
        <p:nvSpPr>
          <p:cNvPr id="4" name="Slide Number Placeholder 3"/>
          <p:cNvSpPr>
            <a:spLocks noGrp="1"/>
          </p:cNvSpPr>
          <p:nvPr>
            <p:ph type="sldNum" sz="quarter" idx="5"/>
          </p:nvPr>
        </p:nvSpPr>
        <p:spPr/>
        <p:txBody>
          <a:bodyPr/>
          <a:lstStyle/>
          <a:p>
            <a:pPr>
              <a:defRPr/>
            </a:pPr>
            <a:fld id="{D24E2291-F94A-4380-856D-4292CE392705}" type="slidenum">
              <a:rPr lang="en-US" smtClean="0"/>
              <a:pPr>
                <a:defRPr/>
              </a:pPr>
              <a:t>7</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59B5DAC-E0CD-4B1B-8B06-0B7C6CC7E969}" type="slidenum">
              <a:rPr lang="en-US" smtClean="0"/>
              <a:pPr>
                <a:defRPr/>
              </a:pPr>
              <a:t>68</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941C3A8-6962-490D-9A9F-D5CD944724E6}" type="slidenum">
              <a:rPr lang="en-US" smtClean="0"/>
              <a:pPr>
                <a:defRPr/>
              </a:pPr>
              <a:t>69</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6F03177-FA35-4327-8700-1E55A806A692}" type="slidenum">
              <a:rPr lang="en-US" smtClean="0"/>
              <a:pPr>
                <a:defRPr/>
              </a:pPr>
              <a:t>70</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28251E1-A38F-4FA0-899E-67F81CA563BB}" type="slidenum">
              <a:rPr lang="en-US" smtClean="0"/>
              <a:pPr>
                <a:defRPr/>
              </a:pPr>
              <a:t>71</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F3A2017-040E-48D8-9D71-34D8ADDE68ED}" type="slidenum">
              <a:rPr lang="en-US" smtClean="0"/>
              <a:pPr>
                <a:defRPr/>
              </a:pPr>
              <a:t>72</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BE67DF5-E0A4-4503-BA44-CCD8482E5C7A}" type="slidenum">
              <a:rPr lang="en-US" smtClean="0"/>
              <a:pPr>
                <a:defRPr/>
              </a:pPr>
              <a:t>73</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6AC9FD7-B2EB-41CF-AD71-F01AC48B1626}" type="slidenum">
              <a:rPr lang="en-US" smtClean="0"/>
              <a:pPr>
                <a:defRPr/>
              </a:pPr>
              <a:t>74</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4E47033-B44E-4F07-A03A-FE3CD83EB410}" type="slidenum">
              <a:rPr lang="en-US" smtClean="0"/>
              <a:pPr>
                <a:defRPr/>
              </a:pPr>
              <a:t>75</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862D63F-8C90-4604-910C-21ED15CB8514}" type="slidenum">
              <a:rPr lang="en-US" smtClean="0"/>
              <a:pPr>
                <a:defRPr/>
              </a:pPr>
              <a:t>76</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2006 data.</a:t>
            </a:r>
          </a:p>
        </p:txBody>
      </p:sp>
      <p:sp>
        <p:nvSpPr>
          <p:cNvPr id="4" name="Slide Number Placeholder 3"/>
          <p:cNvSpPr>
            <a:spLocks noGrp="1"/>
          </p:cNvSpPr>
          <p:nvPr>
            <p:ph type="sldNum" sz="quarter" idx="5"/>
          </p:nvPr>
        </p:nvSpPr>
        <p:spPr/>
        <p:txBody>
          <a:bodyPr/>
          <a:lstStyle/>
          <a:p>
            <a:pPr>
              <a:defRPr/>
            </a:pPr>
            <a:fld id="{3F7847BE-FA60-4092-BDCB-8572E091710A}" type="slidenum">
              <a:rPr lang="en-US" smtClean="0"/>
              <a:pPr>
                <a:defRPr/>
              </a:pPr>
              <a:t>77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In 5 years, black union membership rises 100 to 500 thousand.  1935 to 1940</a:t>
            </a:r>
          </a:p>
          <a:p>
            <a:endParaRPr lang="en-US" smtClean="0"/>
          </a:p>
          <a:p>
            <a:endParaRPr lang="en-US" smtClean="0"/>
          </a:p>
          <a:p>
            <a:endParaRPr lang="en-US" smtClean="0"/>
          </a:p>
          <a:p>
            <a:r>
              <a:rPr lang="en-US" smtClean="0"/>
              <a:t>In the 1930s, many unions opened their doors to black and other workers of color like never before.  Some unions remained resistant to full integration.</a:t>
            </a:r>
          </a:p>
          <a:p>
            <a:endParaRPr lang="en-US" smtClean="0"/>
          </a:p>
          <a:p>
            <a:r>
              <a:rPr lang="en-US" smtClean="0"/>
              <a:t>Black union membership – Philip Foner, </a:t>
            </a:r>
            <a:r>
              <a:rPr lang="en-US" i="1" smtClean="0"/>
              <a:t>Organized Labor and the Black Worker, 1619 to 1973</a:t>
            </a:r>
            <a:r>
              <a:rPr lang="en-US" smtClean="0"/>
              <a:t>, page 231.</a:t>
            </a:r>
          </a:p>
          <a:p>
            <a:endParaRPr lang="en-US" smtClean="0"/>
          </a:p>
          <a:p>
            <a:r>
              <a:rPr lang="en-US" smtClean="0"/>
              <a:t>DuBois quote – Michael D. Yates, </a:t>
            </a:r>
            <a:r>
              <a:rPr lang="en-US" i="1" smtClean="0"/>
              <a:t>Why Unions Matter</a:t>
            </a:r>
            <a:r>
              <a:rPr lang="en-US" smtClean="0"/>
              <a:t>, page 147.  Cites Michael Goldfield, “Race and the CIO:  Response to Critics,” </a:t>
            </a:r>
            <a:r>
              <a:rPr lang="en-US" i="1" smtClean="0"/>
              <a:t>International Labor and Working Class History</a:t>
            </a:r>
            <a:r>
              <a:rPr lang="en-US" smtClean="0"/>
              <a:t>, no. 46, Fall 1994, page 2.</a:t>
            </a:r>
          </a:p>
        </p:txBody>
      </p:sp>
      <p:sp>
        <p:nvSpPr>
          <p:cNvPr id="4" name="Slide Number Placeholder 3"/>
          <p:cNvSpPr>
            <a:spLocks noGrp="1"/>
          </p:cNvSpPr>
          <p:nvPr>
            <p:ph type="sldNum" sz="quarter" idx="5"/>
          </p:nvPr>
        </p:nvSpPr>
        <p:spPr/>
        <p:txBody>
          <a:bodyPr/>
          <a:lstStyle/>
          <a:p>
            <a:pPr>
              <a:defRPr/>
            </a:pPr>
            <a:fld id="{888F2AE1-0AD5-43F8-B227-835F64A2D56D}" type="slidenum">
              <a:rPr lang="en-US" smtClean="0"/>
              <a:pPr>
                <a:defRPr/>
              </a:pPr>
              <a:t>9</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U.S. Department of Commerce publishes data called the National Income and Product Accounts.  These data show the percentage of the national income that is paid as workers’ wages and salaries.</a:t>
            </a:r>
          </a:p>
          <a:p>
            <a:r>
              <a:rPr lang="en-US" smtClean="0"/>
              <a:t>During the years from 1947 to 1979, workers’ wages and salaries as a share of the total national income averaged 56% or more.  By 2010, it had dropped to 50%.  If the workers’ share in 2010 was 56%, workers and their families would have received an additional $762 billion in wages and salaries.  If this additional income had been shared equally by the bottom 80 percent of households in income,  the average income increase per household would be more than $8,000.</a:t>
            </a:r>
          </a:p>
          <a:p>
            <a:r>
              <a:rPr lang="en-US" smtClean="0"/>
              <a:t>The data clearly shows that the percentage of the national income going to workers’ wages and salaries have been steadily declining since the early 1970s.  By 2010, the workers’ share was the lowest in has been since at least the 1920s.  This is in sharp contrast to the explosive growth of the top 1% share of the national income.</a:t>
            </a:r>
          </a:p>
          <a:p>
            <a:r>
              <a:rPr lang="en-US" smtClean="0"/>
              <a:t>Some will argue that the wage share is not the best measure of what workers are getting because of the increased value of various fringe benefits.  Even when fringe benefits like health care and pension are added, the workers’ share of the national income has steadily declined since the early 1980s and is at its lowest point since the mid-1960s.</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E9E14488-535B-4BDC-89DB-13897EED28E2}" type="slidenum">
              <a:rPr lang="en-US" smtClean="0"/>
              <a:pPr>
                <a:defRPr/>
              </a:pPr>
              <a:t>78</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years, 1959 to 1979, saw our nation make substantial progress toward eliminating poverty.  The overall rate was almost cut in half and the black poverty rate plummeted from 55% to 31% in 20 years.  Despite these gains, the black poverty rate was more than 3 times the white rate and the Hispanic rate was 2 ½ times the white rate in 1979.  We still had a long way to go but the direction was positive.</a:t>
            </a:r>
          </a:p>
          <a:p>
            <a:r>
              <a:rPr lang="en-US" smtClean="0"/>
              <a:t>The corporate counterattack starting in the late 1970s reversed the long-term decline in poverty.  By 2010, the overall rate was above 15%.  The poverty rate gaps between blacks and Hispanics and whites had narrowed as the white rate had grown substantially.</a:t>
            </a:r>
          </a:p>
          <a:p>
            <a:r>
              <a:rPr lang="en-US" smtClean="0"/>
              <a:t>This Census Bureau data source does not report poverty rates for Native Americans.</a:t>
            </a:r>
          </a:p>
        </p:txBody>
      </p:sp>
      <p:sp>
        <p:nvSpPr>
          <p:cNvPr id="4" name="Slide Number Placeholder 3"/>
          <p:cNvSpPr>
            <a:spLocks noGrp="1"/>
          </p:cNvSpPr>
          <p:nvPr>
            <p:ph type="sldNum" sz="quarter" idx="5"/>
          </p:nvPr>
        </p:nvSpPr>
        <p:spPr/>
        <p:txBody>
          <a:bodyPr/>
          <a:lstStyle/>
          <a:p>
            <a:pPr>
              <a:defRPr/>
            </a:pPr>
            <a:fld id="{EBB27F61-264B-424B-A0DF-0670EBC2B3BB}" type="slidenum">
              <a:rPr lang="en-US" smtClean="0"/>
              <a:pPr>
                <a:defRPr/>
              </a:pPr>
              <a:t>79</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01675" y="4656138"/>
            <a:ext cx="56070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Four times in the past 45 years, corporate America and their political allies in both parties have prevented the passage of major collective bargaining reform legislation.  Each effort was an attempt to curb the growing power of corporations to intimidate their employees into opposing unionization and blocking efforts to reach a contract settlement.</a:t>
            </a:r>
          </a:p>
          <a:p>
            <a:r>
              <a:rPr lang="en-US" smtClean="0"/>
              <a:t>As documented earlier, corporate abuses are widespread and current law does not serve as a deterrent to these abuses.  Despite corporate control of the mainstream media, substantial majorities of the American people wanted stronger law to protect collective bargaining rights in the workplace.  Despite this strong support, Congress once again failed to vote on the Employee Free Choice Act in 2009 and 2010.</a:t>
            </a:r>
          </a:p>
        </p:txBody>
      </p:sp>
      <p:sp>
        <p:nvSpPr>
          <p:cNvPr id="4" name="Slide Number Placeholder 3"/>
          <p:cNvSpPr>
            <a:spLocks noGrp="1"/>
          </p:cNvSpPr>
          <p:nvPr>
            <p:ph type="sldNum" sz="quarter" idx="5"/>
          </p:nvPr>
        </p:nvSpPr>
        <p:spPr/>
        <p:txBody>
          <a:bodyPr/>
          <a:lstStyle/>
          <a:p>
            <a:pPr>
              <a:defRPr/>
            </a:pPr>
            <a:fld id="{DB4CD14B-8F33-4C39-9CD8-48A6EA31E143}" type="slidenum">
              <a:rPr lang="en-US" smtClean="0"/>
              <a:pPr>
                <a:defRPr/>
              </a:pPr>
              <a:t>80</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xfrm>
            <a:off x="701675" y="4343400"/>
            <a:ext cx="5607050"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After-tax corporate profits as a share of the total national income was the highest in more than 80 years.  Only four years has the rate been above 9%.  All four years occurred since 2004.  Only 10 years was the rate greater than 8%.  Six of the ten were in the 2000s.</a:t>
            </a:r>
          </a:p>
          <a:p>
            <a:r>
              <a:rPr lang="en-US" smtClean="0"/>
              <a:t>Corporate America wants fearful, intimidated and docile workers.  Weakening the labor movement, gutting labor laws, threatening to move jobs, and widespread violations of the right to organize are key elements.  Raising the level of fear about keeping one’s job is key.  In the mid-1990s, Federal Reserve Board Chairman Greenspan puzzled over why wages weren’t rising faster during a time of extremely low unemployment.  “The old belief held that with such a low unemployment rate workers would have the upper hand and demand higher wages.  Yet the data showed that wages weren’t rising that much.  It was one of the central mysteries of the time.  Greenspan hypothesized at one point to colleagues within the Fed about the </a:t>
            </a:r>
            <a:r>
              <a:rPr lang="en-US" b="1" smtClean="0"/>
              <a:t>“traumatized worker”</a:t>
            </a:r>
            <a:r>
              <a:rPr lang="en-US" smtClean="0"/>
              <a:t> </a:t>
            </a:r>
            <a:r>
              <a:rPr lang="en-US" b="1" smtClean="0"/>
              <a:t>– someone who felt job insecurity in the changing economy and so was accepting smaller wage increases.  He had talks with business leaders who said their workers were not agitating and were fearful that their skills might not be marketable if they were forced to change jobs.”</a:t>
            </a:r>
            <a:endParaRPr lang="en-US" smtClean="0"/>
          </a:p>
          <a:p>
            <a:r>
              <a:rPr lang="en-US" smtClean="0"/>
              <a:t>If this strategy worked well during boom times, what happens during the Great Recession and very high unemployment?  Corporate America reached record levels of after-tax profits.</a:t>
            </a:r>
          </a:p>
          <a:p>
            <a:pPr eaLnBrk="1" hangingPunct="1"/>
            <a:r>
              <a:rPr lang="en-US" sz="1000" smtClean="0"/>
              <a:t>Note:  Table calculated by dividing Line 15:  Corporate profits after tax with IVA and CCAdj by Line 1.  National Income.  Source:  Bureau of Economic Analysis, “Table 1.12. National Income by Type of Income,” National Income and Product Accounts Tables. http://www.bea.gov/iTable/iTable.cfm?ReqID=9&amp;step=1</a:t>
            </a:r>
          </a:p>
          <a:p>
            <a:pPr eaLnBrk="1" hangingPunct="1"/>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E9BBDB32-AF25-46B7-A2C8-A3C3EF848ED2}" type="slidenum">
              <a:rPr lang="en-US" smtClean="0"/>
              <a:pPr>
                <a:defRPr/>
              </a:pPr>
              <a:t>81</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Rectangle 3"/>
          <p:cNvSpPr>
            <a:spLocks noGrp="1"/>
          </p:cNvSpPr>
          <p:nvPr>
            <p:ph type="body" idx="1"/>
          </p:nvPr>
        </p:nvSpPr>
        <p:spPr bwMode="auto">
          <a:xfrm>
            <a:off x="685800" y="4343400"/>
            <a:ext cx="5607050" cy="4419600"/>
          </a:xfrm>
          <a:extLst/>
        </p:spPr>
        <p:txBody>
          <a:bodyPr wrap="square" numCol="1" anchor="t" anchorCtr="0" compatLnSpc="1">
            <a:prstTxWarp prst="textNoShape">
              <a:avLst/>
            </a:prstTxWarp>
          </a:bodyPr>
          <a:lstStyle/>
          <a:p>
            <a:pPr eaLnBrk="1" hangingPunct="1">
              <a:lnSpc>
                <a:spcPct val="90000"/>
              </a:lnSpc>
              <a:spcBef>
                <a:spcPct val="0"/>
              </a:spcBef>
              <a:defRPr/>
            </a:pPr>
            <a:r>
              <a:rPr lang="en-US" dirty="0" smtClean="0"/>
              <a:t>The following victories of working people are major examples of the expansions of the five rights listed above.  This is not an exhaustive list.</a:t>
            </a:r>
          </a:p>
          <a:p>
            <a:pPr eaLnBrk="1" hangingPunct="1">
              <a:lnSpc>
                <a:spcPct val="90000"/>
              </a:lnSpc>
              <a:spcBef>
                <a:spcPct val="0"/>
              </a:spcBef>
              <a:defRPr/>
            </a:pPr>
            <a:endParaRPr lang="en-US" dirty="0"/>
          </a:p>
          <a:p>
            <a:pPr eaLnBrk="1" hangingPunct="1">
              <a:lnSpc>
                <a:spcPct val="90000"/>
              </a:lnSpc>
              <a:spcBef>
                <a:spcPct val="0"/>
              </a:spcBef>
              <a:defRPr/>
            </a:pPr>
            <a:r>
              <a:rPr lang="en-US" dirty="0" smtClean="0"/>
              <a:t>Right #1: Freedom to organize unions and collectively bargain and rigorous enforcement of workers’ rights on the job </a:t>
            </a:r>
          </a:p>
          <a:p>
            <a:pPr eaLnBrk="1" fontAlgn="auto" hangingPunct="1">
              <a:lnSpc>
                <a:spcPct val="90000"/>
              </a:lnSpc>
              <a:spcAft>
                <a:spcPts val="0"/>
              </a:spcAft>
              <a:defRPr/>
            </a:pPr>
            <a:r>
              <a:rPr lang="en-US" dirty="0" smtClean="0"/>
              <a:t>Right to organize and bargain collectively (1935) – Farm workers, domestics, state and local government employees, and health care workers denied the right.  Racism at work; Right to minimum wage and overtime pay (1938); Safety and health on the job (1970);Pension protections (1974);Child labor protections (1938); Right to non-discrimination at work (1960s forward); Unions win defined benefit pensions and many other non-wage benefits (1940s forward)</a:t>
            </a:r>
          </a:p>
          <a:p>
            <a:pPr eaLnBrk="1" hangingPunct="1">
              <a:lnSpc>
                <a:spcPct val="90000"/>
              </a:lnSpc>
              <a:spcBef>
                <a:spcPct val="0"/>
              </a:spcBef>
              <a:defRPr/>
            </a:pPr>
            <a:endParaRPr lang="en-US" dirty="0" smtClean="0"/>
          </a:p>
          <a:p>
            <a:pPr eaLnBrk="1" hangingPunct="1">
              <a:lnSpc>
                <a:spcPct val="90000"/>
              </a:lnSpc>
              <a:spcBef>
                <a:spcPct val="0"/>
              </a:spcBef>
              <a:defRPr/>
            </a:pPr>
            <a:r>
              <a:rPr lang="en-US" dirty="0" smtClean="0"/>
              <a:t>Right #2:  Freedom to participate in a well-managed economy like the period of 1947 to 1979</a:t>
            </a:r>
          </a:p>
          <a:p>
            <a:pPr eaLnBrk="1" hangingPunct="1">
              <a:lnSpc>
                <a:spcPct val="90000"/>
              </a:lnSpc>
              <a:spcBef>
                <a:spcPct val="0"/>
              </a:spcBef>
              <a:defRPr/>
            </a:pPr>
            <a:r>
              <a:rPr lang="en-US" dirty="0" smtClean="0"/>
              <a:t>No financial crises for 45 years; Productivity gains shared fairly; Standard of living more than doubled with inequality narrowing; Top 1% has lowest share of national income in decades</a:t>
            </a:r>
          </a:p>
          <a:p>
            <a:pPr eaLnBrk="1" hangingPunct="1">
              <a:lnSpc>
                <a:spcPct val="90000"/>
              </a:lnSpc>
              <a:spcBef>
                <a:spcPct val="0"/>
              </a:spcBef>
              <a:defRPr/>
            </a:pPr>
            <a:endParaRPr lang="en-US" dirty="0" smtClean="0"/>
          </a:p>
          <a:p>
            <a:pPr eaLnBrk="1" hangingPunct="1">
              <a:lnSpc>
                <a:spcPct val="90000"/>
              </a:lnSpc>
              <a:spcBef>
                <a:spcPct val="0"/>
              </a:spcBef>
              <a:defRPr/>
            </a:pPr>
            <a:r>
              <a:rPr lang="en-US" dirty="0" smtClean="0"/>
              <a:t>Right #3:  Freedom to pursue opportunities through access to high quality affordable education and training throughout life</a:t>
            </a:r>
          </a:p>
          <a:p>
            <a:pPr eaLnBrk="1" hangingPunct="1">
              <a:defRPr/>
            </a:pPr>
            <a:r>
              <a:rPr lang="en-US" dirty="0" smtClean="0"/>
              <a:t>Massive expansion of public universities, colleges and community colleges – 1950s to 1970s; GI Bill for college and a home – 1944; Growing financial aid for college students – 1960s to 1970s; Creation and expansion of retraining programs – 1960s to 1970s; Head Start program for millions of pre-school children – 1965</a:t>
            </a:r>
          </a:p>
          <a:p>
            <a:pPr marL="171450" indent="-171450" eaLnBrk="1" hangingPunct="1">
              <a:lnSpc>
                <a:spcPct val="90000"/>
              </a:lnSpc>
              <a:spcBef>
                <a:spcPct val="0"/>
              </a:spcBef>
              <a:buFont typeface="Arial" pitchFamily="34" charset="0"/>
              <a:buChar char="•"/>
              <a:defRPr/>
            </a:pPr>
            <a:endParaRPr lang="en-US" dirty="0" smtClean="0"/>
          </a:p>
          <a:p>
            <a:pPr eaLnBrk="1" hangingPunct="1">
              <a:lnSpc>
                <a:spcPct val="90000"/>
              </a:lnSpc>
              <a:spcBef>
                <a:spcPct val="0"/>
              </a:spcBef>
              <a:buFont typeface="Arial" pitchFamily="34" charset="0"/>
              <a:buNone/>
              <a:defRPr/>
            </a:pPr>
            <a:r>
              <a:rPr lang="en-US" dirty="0" smtClean="0"/>
              <a:t>Right #4:  Freedom from economic insecurity, material want and discrimination</a:t>
            </a:r>
          </a:p>
          <a:p>
            <a:pPr eaLnBrk="1" fontAlgn="auto" hangingPunct="1">
              <a:spcAft>
                <a:spcPts val="0"/>
              </a:spcAft>
              <a:buFont typeface="Arial" pitchFamily="34" charset="0"/>
              <a:buChar char="•"/>
              <a:defRPr/>
            </a:pPr>
            <a:r>
              <a:rPr lang="en-US" dirty="0" smtClean="0"/>
              <a:t>Social Security – Farm workers and domestics denied coverage in 1935. Racism and sexism at work; Medicare and Medicaid; Unemployment insurance; Government assistance for basic shelter and food; Government protections for retirement plans, bank deposits, and the safety of water, air and consumer products;  Employment, housing and civil rights protections for people of color, women, persons with disabilities, and the elderly</a:t>
            </a:r>
          </a:p>
          <a:p>
            <a:pPr eaLnBrk="1" hangingPunct="1">
              <a:lnSpc>
                <a:spcPct val="90000"/>
              </a:lnSpc>
              <a:spcBef>
                <a:spcPct val="0"/>
              </a:spcBef>
              <a:buFont typeface="Arial" pitchFamily="34" charset="0"/>
              <a:buNone/>
              <a:defRPr/>
            </a:pPr>
            <a:endParaRPr lang="en-US" dirty="0" smtClean="0"/>
          </a:p>
          <a:p>
            <a:pPr eaLnBrk="1" hangingPunct="1">
              <a:lnSpc>
                <a:spcPct val="90000"/>
              </a:lnSpc>
              <a:spcBef>
                <a:spcPct val="0"/>
              </a:spcBef>
              <a:buFont typeface="Arial" pitchFamily="34" charset="0"/>
              <a:buNone/>
              <a:defRPr/>
            </a:pPr>
            <a:r>
              <a:rPr lang="en-US" dirty="0" smtClean="0"/>
              <a:t>Right #5:  Freedom to time for a healthy family life and civic involvements while working </a:t>
            </a:r>
          </a:p>
          <a:p>
            <a:pPr eaLnBrk="1" hangingPunct="1">
              <a:defRPr/>
            </a:pPr>
            <a:r>
              <a:rPr lang="en-US" dirty="0" smtClean="0"/>
              <a:t>A 40-hour work week makes it easier for parents to care for their families and be active in their union and community; Millions win vacation and sick leave; Family and medical leave Act</a:t>
            </a:r>
          </a:p>
          <a:p>
            <a:pPr eaLnBrk="1" hangingPunct="1">
              <a:spcBef>
                <a:spcPct val="0"/>
              </a:spcBef>
              <a:buFont typeface="Arial" pitchFamily="34" charset="0"/>
              <a:buNone/>
              <a:defRPr/>
            </a:pPr>
            <a:endParaRPr lang="en-US" sz="1000"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0FA6AD6-C212-470C-BD85-E1DFD5678EB4}" type="slidenum">
              <a:rPr lang="en-US" smtClean="0"/>
              <a:pPr>
                <a:defRPr/>
              </a:pPr>
              <a:t>83</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In 1983 and 2008, black men had the highest rate of union membership.  This has been true for several decades.  In 1983, black women, Latino men and white men were essentially tied for the second highest rate of union membership.  In 2008, white men and black women were tied for the second highest rate.</a:t>
            </a:r>
          </a:p>
          <a:p>
            <a:r>
              <a:rPr lang="en-US" smtClean="0"/>
              <a:t>It is very important to recognize the devastating impact that the corporate class warfare against unions and workers has had on black and Latino workers.  The largest percentage declines in union membership have taken place among black and Latino workers.  Between 1983 and 2008, the rate of union membership for black and Latino men was cut by more than 50%.  Black men dropped from 36% to 17% and Latino men dropped from 27% to 12%.  The declines for black women and Latino women were also very large.  All of these declines were much higher than for whites and Asians.</a:t>
            </a:r>
          </a:p>
          <a:p>
            <a:r>
              <a:rPr lang="en-US" smtClean="0"/>
              <a:t>It is not well understood that the class war against unions and workers had a disproportionate impact on workers of color.  The need to continue the struggle against racism still exists.</a:t>
            </a:r>
          </a:p>
          <a:p>
            <a:endParaRPr lang="en-US" smtClean="0"/>
          </a:p>
          <a:p>
            <a:endParaRPr lang="en-US" b="1" smtClean="0"/>
          </a:p>
          <a:p>
            <a:endParaRPr lang="en-US" b="1" smtClean="0"/>
          </a:p>
          <a:p>
            <a:endParaRPr lang="en-US" smtClean="0"/>
          </a:p>
        </p:txBody>
      </p:sp>
      <p:sp>
        <p:nvSpPr>
          <p:cNvPr id="4" name="Slide Number Placeholder 3"/>
          <p:cNvSpPr>
            <a:spLocks noGrp="1"/>
          </p:cNvSpPr>
          <p:nvPr>
            <p:ph type="sldNum" sz="quarter" idx="5"/>
          </p:nvPr>
        </p:nvSpPr>
        <p:spPr/>
        <p:txBody>
          <a:bodyPr/>
          <a:lstStyle/>
          <a:p>
            <a:pPr>
              <a:defRPr/>
            </a:pPr>
            <a:fld id="{83756991-0341-4D74-8A2D-9E9389A170F6}" type="slidenum">
              <a:rPr lang="en-US" smtClean="0"/>
              <a:pPr>
                <a:defRPr/>
              </a:pPr>
              <a:t>85</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C4EF0B9-0654-4A5F-9003-CEDB33B8B2FE}" type="slidenum">
              <a:rPr lang="en-US" smtClean="0"/>
              <a:pPr>
                <a:defRPr/>
              </a:pPr>
              <a:t>87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It is clear that young people are the strongest supporters of public sector unions against the attacks of right wing Governors and their allies.  This is an important source of hope for the future.</a:t>
            </a:r>
          </a:p>
        </p:txBody>
      </p:sp>
      <p:sp>
        <p:nvSpPr>
          <p:cNvPr id="4" name="Slide Number Placeholder 3"/>
          <p:cNvSpPr>
            <a:spLocks noGrp="1"/>
          </p:cNvSpPr>
          <p:nvPr>
            <p:ph type="sldNum" sz="quarter" idx="5"/>
          </p:nvPr>
        </p:nvSpPr>
        <p:spPr/>
        <p:txBody>
          <a:bodyPr/>
          <a:lstStyle/>
          <a:p>
            <a:pPr>
              <a:defRPr/>
            </a:pPr>
            <a:fld id="{599A065C-E409-4B02-A23D-5A1E4405C2D4}" type="slidenum">
              <a:rPr lang="en-US" smtClean="0"/>
              <a:pPr>
                <a:defRPr/>
              </a:pPr>
              <a:t>89</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It is time for the American people to make a citizen’s arrest of Corporate America and the wealthy.  Their uncontrolled greed and disregard for the people is intolerable.  This is not new but the pain of the people demands action now.  The so-called recovery is not a recovery for tens of millions of hard-working Americans, students who want a chance to go to college, senior citizens wanting a secure retirement and those in need who are in desperate straits.  We need to put people back to work, support the unemployed and those in need, and give our children a brighter future.  Instead we see the following about the record level of cash sitting in the accounts of the corporations:</a:t>
            </a:r>
          </a:p>
          <a:p>
            <a:pPr eaLnBrk="1" hangingPunct="1">
              <a:spcBef>
                <a:spcPct val="0"/>
              </a:spcBef>
            </a:pPr>
            <a:endParaRPr lang="en-US" smtClean="0"/>
          </a:p>
          <a:p>
            <a:pPr eaLnBrk="1" hangingPunct="1">
              <a:spcBef>
                <a:spcPct val="0"/>
              </a:spcBef>
            </a:pPr>
            <a:r>
              <a:rPr lang="en-US" smtClean="0"/>
              <a:t>“The cash buildup shows the deep caution many companies feel about investing in expansion while the economic recovery remains painfully slow and high unemployment and battered household finances continue to limit consumers' ability to spend.”  - Wall Street Journal December 2010.  This problem continues.</a:t>
            </a:r>
          </a:p>
          <a:p>
            <a:pPr eaLnBrk="1" hangingPunct="1">
              <a:spcBef>
                <a:spcPct val="0"/>
              </a:spcBef>
            </a:pPr>
            <a:endParaRPr lang="en-US" smtClean="0"/>
          </a:p>
        </p:txBody>
      </p:sp>
      <p:sp>
        <p:nvSpPr>
          <p:cNvPr id="48131" name="Slide Number Placeholder 3"/>
          <p:cNvSpPr txBox="1">
            <a:spLocks noGrp="1"/>
          </p:cNvSpPr>
          <p:nvPr/>
        </p:nvSpPr>
        <p:spPr bwMode="auto">
          <a:xfrm>
            <a:off x="3970338" y="8829675"/>
            <a:ext cx="3038475" cy="465138"/>
          </a:xfrm>
          <a:prstGeom prst="rect">
            <a:avLst/>
          </a:prstGeom>
          <a:noFill/>
          <a:ln>
            <a:miter lim="800000"/>
            <a:headEnd/>
            <a:tailEnd/>
          </a:ln>
        </p:spPr>
        <p:txBody>
          <a:bodyPr lIns="93177" tIns="46589" rIns="93177" bIns="46589" anchor="b"/>
          <a:lstStyle/>
          <a:p>
            <a:pPr algn="r">
              <a:defRPr/>
            </a:pPr>
            <a:fld id="{84794E0E-02FD-4B10-A71F-3AD736BC29A0}" type="slidenum">
              <a:rPr lang="en-US" sz="1200">
                <a:latin typeface="+mn-lt"/>
              </a:rPr>
              <a:pPr algn="r">
                <a:defRPr/>
              </a:pPr>
              <a:t>92</a:t>
            </a:fld>
            <a:endParaRPr lang="en-US" sz="1200">
              <a:latin typeface="+mn-l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period of the 1890’s through the 1920’s, the American people were deeply divided by racism, anti-immigrant hostility, and other forms of bigotry.  This is a Ku Klux Klan (KKK) march down Pennsylvania Avenue in Washington D.C. in 1925.  The U.S. Capitol building is in the far background.  </a:t>
            </a:r>
          </a:p>
          <a:p>
            <a:r>
              <a:rPr lang="en-US" dirty="0" smtClean="0"/>
              <a:t>The KKK hated and persecuted blacks, other people of color, Jews, Catholics, immigrants, atheists and women who asserted their rights or believed to be immoral.  In the mid-1920’s, the KKK had 4 to 5 million members.  In today’s America, this would be the equivalent of 12 to 15 million members.</a:t>
            </a:r>
          </a:p>
          <a:p>
            <a:r>
              <a:rPr lang="en-US" dirty="0" smtClean="0"/>
              <a:t>The conscious building of hatred served the interests of Corporate America well and made it extremely different for working people and their allies to come together to demand a better present and future.</a:t>
            </a:r>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10</a:t>
            </a:fld>
            <a:endParaRPr lang="en-US"/>
          </a:p>
        </p:txBody>
      </p:sp>
    </p:spTree>
    <p:extLst>
      <p:ext uri="{BB962C8B-B14F-4D97-AF65-F5344CB8AC3E}">
        <p14:creationId xmlns:p14="http://schemas.microsoft.com/office/powerpoint/2010/main" val="194099075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Deep racism fuels the rise of the Ku Klux Klan with 4-5 million members.</a:t>
            </a:r>
          </a:p>
          <a:p>
            <a:r>
              <a:rPr lang="en-US" smtClean="0"/>
              <a:t>Many, but not all, unions, bar or discriminate against people of color.</a:t>
            </a:r>
          </a:p>
          <a:p>
            <a:r>
              <a:rPr lang="en-US" smtClean="0"/>
              <a:t>Decades of anti-immigrant hostility and scapegoating of immigrants leads to major restrictions on immigration.</a:t>
            </a:r>
          </a:p>
          <a:p>
            <a:r>
              <a:rPr lang="en-US" smtClean="0"/>
              <a:t>Al Smith, the first Catholic Presidential candidate, faces widespread anti-Catholic bigotry.  Anti-semitism continues.</a:t>
            </a:r>
          </a:p>
          <a:p>
            <a:r>
              <a:rPr lang="en-US" smtClean="0"/>
              <a:t>Wars over prohibition and evolution</a:t>
            </a:r>
          </a:p>
          <a:p>
            <a:r>
              <a:rPr lang="en-US" smtClean="0"/>
              <a:t>These divisions helped to weaken efforts to achieve many needed economic, political and social reforms desperately needed by working people.</a:t>
            </a:r>
          </a:p>
          <a:p>
            <a:endParaRPr lang="en-US" smtClean="0"/>
          </a:p>
        </p:txBody>
      </p:sp>
      <p:sp>
        <p:nvSpPr>
          <p:cNvPr id="4" name="Slide Number Placeholder 3"/>
          <p:cNvSpPr>
            <a:spLocks noGrp="1"/>
          </p:cNvSpPr>
          <p:nvPr>
            <p:ph type="sldNum" sz="quarter" idx="5"/>
          </p:nvPr>
        </p:nvSpPr>
        <p:spPr/>
        <p:txBody>
          <a:bodyPr/>
          <a:lstStyle/>
          <a:p>
            <a:pPr>
              <a:defRPr/>
            </a:pPr>
            <a:fld id="{D4615F87-2F5D-44D4-8E01-E2619B81CF0A}" type="slidenum">
              <a:rPr lang="en-US" smtClean="0"/>
              <a:pPr>
                <a:defRPr/>
              </a:pPr>
              <a:t>94</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immigration reforms of 1965 opened the doors for large-scale immigration after 4 decades of tight restrictions.  Millions of hard-working immigrants have entered the workforce.</a:t>
            </a:r>
          </a:p>
          <a:p>
            <a:r>
              <a:rPr lang="en-US" smtClean="0"/>
              <a:t>Many immigrants and particularly undocumented immigrants are subject to discrimination and economic exploitation, and are falsely accused of creating economic hard times.</a:t>
            </a:r>
          </a:p>
          <a:p>
            <a:r>
              <a:rPr lang="en-US" smtClean="0"/>
              <a:t>Immigrants understand the importance of unions.  Almost 13 percent of union members nationwide are immigrants.</a:t>
            </a:r>
          </a:p>
          <a:p>
            <a:r>
              <a:rPr lang="en-US" smtClean="0"/>
              <a:t>Immigrant union members earn 17% more and are 50% more likely to have employer-paid health care than non-union immigrants with similar characteristics.</a:t>
            </a:r>
          </a:p>
          <a:p>
            <a:endParaRPr lang="en-US" smtClean="0"/>
          </a:p>
          <a:p>
            <a:endParaRPr lang="en-US" smtClean="0"/>
          </a:p>
          <a:p>
            <a:r>
              <a:rPr lang="en-US" smtClean="0"/>
              <a:t>Immigration statistics – John Schmitt, “Unions and Upward Mobility for Immigrant Workers,” Center for Economic and Policy Research, March 2010, page 1. http://www.cepr.net/documents/publications/unions-immigrants-2010-03.pdf </a:t>
            </a:r>
          </a:p>
        </p:txBody>
      </p:sp>
      <p:sp>
        <p:nvSpPr>
          <p:cNvPr id="4" name="Slide Number Placeholder 3"/>
          <p:cNvSpPr>
            <a:spLocks noGrp="1"/>
          </p:cNvSpPr>
          <p:nvPr>
            <p:ph type="sldNum" sz="quarter" idx="5"/>
          </p:nvPr>
        </p:nvSpPr>
        <p:spPr/>
        <p:txBody>
          <a:bodyPr/>
          <a:lstStyle/>
          <a:p>
            <a:pPr>
              <a:defRPr/>
            </a:pPr>
            <a:fld id="{8163CB77-7205-41C4-A673-AA406B0882D5}" type="slidenum">
              <a:rPr lang="en-US" smtClean="0"/>
              <a:pPr>
                <a:defRPr/>
              </a:pPr>
              <a:t>95</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fld id="{5431FEF6-814E-4578-AFFA-7A918CF232D4}" type="slidenum">
              <a:rPr lang="en-US" smtClean="0">
                <a:latin typeface="Times New Roman" pitchFamily="18" charset="0"/>
              </a:rPr>
              <a:pPr eaLnBrk="1" fontAlgn="base" hangingPunct="1">
                <a:spcBef>
                  <a:spcPct val="0"/>
                </a:spcBef>
                <a:spcAft>
                  <a:spcPct val="0"/>
                </a:spcAft>
              </a:pPr>
              <a:t>97</a:t>
            </a:fld>
            <a:endParaRPr lang="en-US" smtClean="0">
              <a:latin typeface="Times New Roman" pitchFamily="18" charset="0"/>
            </a:endParaRPr>
          </a:p>
        </p:txBody>
      </p:sp>
      <p:sp>
        <p:nvSpPr>
          <p:cNvPr id="2037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smtClean="0"/>
              <a:t>It is critical to learn or relearn the history of working people and their allies over decades of struggle to build the American Dream.  Our ancestors persisted despite decades of many major defeats and reshaped our nation in the 1930s and again in the 1960s.  Today we are better educated than our ancestors in terms of formal education.  But they had been educated in decades of struggle to build a better future for their children and grandchildren.</a:t>
            </a:r>
          </a:p>
          <a:p>
            <a:pPr eaLnBrk="1" hangingPunct="1">
              <a:lnSpc>
                <a:spcPct val="90000"/>
              </a:lnSpc>
              <a:spcBef>
                <a:spcPct val="0"/>
              </a:spcBef>
            </a:pPr>
            <a:r>
              <a:rPr lang="en-US" smtClean="0"/>
              <a:t>We should honor their great courage and struggles and persist as they did in fighting for a better world.  Si, se puede.  Yes, we can.</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Rectangle 3"/>
          <p:cNvSpPr>
            <a:spLocks noGrp="1"/>
          </p:cNvSpPr>
          <p:nvPr>
            <p:ph type="body" idx="1"/>
          </p:nvPr>
        </p:nvSpPr>
        <p:spPr bwMode="auto">
          <a:xfrm>
            <a:off x="701675" y="4416425"/>
            <a:ext cx="5607050" cy="4346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pPr>
            <a:r>
              <a:rPr lang="en-US" smtClean="0"/>
              <a:t>Fighting for a just and hopeful vision that all people can and should benefit from a growing economy</a:t>
            </a:r>
          </a:p>
          <a:p>
            <a:pPr eaLnBrk="1" hangingPunct="1">
              <a:lnSpc>
                <a:spcPct val="80000"/>
              </a:lnSpc>
            </a:pPr>
            <a:r>
              <a:rPr lang="en-US" smtClean="0"/>
              <a:t>Building success on the growing unity of working people and community allies</a:t>
            </a:r>
          </a:p>
          <a:p>
            <a:pPr eaLnBrk="1" hangingPunct="1">
              <a:lnSpc>
                <a:spcPct val="80000"/>
              </a:lnSpc>
            </a:pPr>
            <a:r>
              <a:rPr lang="en-US" smtClean="0"/>
              <a:t>Committing to keep fighting for decades</a:t>
            </a:r>
          </a:p>
          <a:p>
            <a:pPr eaLnBrk="1" hangingPunct="1">
              <a:lnSpc>
                <a:spcPct val="80000"/>
              </a:lnSpc>
            </a:pPr>
            <a:r>
              <a:rPr lang="en-US" smtClean="0"/>
              <a:t>Educating and mobilizing people at work and in the community</a:t>
            </a:r>
          </a:p>
          <a:p>
            <a:pPr eaLnBrk="1" hangingPunct="1">
              <a:lnSpc>
                <a:spcPct val="80000"/>
              </a:lnSpc>
            </a:pPr>
            <a:r>
              <a:rPr lang="en-US" smtClean="0"/>
              <a:t>Opening the doors of organized labor after decades of exclusion and discrimination </a:t>
            </a:r>
          </a:p>
          <a:p>
            <a:pPr eaLnBrk="1" hangingPunct="1">
              <a:lnSpc>
                <a:spcPct val="80000"/>
              </a:lnSpc>
            </a:pPr>
            <a:r>
              <a:rPr lang="en-US" smtClean="0"/>
              <a:t>Deepening a commitment to addressing racism and sexism that  harmed people of color and women and divided working people</a:t>
            </a:r>
          </a:p>
          <a:p>
            <a:pPr eaLnBrk="1" hangingPunct="1">
              <a:spcBef>
                <a:spcPct val="0"/>
              </a:spcBef>
            </a:pPr>
            <a:endParaRPr lang="en-US" smtClean="0"/>
          </a:p>
          <a:p>
            <a:pPr eaLnBrk="1" hangingPunct="1">
              <a:spcBef>
                <a:spcPct val="0"/>
              </a:spcBef>
            </a:pPr>
            <a:r>
              <a:rPr lang="en-US" smtClean="0"/>
              <a:t>The great working class upsurge of the 1930’s was critical to the passage of the many major New Deal programs that laid the foundation for a more economically just nation and a broadly shared prosperity for the following four decades.  Building strong alliances between organized labor and their communities and forcing the integration of large sections of the labor movement were key elements in achieving these great victories for working people, the poor and the elderly.</a:t>
            </a:r>
          </a:p>
          <a:p>
            <a:pPr eaLnBrk="1" hangingPunct="1">
              <a:spcBef>
                <a:spcPct val="0"/>
              </a:spcBef>
            </a:pPr>
            <a:endParaRPr lang="en-US" smtClean="0"/>
          </a:p>
          <a:p>
            <a:pPr eaLnBrk="1" hangingPunct="1">
              <a:spcBef>
                <a:spcPct val="0"/>
              </a:spcBef>
            </a:pPr>
            <a:r>
              <a:rPr lang="en-US" smtClean="0"/>
              <a:t>The victories were the product of decades of struggle and were anchored in a deep understanding that economic justice must apply to all people.  This vision of shared prosperity also required a strong government and strong labor movement to counterbalance the power of corporate America.</a:t>
            </a:r>
          </a:p>
          <a:p>
            <a:pPr eaLnBrk="1" hangingPunct="1">
              <a:spcBef>
                <a:spcPct val="0"/>
              </a:spcBef>
            </a:pPr>
            <a:endParaRPr lang="en-US" smtClean="0"/>
          </a:p>
          <a:p>
            <a:pPr eaLnBrk="1" hangingPunct="1">
              <a:spcBef>
                <a:spcPct val="0"/>
              </a:spcBef>
            </a:pPr>
            <a:r>
              <a:rPr lang="en-US" smtClean="0"/>
              <a:t>Once again in the 1960’s, working people and communities of color won another great set of victories.  Major victories were won against institutionalized racism and discrimination with the Civil Rights  and Voting Rights Acts.  The legislative victories of the Great Society program broadened the social safety for all Americans while opening many doors that had been closed to people of color and low-income whites.</a:t>
            </a:r>
          </a:p>
          <a:p>
            <a:pPr eaLnBrk="1" hangingPunct="1">
              <a:spcBef>
                <a:spcPct val="0"/>
              </a:spcBef>
            </a:pPr>
            <a:endParaRPr lang="en-US" smtClean="0"/>
          </a:p>
          <a:p>
            <a:pPr eaLnBrk="1" hangingPunct="1">
              <a:spcBef>
                <a:spcPct val="0"/>
              </a:spcBef>
            </a:pPr>
            <a:r>
              <a:rPr lang="en-US" smtClean="0"/>
              <a:t>Great progress had been made but broadly shared prosperity,  genuine equality of educational and economic opportunity, and economic security was still not a reality for everyone.  As the 1970s ended, the nation was at a crossroads.  Ronald Reagan, the Republican Party, and corporate America had their opportunity to reshape our nation’s future.</a:t>
            </a:r>
          </a:p>
          <a:p>
            <a:pPr eaLnBrk="1" hangingPunct="1">
              <a:spcBef>
                <a:spcPct val="0"/>
              </a:spcBef>
            </a:pPr>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Union versus non-union full-time wage and salary workers.  Overall difference is $209 per week.</a:t>
            </a:r>
          </a:p>
        </p:txBody>
      </p:sp>
      <p:sp>
        <p:nvSpPr>
          <p:cNvPr id="4" name="Slide Number Placeholder 3"/>
          <p:cNvSpPr>
            <a:spLocks noGrp="1"/>
          </p:cNvSpPr>
          <p:nvPr>
            <p:ph type="sldNum" sz="quarter" idx="5"/>
          </p:nvPr>
        </p:nvSpPr>
        <p:spPr/>
        <p:txBody>
          <a:bodyPr/>
          <a:lstStyle/>
          <a:p>
            <a:pPr>
              <a:defRPr/>
            </a:pPr>
            <a:fld id="{492C78E6-7D1E-4E1C-AE3C-E968053A9358}" type="slidenum">
              <a:rPr lang="en-US" smtClean="0"/>
              <a:pPr>
                <a:defRPr/>
              </a:pPr>
              <a:t>99</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p:cNvSpPr>
            <a:spLocks noGrp="1"/>
          </p:cNvSpPr>
          <p:nvPr>
            <p:ph type="body" idx="1"/>
          </p:nvPr>
        </p:nvSpPr>
        <p:spPr bwMode="auto">
          <a:xfrm>
            <a:off x="838200" y="4343400"/>
            <a:ext cx="5607050"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“According to Prof. Theodore St. Antoine, former Dean of the University of Michigan School of Law and president of the National Academy of Arbitrators, the nation’s leading organization of labor-management neutrals, ‘the intensity of opposition to unionization which is exhibited by American employers has no parallel in the western industrial world’.”</a:t>
            </a:r>
          </a:p>
          <a:p>
            <a:pPr>
              <a:lnSpc>
                <a:spcPct val="90000"/>
              </a:lnSpc>
            </a:pPr>
            <a:r>
              <a:rPr lang="en-US" smtClean="0"/>
              <a:t>The Dunlop Commission, a presidential commission on worker-management relations chaired by a former U.S. Secretary of Labor, reported:  “The incidence of unlawful firing of workers exercising the right to organize increased from 1 in every 20 elections adversely affecting 1 in 700 union supporters (in the early 1950s) to 1 in every 4 elections victimizing 1 in 50 union supporters (by the late 1980s).”</a:t>
            </a:r>
          </a:p>
          <a:p>
            <a:r>
              <a:rPr lang="en-US" smtClean="0"/>
              <a:t>Using NLRB records, Professor Charles Morris reports that 125,000 workers received back pay because they suffered reprisals for associational activity (legal union activities) from 1992 to 1997.  “Morris estimated that by the late 1990s, 1 of every 18 workers involved in an organizing campaign was a victim of discrimination for union activity.”</a:t>
            </a:r>
          </a:p>
          <a:p>
            <a:r>
              <a:rPr lang="en-US" smtClean="0"/>
              <a:t>A 2009 study showed:  “Employers threatened to close the plant in 57% of elections, discharged workers in 34%, and threatened to cut wages and benefits in 47% of elections.”</a:t>
            </a:r>
          </a:p>
          <a:p>
            <a:r>
              <a:rPr lang="en-US" sz="900" smtClean="0"/>
              <a:t>Sources:  Human Rights Watch, “Unfair Advantage:  Workers’ Freedom of Association in the United States under International Human Rights Standards - Chapter 5, 2000, pages 1-2. </a:t>
            </a:r>
            <a:r>
              <a:rPr lang="en-US" sz="900" smtClean="0">
                <a:hlinkClick r:id="rId3"/>
              </a:rPr>
              <a:t>http://www.hrw.org/legacy/reports/2000/uslabor/USLBR008-07.htm</a:t>
            </a:r>
            <a:r>
              <a:rPr lang="en-US" sz="900" smtClean="0"/>
              <a:t>  </a:t>
            </a:r>
          </a:p>
          <a:p>
            <a:r>
              <a:rPr lang="en-US" sz="900" smtClean="0"/>
              <a:t>Kate Bronfenbrenner, “No Holds Barred: The Intensification of Employer Opposition to Organizing, 2009, page 1. </a:t>
            </a:r>
            <a:r>
              <a:rPr lang="en-US" sz="900" smtClean="0">
                <a:hlinkClick r:id="rId4"/>
              </a:rPr>
              <a:t>http://epi.3cdn.net/edc3b3dc172dd1094f_0ym6ii96d.pdf</a:t>
            </a:r>
            <a:r>
              <a:rPr lang="en-US" sz="900" smtClean="0"/>
              <a:t>  </a:t>
            </a:r>
          </a:p>
          <a:p>
            <a:endParaRPr lang="en-US" sz="900" smtClean="0"/>
          </a:p>
          <a:p>
            <a:r>
              <a:rPr lang="en-US" sz="900" smtClean="0"/>
              <a:t>The NLRA created the National Labor Relations Board (NLRB) to protect workers exercising their rights to organize and bargain collectively.  </a:t>
            </a:r>
          </a:p>
          <a:p>
            <a:endParaRPr lang="en-US" sz="900" smtClean="0"/>
          </a:p>
          <a:p>
            <a:pPr eaLnBrk="1" hangingPunct="1"/>
            <a:r>
              <a:rPr lang="en-US" smtClean="0"/>
              <a:t>National  Labor Relations Board, “Annual Reports.” 2000  to 2009, Table 4. </a:t>
            </a:r>
            <a:r>
              <a:rPr lang="en-US" smtClean="0">
                <a:hlinkClick r:id="rId5"/>
              </a:rPr>
              <a:t>https://www.nlrb.gov/sites/default/files/documents/119/nlrb2005.pdf</a:t>
            </a:r>
            <a:r>
              <a:rPr lang="en-US" smtClean="0"/>
              <a:t> </a:t>
            </a:r>
          </a:p>
          <a:p>
            <a:pPr eaLnBrk="1" hangingPunct="1"/>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69CA6433-3261-483B-9D1B-ABC6CEA47B56}" type="slidenum">
              <a:rPr lang="en-US" smtClean="0"/>
              <a:pPr>
                <a:defRPr/>
              </a:pPr>
              <a:t>100</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1A57266-A750-44B9-86CF-4FEB5CC02A10}" type="slidenum">
              <a:rPr lang="en-US" smtClean="0"/>
              <a:pPr>
                <a:defRPr/>
              </a:pPr>
              <a:t>101</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8674677-CA75-439C-82B1-42696CF88AB1}" type="slidenum">
              <a:rPr lang="en-US" smtClean="0"/>
              <a:pPr>
                <a:defRPr/>
              </a:pPr>
              <a:t>102</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3EF6292-E6F0-4319-B218-96F21DB50C22}" type="slidenum">
              <a:rPr lang="en-US" smtClean="0"/>
              <a:pPr>
                <a:defRPr/>
              </a:pPr>
              <a:t>103</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490ADC9-999F-4A19-AB1F-368880401ECB}" type="slidenum">
              <a:rPr lang="en-US" smtClean="0"/>
              <a:pPr>
                <a:defRPr/>
              </a:pPr>
              <a:t>104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Quote:  Howard </a:t>
            </a:r>
            <a:r>
              <a:rPr lang="en-US" baseline="0" dirty="0" err="1" smtClean="0"/>
              <a:t>Zinn</a:t>
            </a:r>
            <a:r>
              <a:rPr lang="en-US" baseline="0" dirty="0" smtClean="0"/>
              <a:t>, </a:t>
            </a:r>
            <a:r>
              <a:rPr lang="en-US" i="1" baseline="0" dirty="0" smtClean="0"/>
              <a:t>People’s History of the United States</a:t>
            </a:r>
            <a:r>
              <a:rPr lang="en-US" i="0" baseline="0" dirty="0" smtClean="0"/>
              <a:t>, page 378.</a:t>
            </a:r>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11</a:t>
            </a:fld>
            <a:endParaRPr lang="en-US"/>
          </a:p>
        </p:txBody>
      </p:sp>
    </p:spTree>
    <p:extLst>
      <p:ext uri="{BB962C8B-B14F-4D97-AF65-F5344CB8AC3E}">
        <p14:creationId xmlns:p14="http://schemas.microsoft.com/office/powerpoint/2010/main" val="27401257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Source:  Richard McBrien, “Bishops should support workers’ union rights,” National Catholic Reporter Online, October 17, 2011.</a:t>
            </a:r>
          </a:p>
          <a:p>
            <a:r>
              <a:rPr lang="en-US" smtClean="0">
                <a:hlinkClick r:id="rId3"/>
              </a:rPr>
              <a:t>http://ncronline.org/print/27111</a:t>
            </a:r>
            <a:r>
              <a:rPr lang="en-US" smtClean="0"/>
              <a:t>  </a:t>
            </a:r>
          </a:p>
        </p:txBody>
      </p:sp>
      <p:sp>
        <p:nvSpPr>
          <p:cNvPr id="4" name="Slide Number Placeholder 3"/>
          <p:cNvSpPr>
            <a:spLocks noGrp="1"/>
          </p:cNvSpPr>
          <p:nvPr>
            <p:ph type="sldNum" sz="quarter" idx="5"/>
          </p:nvPr>
        </p:nvSpPr>
        <p:spPr/>
        <p:txBody>
          <a:bodyPr/>
          <a:lstStyle/>
          <a:p>
            <a:pPr>
              <a:defRPr/>
            </a:pPr>
            <a:fld id="{67C17FEC-2F47-48AB-B3EC-3337EB3164E3}" type="slidenum">
              <a:rPr lang="en-US" smtClean="0"/>
              <a:pPr>
                <a:defRPr/>
              </a:pPr>
              <a:t>105</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“It’s becoming conventional wisdom that the U.S. does not have an much mobility as most other advance countries.” – Isabel Sawyer, Brookings Institution economist.</a:t>
            </a:r>
          </a:p>
          <a:p>
            <a:endParaRPr lang="en-US" smtClean="0"/>
          </a:p>
        </p:txBody>
      </p:sp>
      <p:sp>
        <p:nvSpPr>
          <p:cNvPr id="4" name="Slide Number Placeholder 3"/>
          <p:cNvSpPr>
            <a:spLocks noGrp="1"/>
          </p:cNvSpPr>
          <p:nvPr>
            <p:ph type="sldNum" sz="quarter" idx="5"/>
          </p:nvPr>
        </p:nvSpPr>
        <p:spPr/>
        <p:txBody>
          <a:bodyPr/>
          <a:lstStyle/>
          <a:p>
            <a:pPr>
              <a:defRPr/>
            </a:pPr>
            <a:fld id="{4A98EE78-BAB6-4C34-A77E-E39CCF345771}" type="slidenum">
              <a:rPr lang="en-US" smtClean="0"/>
              <a:pPr>
                <a:defRPr/>
              </a:pPr>
              <a:t>106</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0C4C64E-B1B8-4E60-A9F7-D799AB9B103C}" type="slidenum">
              <a:rPr lang="en-US" smtClean="0"/>
              <a:pPr>
                <a:defRPr/>
              </a:pPr>
              <a:t>108</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Note SHSC has a vision for a better future.</a:t>
            </a:r>
          </a:p>
        </p:txBody>
      </p:sp>
      <p:sp>
        <p:nvSpPr>
          <p:cNvPr id="4" name="Slide Number Placeholder 3"/>
          <p:cNvSpPr>
            <a:spLocks noGrp="1"/>
          </p:cNvSpPr>
          <p:nvPr>
            <p:ph type="sldNum" sz="quarter" idx="5"/>
          </p:nvPr>
        </p:nvSpPr>
        <p:spPr/>
        <p:txBody>
          <a:bodyPr/>
          <a:lstStyle/>
          <a:p>
            <a:pPr>
              <a:defRPr/>
            </a:pPr>
            <a:fld id="{38CABFC6-B015-4C1C-A28B-C82FD1E2D4C4}" type="slidenum">
              <a:rPr lang="en-US" smtClean="0"/>
              <a:pPr>
                <a:defRPr/>
              </a:pPr>
              <a:t>109</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In 5 years, black union membership rises 100 to 500 thousand.  1935 to 1940</a:t>
            </a:r>
          </a:p>
          <a:p>
            <a:endParaRPr lang="en-US" smtClean="0"/>
          </a:p>
          <a:p>
            <a:endParaRPr lang="en-US" smtClean="0"/>
          </a:p>
          <a:p>
            <a:endParaRPr lang="en-US" smtClean="0"/>
          </a:p>
          <a:p>
            <a:r>
              <a:rPr lang="en-US" smtClean="0"/>
              <a:t>In the 1930s, many unions opened their doors to black and other workers of color like never before.  Some unions remained resistant to full integration.</a:t>
            </a:r>
          </a:p>
          <a:p>
            <a:endParaRPr lang="en-US" smtClean="0"/>
          </a:p>
          <a:p>
            <a:r>
              <a:rPr lang="en-US" smtClean="0"/>
              <a:t>Black union membership – Philip Foner, </a:t>
            </a:r>
            <a:r>
              <a:rPr lang="en-US" i="1" smtClean="0"/>
              <a:t>Organized Labor and the Black Worker, 1619 to 1973</a:t>
            </a:r>
            <a:r>
              <a:rPr lang="en-US" smtClean="0"/>
              <a:t>, page 231.</a:t>
            </a:r>
          </a:p>
          <a:p>
            <a:endParaRPr lang="en-US" smtClean="0"/>
          </a:p>
          <a:p>
            <a:r>
              <a:rPr lang="en-US" smtClean="0"/>
              <a:t>DuBois quote – Michael D. Yates, </a:t>
            </a:r>
            <a:r>
              <a:rPr lang="en-US" i="1" smtClean="0"/>
              <a:t>Why Unions Matter</a:t>
            </a:r>
            <a:r>
              <a:rPr lang="en-US" smtClean="0"/>
              <a:t>, page 147.  Cites Michael Goldfield, “Race and the CIO:  Response to Critics,” </a:t>
            </a:r>
            <a:r>
              <a:rPr lang="en-US" i="1" smtClean="0"/>
              <a:t>International Labor and Working Class History</a:t>
            </a:r>
            <a:r>
              <a:rPr lang="en-US" smtClean="0"/>
              <a:t>, no. 46, Fall 1994, page 2.</a:t>
            </a:r>
          </a:p>
        </p:txBody>
      </p:sp>
      <p:sp>
        <p:nvSpPr>
          <p:cNvPr id="4" name="Slide Number Placeholder 3"/>
          <p:cNvSpPr>
            <a:spLocks noGrp="1"/>
          </p:cNvSpPr>
          <p:nvPr>
            <p:ph type="sldNum" sz="quarter" idx="5"/>
          </p:nvPr>
        </p:nvSpPr>
        <p:spPr/>
        <p:txBody>
          <a:bodyPr/>
          <a:lstStyle/>
          <a:p>
            <a:pPr>
              <a:defRPr/>
            </a:pPr>
            <a:fld id="{888F2AE1-0AD5-43F8-B227-835F64A2D56D}" type="slidenum">
              <a:rPr lang="en-US" smtClean="0"/>
              <a:pPr>
                <a:defRPr/>
              </a:pPr>
              <a:t>110</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Corporate America and their political allies assert that a critical element of restoring a strong economy requires sharply reducing the federal deficit.  Their argument claims that this takes precedence over more direct job creation efforts and expanded assistance to homeowners facing foreclosure, students facing skyrocketing education costs, unemployed workers and their families, seniors and others in need.  They claim that corporate tax rates need to be cut even more.  Really?</a:t>
            </a:r>
          </a:p>
          <a:p>
            <a:r>
              <a:rPr lang="en-US" smtClean="0"/>
              <a:t>The effective corporate tax rate in the United States has been steadily dropping for the most of the past six decades.  This is particularly true since 1980s except for the tax code changes in the mid-1980s.  Do you believe that U.S. corporations cannot afford a tax increase in the midst of record after-tax profits?  They are sitting on $2 billion in cash which they are reluctant to invest because consumers do not have the resources to purchase more goods and services during these hard times.</a:t>
            </a:r>
          </a:p>
          <a:p>
            <a:r>
              <a:rPr lang="en-US" smtClean="0"/>
              <a:t>Are we to believe that continued tax cuts for profitable corporations serves the interests of the American people?</a:t>
            </a:r>
          </a:p>
          <a:p>
            <a:r>
              <a:rPr lang="en-US" smtClean="0"/>
              <a:t>You be the judge.</a:t>
            </a:r>
          </a:p>
        </p:txBody>
      </p:sp>
      <p:sp>
        <p:nvSpPr>
          <p:cNvPr id="4" name="Slide Number Placeholder 3"/>
          <p:cNvSpPr>
            <a:spLocks noGrp="1"/>
          </p:cNvSpPr>
          <p:nvPr>
            <p:ph type="sldNum" sz="quarter" idx="5"/>
          </p:nvPr>
        </p:nvSpPr>
        <p:spPr/>
        <p:txBody>
          <a:bodyPr/>
          <a:lstStyle/>
          <a:p>
            <a:pPr>
              <a:defRPr/>
            </a:pPr>
            <a:fld id="{546579E0-64CE-496D-B7A3-995849260A5F}" type="slidenum">
              <a:rPr lang="en-US" smtClean="0"/>
              <a:pPr>
                <a:defRPr/>
              </a:pPr>
              <a:t>111</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E60E916-5529-43F7-9120-3D03C831391A}" type="slidenum">
              <a:rPr lang="en-US" smtClean="0"/>
              <a:pPr>
                <a:defRPr/>
              </a:pPr>
              <a:t>113</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It is clear that young people are the strongest supporters of public sector unions against the attacks of right wing Governors and their allies.  This is an important source of hope for the future.</a:t>
            </a:r>
          </a:p>
        </p:txBody>
      </p:sp>
      <p:sp>
        <p:nvSpPr>
          <p:cNvPr id="4" name="Slide Number Placeholder 3"/>
          <p:cNvSpPr>
            <a:spLocks noGrp="1"/>
          </p:cNvSpPr>
          <p:nvPr>
            <p:ph type="sldNum" sz="quarter" idx="5"/>
          </p:nvPr>
        </p:nvSpPr>
        <p:spPr/>
        <p:txBody>
          <a:bodyPr/>
          <a:lstStyle/>
          <a:p>
            <a:pPr>
              <a:defRPr/>
            </a:pPr>
            <a:fld id="{EDCD1B95-553E-4E83-BFC4-78D6A1A8F739}" type="slidenum">
              <a:rPr lang="en-US" smtClean="0"/>
              <a:pPr>
                <a:defRPr/>
              </a:pPr>
              <a:t>114</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xfrm>
            <a:off x="1219200" y="533400"/>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By the mid 1930s, militant workers and their allies were on the march.  They began to use sit-down strikes in which they occupied the factories and workplaces rather than walking out and the employers replacing them with desperate hungry unemployed workers.  Strong organizing in the working class communities and growing racial unity provided strong support for strikers demanding justice on the job and in their communities.</a:t>
            </a:r>
          </a:p>
          <a:p>
            <a:r>
              <a:rPr lang="en-US" smtClean="0"/>
              <a:t>Organized  labor and the community were increasingly one.</a:t>
            </a:r>
          </a:p>
          <a:p>
            <a:r>
              <a:rPr lang="en-US" smtClean="0"/>
              <a:t>The employers and their allies in the courts repeatedly brought out the National Guard, police, company gunmen, and private security companies to attack, kill and wound many strikers and their supporters.  Repeatedly unarmed strikers and their supporters were killed by the government and private agents working to break their strikes.</a:t>
            </a:r>
          </a:p>
          <a:p>
            <a:r>
              <a:rPr lang="en-US" smtClean="0"/>
              <a:t>General strikes in San Francisco, Minneapolis and other cities signified the growing militance and class solidarity for justice.  A new day was coming to America and its working people.</a:t>
            </a:r>
          </a:p>
          <a:p>
            <a:r>
              <a:rPr lang="en-US" smtClean="0"/>
              <a:t>In 1935, after 140 years of efforts, the National Labor Relations Act (Wagner Act) was passed by Congress.  It gave most private sector workers the legal right to organize and bargain collectively for the first time in our nation’s history.  Armed with new rights, the struggle accelerated and broadened.</a:t>
            </a:r>
          </a:p>
        </p:txBody>
      </p:sp>
      <p:sp>
        <p:nvSpPr>
          <p:cNvPr id="4" name="Slide Number Placeholder 3"/>
          <p:cNvSpPr>
            <a:spLocks noGrp="1"/>
          </p:cNvSpPr>
          <p:nvPr>
            <p:ph type="sldNum" sz="quarter" idx="5"/>
          </p:nvPr>
        </p:nvSpPr>
        <p:spPr/>
        <p:txBody>
          <a:bodyPr/>
          <a:lstStyle/>
          <a:p>
            <a:pPr>
              <a:defRPr/>
            </a:pPr>
            <a:fld id="{4E73F820-2544-4F33-BB90-707577389DA8}" type="slidenum">
              <a:rPr lang="en-US" smtClean="0"/>
              <a:pPr>
                <a:defRPr/>
              </a:pPr>
              <a:t>115</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American people clearly understand that the powerful corporations and their lobbyists have too much power.  Figuring out how to curb their power and redirect their behavior to benefit the vast majority of Americans, </a:t>
            </a:r>
            <a:r>
              <a:rPr lang="en-US" b="1" smtClean="0"/>
              <a:t>the 99%</a:t>
            </a:r>
            <a:r>
              <a:rPr lang="en-US" smtClean="0"/>
              <a:t>, is the central question facing our economic and political democracies.</a:t>
            </a:r>
          </a:p>
          <a:p>
            <a:endParaRPr lang="en-US" smtClean="0"/>
          </a:p>
          <a:p>
            <a:r>
              <a:rPr lang="en-US" sz="1000" smtClean="0"/>
              <a:t>Sources:  Zukin, “The American Public and the Next Social Contract:  Public Opinion and Political Culture in 2007,” page 3. </a:t>
            </a:r>
            <a:r>
              <a:rPr lang="en-US" sz="1000" smtClean="0">
                <a:hlinkClick r:id="rId3"/>
              </a:rPr>
              <a:t>http://www.newamerica.net/files/nafmigration/NSCZukinPublicOpinion.pdf</a:t>
            </a:r>
            <a:r>
              <a:rPr lang="en-US" sz="1000" smtClean="0"/>
              <a:t>  </a:t>
            </a:r>
          </a:p>
          <a:p>
            <a:r>
              <a:rPr lang="en-US" sz="1000" smtClean="0"/>
              <a:t>Harris Poll, “Big Companies, PACs, Banks, Financial Institutions and Lobbyists Seen by Strong Majorities as Having Too Much Power and Influence in DC,”, June 1, 2011. </a:t>
            </a:r>
            <a:r>
              <a:rPr lang="en-US" sz="1000" smtClean="0">
                <a:hlinkClick r:id="rId4"/>
              </a:rPr>
              <a:t>http://www.harrisinteractive.com/NewsRoom/HarrisPolls/tabid/447/mid/1508/articleId/790/ctl/ReadCustom%20Default/Default.aspx</a:t>
            </a:r>
            <a:endParaRPr lang="en-US" sz="1000" smtClean="0"/>
          </a:p>
          <a:p>
            <a:r>
              <a:rPr lang="en-US" sz="1000" smtClean="0"/>
              <a:t>Gallup Poll, “Americans Decry Power of Lobbyists, Corporations, Banks, and Feds,” April 11, 2011. http://www.gallup.com/poll/147026/americans-decry-power-lobbyists-corporations-banks-feds.aspx </a:t>
            </a:r>
          </a:p>
          <a:p>
            <a:pPr eaLnBrk="1" hangingPunct="1"/>
            <a:r>
              <a:rPr lang="en-US" smtClean="0"/>
              <a:t>In 2007, the people said: </a:t>
            </a:r>
          </a:p>
          <a:p>
            <a:pPr eaLnBrk="1" hangingPunct="1"/>
            <a:r>
              <a:rPr lang="en-US" smtClean="0"/>
              <a:t>We need stronger guarantees of equal opportunities to succeed – 91%</a:t>
            </a:r>
          </a:p>
          <a:p>
            <a:pPr eaLnBrk="1" hangingPunct="1"/>
            <a:r>
              <a:rPr lang="en-US" smtClean="0"/>
              <a:t>Too much power concentrated in big companies – 76%</a:t>
            </a:r>
          </a:p>
          <a:p>
            <a:pPr eaLnBrk="1" hangingPunct="1"/>
            <a:r>
              <a:rPr lang="en-US" smtClean="0"/>
              <a:t>Businesses and corporations make too much profit – 65%</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47771208-460E-4FF3-BF81-36EF33428273}" type="slidenum">
              <a:rPr lang="en-US" smtClean="0"/>
              <a:pPr>
                <a:defRPr/>
              </a:pPr>
              <a:t>117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8E74D9A-3071-4FBF-BD9F-E085AB51A5FB}" type="datetime1">
              <a:rPr lang="en-US"/>
              <a:pPr>
                <a:defRPr/>
              </a:pPr>
              <a:t>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167143-201E-4627-84AD-767E108F7149}" type="slidenum">
              <a:rPr lang="en-US"/>
              <a:pPr>
                <a:defRPr/>
              </a:pPr>
              <a:t>‹#›</a:t>
            </a:fld>
            <a:endParaRPr lang="en-US"/>
          </a:p>
        </p:txBody>
      </p:sp>
    </p:spTree>
    <p:extLst>
      <p:ext uri="{BB962C8B-B14F-4D97-AF65-F5344CB8AC3E}">
        <p14:creationId xmlns:p14="http://schemas.microsoft.com/office/powerpoint/2010/main" val="2962095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3E6D5E9-A7DB-4BDB-B629-7196AD1EBF13}" type="datetime1">
              <a:rPr lang="en-US"/>
              <a:pPr>
                <a:defRPr/>
              </a:pPr>
              <a:t>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9E801FA-5643-42DD-9DF0-A67DDED47E18}" type="slidenum">
              <a:rPr lang="en-US"/>
              <a:pPr>
                <a:defRPr/>
              </a:pPr>
              <a:t>‹#›</a:t>
            </a:fld>
            <a:endParaRPr lang="en-US"/>
          </a:p>
        </p:txBody>
      </p:sp>
    </p:spTree>
    <p:extLst>
      <p:ext uri="{BB962C8B-B14F-4D97-AF65-F5344CB8AC3E}">
        <p14:creationId xmlns:p14="http://schemas.microsoft.com/office/powerpoint/2010/main" val="1079894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56CA9EE-726F-419B-8182-30B02994B739}" type="datetime1">
              <a:rPr lang="en-US"/>
              <a:pPr>
                <a:defRPr/>
              </a:pPr>
              <a:t>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85179A-1AE0-4A0A-A356-1B87102B8EAC}" type="slidenum">
              <a:rPr lang="en-US"/>
              <a:pPr>
                <a:defRPr/>
              </a:pPr>
              <a:t>‹#›</a:t>
            </a:fld>
            <a:endParaRPr lang="en-US"/>
          </a:p>
        </p:txBody>
      </p:sp>
    </p:spTree>
    <p:extLst>
      <p:ext uri="{BB962C8B-B14F-4D97-AF65-F5344CB8AC3E}">
        <p14:creationId xmlns:p14="http://schemas.microsoft.com/office/powerpoint/2010/main" val="792620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800B34B-4368-428F-8032-A7E7048A4C23}" type="datetime1">
              <a:rPr lang="en-US"/>
              <a:pPr>
                <a:defRPr/>
              </a:pPr>
              <a:t>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D4D419-3A8D-4BEB-AD3D-C5564B0AA348}" type="slidenum">
              <a:rPr lang="en-US"/>
              <a:pPr>
                <a:defRPr/>
              </a:pPr>
              <a:t>‹#›</a:t>
            </a:fld>
            <a:endParaRPr lang="en-US"/>
          </a:p>
        </p:txBody>
      </p:sp>
    </p:spTree>
    <p:extLst>
      <p:ext uri="{BB962C8B-B14F-4D97-AF65-F5344CB8AC3E}">
        <p14:creationId xmlns:p14="http://schemas.microsoft.com/office/powerpoint/2010/main" val="343218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D9B53E0-A994-4045-90DD-A59722C907CB}" type="datetime1">
              <a:rPr lang="en-US"/>
              <a:pPr>
                <a:defRPr/>
              </a:pPr>
              <a:t>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8A1588-8202-4765-B187-88E84E3D6B94}" type="slidenum">
              <a:rPr lang="en-US"/>
              <a:pPr>
                <a:defRPr/>
              </a:pPr>
              <a:t>‹#›</a:t>
            </a:fld>
            <a:endParaRPr lang="en-US"/>
          </a:p>
        </p:txBody>
      </p:sp>
    </p:spTree>
    <p:extLst>
      <p:ext uri="{BB962C8B-B14F-4D97-AF65-F5344CB8AC3E}">
        <p14:creationId xmlns:p14="http://schemas.microsoft.com/office/powerpoint/2010/main" val="2055106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FC99914-4192-4979-98DE-4110E8C53ACA}" type="datetime1">
              <a:rPr lang="en-US"/>
              <a:pPr>
                <a:defRPr/>
              </a:pPr>
              <a:t>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581262-6F03-4EE0-90E5-7A7A3A76805A}" type="slidenum">
              <a:rPr lang="en-US"/>
              <a:pPr>
                <a:defRPr/>
              </a:pPr>
              <a:t>‹#›</a:t>
            </a:fld>
            <a:endParaRPr lang="en-US"/>
          </a:p>
        </p:txBody>
      </p:sp>
    </p:spTree>
    <p:extLst>
      <p:ext uri="{BB962C8B-B14F-4D97-AF65-F5344CB8AC3E}">
        <p14:creationId xmlns:p14="http://schemas.microsoft.com/office/powerpoint/2010/main" val="3340960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A1CF295-25CF-4947-A9BC-5B419E61A17A}" type="datetime1">
              <a:rPr lang="en-US"/>
              <a:pPr>
                <a:defRPr/>
              </a:pPr>
              <a:t>1/7/2013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B7961C6-5133-4314-A61E-E7F1B0130E76}" type="slidenum">
              <a:rPr lang="en-US"/>
              <a:pPr>
                <a:defRPr/>
              </a:pPr>
              <a:t>‹#›</a:t>
            </a:fld>
            <a:endParaRPr lang="en-US"/>
          </a:p>
        </p:txBody>
      </p:sp>
    </p:spTree>
    <p:extLst>
      <p:ext uri="{BB962C8B-B14F-4D97-AF65-F5344CB8AC3E}">
        <p14:creationId xmlns:p14="http://schemas.microsoft.com/office/powerpoint/2010/main" val="1648794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90F57D8-B022-4313-9DA3-7B1FF0E7729C}" type="datetime1">
              <a:rPr lang="en-US"/>
              <a:pPr>
                <a:defRPr/>
              </a:pPr>
              <a:t>1/7/2013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CB64B16-F526-454D-8DBF-20DB486F7901}" type="slidenum">
              <a:rPr lang="en-US"/>
              <a:pPr>
                <a:defRPr/>
              </a:pPr>
              <a:t>‹#›</a:t>
            </a:fld>
            <a:endParaRPr lang="en-US"/>
          </a:p>
        </p:txBody>
      </p:sp>
    </p:spTree>
    <p:extLst>
      <p:ext uri="{BB962C8B-B14F-4D97-AF65-F5344CB8AC3E}">
        <p14:creationId xmlns:p14="http://schemas.microsoft.com/office/powerpoint/2010/main" val="3566798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FC7B397-DCF4-4B20-BE75-6050C932A006}" type="datetime1">
              <a:rPr lang="en-US"/>
              <a:pPr>
                <a:defRPr/>
              </a:pPr>
              <a:t>1/7/2013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FE7401E-F7BD-42C7-B5EA-DBFDC2C9BA4A}" type="slidenum">
              <a:rPr lang="en-US"/>
              <a:pPr>
                <a:defRPr/>
              </a:pPr>
              <a:t>‹#›</a:t>
            </a:fld>
            <a:endParaRPr lang="en-US"/>
          </a:p>
        </p:txBody>
      </p:sp>
    </p:spTree>
    <p:extLst>
      <p:ext uri="{BB962C8B-B14F-4D97-AF65-F5344CB8AC3E}">
        <p14:creationId xmlns:p14="http://schemas.microsoft.com/office/powerpoint/2010/main" val="205200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E895488-3AFE-4576-B2D8-E70EAF793A1D}" type="datetime1">
              <a:rPr lang="en-US"/>
              <a:pPr>
                <a:defRPr/>
              </a:pPr>
              <a:t>1/7/2013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544B2E9-9529-4F0D-9603-8AFBD250BF2B}" type="slidenum">
              <a:rPr lang="en-US"/>
              <a:pPr>
                <a:defRPr/>
              </a:pPr>
              <a:t>‹#›</a:t>
            </a:fld>
            <a:endParaRPr lang="en-US"/>
          </a:p>
        </p:txBody>
      </p:sp>
    </p:spTree>
    <p:extLst>
      <p:ext uri="{BB962C8B-B14F-4D97-AF65-F5344CB8AC3E}">
        <p14:creationId xmlns:p14="http://schemas.microsoft.com/office/powerpoint/2010/main" val="2242227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06E3574-80B9-4780-A6AA-51DFA4441DD9}" type="datetime1">
              <a:rPr lang="en-US"/>
              <a:pPr>
                <a:defRPr/>
              </a:pPr>
              <a:t>1/7/2013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582038F-7AE0-4485-B5A6-A5404A29793A}" type="slidenum">
              <a:rPr lang="en-US"/>
              <a:pPr>
                <a:defRPr/>
              </a:pPr>
              <a:t>‹#›</a:t>
            </a:fld>
            <a:endParaRPr lang="en-US"/>
          </a:p>
        </p:txBody>
      </p:sp>
    </p:spTree>
    <p:extLst>
      <p:ext uri="{BB962C8B-B14F-4D97-AF65-F5344CB8AC3E}">
        <p14:creationId xmlns:p14="http://schemas.microsoft.com/office/powerpoint/2010/main" val="378412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D5917F8-4893-4F1E-825C-81E64EB9D826}" type="datetime1">
              <a:rPr lang="en-US"/>
              <a:pPr>
                <a:defRPr/>
              </a:pPr>
              <a:t>1/7/2013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63138DF-F529-4104-B26A-EF11BAB79738}" type="slidenum">
              <a:rPr lang="en-US"/>
              <a:pPr>
                <a:defRPr/>
              </a:pPr>
              <a:t>‹#›</a:t>
            </a:fld>
            <a:endParaRPr lang="en-US"/>
          </a:p>
        </p:txBody>
      </p:sp>
    </p:spTree>
    <p:extLst>
      <p:ext uri="{BB962C8B-B14F-4D97-AF65-F5344CB8AC3E}">
        <p14:creationId xmlns:p14="http://schemas.microsoft.com/office/powerpoint/2010/main" val="2729766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7017D7D-1913-4933-8E2D-F4025768D07A}" type="datetime1">
              <a:rPr lang="en-US"/>
              <a:pPr>
                <a:defRPr/>
              </a:pPr>
              <a:t>1/7/2013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522F109-A9DA-4B03-B0D5-4E1743CC127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ncronline.org/print/27111"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www.nytimes.com/2012/01/05/us/harder-for-americans-to-rise-from-lower-rungs.html?_r=1&amp;nl=todaysheadlines&amp;emc=tha23"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hyperlink" Target="http://www.bea.gov/iTable/iTable.cfm?ReqID=9&amp;step=1" TargetMode="External"/><Relationship Id="rId5" Type="http://schemas.openxmlformats.org/officeDocument/2006/relationships/image" Target="../media/image63.png"/><Relationship Id="rId4" Type="http://schemas.openxmlformats.org/officeDocument/2006/relationships/oleObject" Target="../embeddings/oleObject5.bin"/></Relationships>
</file>

<file path=ppt/slides/_rels/slide112.xml.rels><?xml version="1.0" encoding="UTF-8" standalone="yes"?>
<Relationships xmlns="http://schemas.openxmlformats.org/package/2006/relationships"><Relationship Id="rId2" Type="http://schemas.openxmlformats.org/officeDocument/2006/relationships/hyperlink" Target="http://www.irs.gov/pub/newsroom/overview_tax_gap_2006.pdf"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www.cepr.net/documents/publications/changing-face-of-labor-2009-11.pdf" TargetMode="External"/><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www.gallup.com/poll/146921/Americans-Back-Unions-Governors-State-Disputes.aspx" TargetMode="External"/><Relationship Id="rId2" Type="http://schemas.openxmlformats.org/officeDocument/2006/relationships/tags" Target="../tags/tag8.xml"/><Relationship Id="rId1" Type="http://schemas.openxmlformats.org/officeDocument/2006/relationships/vmlDrawing" Target="../drawings/vmlDrawing24.vml"/><Relationship Id="rId6" Type="http://schemas.openxmlformats.org/officeDocument/2006/relationships/image" Target="../media/image50.png"/><Relationship Id="rId5" Type="http://schemas.openxmlformats.org/officeDocument/2006/relationships/oleObject" Target="../embeddings/oleObject6.bin"/><Relationship Id="rId4" Type="http://schemas.openxmlformats.org/officeDocument/2006/relationships/notesSlide" Target="../notesSlides/notesSlide97.xml"/></Relationships>
</file>

<file path=ppt/slides/_rels/slide1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www.harrisinteractive.com/NewsRoom/HarrisPolls/tabid/447/mid/1508/articleId/790/ctl/ReadCustom%20Default/Default.aspx"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www.ufcw324.org/WorkArea/linkit.aspx?LinkIdentifier=id&amp;ItemID=777"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5.png"/><Relationship Id="rId4" Type="http://schemas.openxmlformats.org/officeDocument/2006/relationships/oleObject" Target="../embeddings/Microsoft_Excel_97-2003_Worksheet1.xls"/></Relationships>
</file>

<file path=ppt/slides/_rels/slide2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7.png"/><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8.png"/><Relationship Id="rId4" Type="http://schemas.openxmlformats.org/officeDocument/2006/relationships/oleObject" Target="../embeddings/Microsoft_Excel_97-2003_Worksheet2.xls"/></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9.png"/><Relationship Id="rId4" Type="http://schemas.openxmlformats.org/officeDocument/2006/relationships/oleObject" Target="../embeddings/Microsoft_Excel_97-2003_Worksheet3.xls"/></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hyperlink" Target="http://www.cbo.gov/ftpdocs/98xx/doc9884/12-23-EffectiveTaxRates_Letter.pdf" TargetMode="External"/><Relationship Id="rId5" Type="http://schemas.openxmlformats.org/officeDocument/2006/relationships/image" Target="../media/image30.png"/><Relationship Id="rId4" Type="http://schemas.openxmlformats.org/officeDocument/2006/relationships/oleObject" Target="../embeddings/Microsoft_Excel_97-2003_Worksheet4.xls"/></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25.png"/><Relationship Id="rId4" Type="http://schemas.openxmlformats.org/officeDocument/2006/relationships/oleObject" Target="../embeddings/Microsoft_Excel_97-2003_Worksheet5.xls"/></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www.ap.org/" TargetMode="External"/><Relationship Id="rId5" Type="http://schemas.openxmlformats.org/officeDocument/2006/relationships/image" Target="../media/image35.jpeg"/><Relationship Id="rId4" Type="http://schemas.openxmlformats.org/officeDocument/2006/relationships/image" Target="../media/image34.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nlrb.gov/sites/default/files/documents/119/nlrb2005.pdf"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hyperlink" Target="http://www.pewsocialtrends.org/files/2011/07/SDT-Wealth-Report_7-26-11_FINAL.pdf" TargetMode="External"/><Relationship Id="rId5" Type="http://schemas.openxmlformats.org/officeDocument/2006/relationships/image" Target="../media/image36.png"/><Relationship Id="rId4" Type="http://schemas.openxmlformats.org/officeDocument/2006/relationships/oleObject" Target="../embeddings/Microsoft_Excel_97-2003_Worksheet6.xls"/></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hyperlink" Target="http://www.stateofworkingamerica.org/charts/view/187" TargetMode="Externa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hyperlink" Target="http://www.stateofworkingamerica.org/charts/view/188" TargetMode="External"/><Relationship Id="rId5" Type="http://schemas.openxmlformats.org/officeDocument/2006/relationships/image" Target="../media/image37.png"/><Relationship Id="rId4" Type="http://schemas.openxmlformats.org/officeDocument/2006/relationships/oleObject" Target="../embeddings/Microsoft_Excel_97-2003_Worksheet7.xls"/></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47.png"/><Relationship Id="rId4" Type="http://schemas.openxmlformats.org/officeDocument/2006/relationships/oleObject" Target="../embeddings/Microsoft_Excel_97-2003_Worksheet8.xls"/></Relationships>
</file>

<file path=ppt/slides/_rels/slide51.xml.rels><?xml version="1.0" encoding="UTF-8" standalone="yes"?>
<Relationships xmlns="http://schemas.openxmlformats.org/package/2006/relationships"><Relationship Id="rId3" Type="http://schemas.openxmlformats.org/officeDocument/2006/relationships/hyperlink" Target="http://wp.patheos.com/community/mainlineportal/files/2011/10/315682_10100400881018057_3609313_54763859_1247143155_n-1.jpg"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http://www.harrisinteractive.com/NewsRoom/HarrisPolls/tabid/447/mid/1508/articleId/790/ctl/ReadCustom%20Default/Default.aspx"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www.gallup.com/poll/146921/Americans-Back-Unions-Governors-State-Disputes.aspx" TargetMode="External"/><Relationship Id="rId2" Type="http://schemas.openxmlformats.org/officeDocument/2006/relationships/tags" Target="../tags/tag2.xml"/><Relationship Id="rId1" Type="http://schemas.openxmlformats.org/officeDocument/2006/relationships/vmlDrawing" Target="../drawings/vmlDrawing10.vml"/><Relationship Id="rId6" Type="http://schemas.openxmlformats.org/officeDocument/2006/relationships/image" Target="../media/image50.png"/><Relationship Id="rId5" Type="http://schemas.openxmlformats.org/officeDocument/2006/relationships/oleObject" Target="../embeddings/oleObject2.bin"/><Relationship Id="rId4" Type="http://schemas.openxmlformats.org/officeDocument/2006/relationships/notesSlide" Target="../notesSlides/notesSlide5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hyperlink" Target="http://www.bea.gov/iTable/iTable.cfm?ReqID=9&amp;step=1" TargetMode="External"/><Relationship Id="rId5" Type="http://schemas.openxmlformats.org/officeDocument/2006/relationships/image" Target="../media/image51.png"/><Relationship Id="rId4" Type="http://schemas.openxmlformats.org/officeDocument/2006/relationships/oleObject" Target="../embeddings/Microsoft_Excel_97-2003_Worksheet9.xls"/></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hyperlink" Target="http://www.census.gov/hhes/www/poverty/data/historical/people.html" TargetMode="External"/><Relationship Id="rId5" Type="http://schemas.openxmlformats.org/officeDocument/2006/relationships/image" Target="../media/image52.png"/><Relationship Id="rId4" Type="http://schemas.openxmlformats.org/officeDocument/2006/relationships/oleObject" Target="../embeddings/Microsoft_Excel_97-2003_Worksheet10.xls"/></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53.png"/><Relationship Id="rId4" Type="http://schemas.openxmlformats.org/officeDocument/2006/relationships/oleObject" Target="../embeddings/oleObject3.bin"/></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54.png"/><Relationship Id="rId4" Type="http://schemas.openxmlformats.org/officeDocument/2006/relationships/oleObject" Target="../embeddings/Microsoft_Excel_97-2003_Worksheet11.xls"/></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Microsoft_Excel_97-2003_Worksheet12.xls"/><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55.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hyperlink" Target="http://www.cepr.net/documents/publications/changing-face-of-labor-2009-11.pdf" TargetMode="External"/><Relationship Id="rId5" Type="http://schemas.openxmlformats.org/officeDocument/2006/relationships/image" Target="../media/image56.png"/><Relationship Id="rId4" Type="http://schemas.openxmlformats.org/officeDocument/2006/relationships/oleObject" Target="../embeddings/Microsoft_Excel_97-2003_Worksheet13.xls"/></Relationships>
</file>

<file path=ppt/slides/_rels/slide86.xml.rels><?xml version="1.0" encoding="UTF-8" standalone="yes"?>
<Relationships xmlns="http://schemas.openxmlformats.org/package/2006/relationships"><Relationship Id="rId3" Type="http://schemas.openxmlformats.org/officeDocument/2006/relationships/oleObject" Target="../embeddings/Microsoft_Excel_97-2003_Worksheet14.xls"/><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hyperlink" Target="http://tcf.org/publications/2010/9/how-increasing-college-access-is-increasing-inequality-and-what-to-do-about-it" TargetMode="External"/><Relationship Id="rId4" Type="http://schemas.openxmlformats.org/officeDocument/2006/relationships/image" Target="../media/image57.png"/></Relationships>
</file>

<file path=ppt/slides/_rels/slide87.xml.rels><?xml version="1.0" encoding="UTF-8" standalone="yes"?>
<Relationships xmlns="http://schemas.openxmlformats.org/package/2006/relationships"><Relationship Id="rId3" Type="http://schemas.openxmlformats.org/officeDocument/2006/relationships/hyperlink" Target="http://www.inthesetimes.com/print/obama_and_the_union_vote/"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www.gallup.com/poll/146921/Americans-Back-Unions-Governors-State-Disputes.aspx" TargetMode="External"/><Relationship Id="rId2" Type="http://schemas.openxmlformats.org/officeDocument/2006/relationships/tags" Target="../tags/tag6.xml"/><Relationship Id="rId1" Type="http://schemas.openxmlformats.org/officeDocument/2006/relationships/vmlDrawing" Target="../drawings/vmlDrawing18.vml"/><Relationship Id="rId6" Type="http://schemas.openxmlformats.org/officeDocument/2006/relationships/image" Target="../media/image50.png"/><Relationship Id="rId5" Type="http://schemas.openxmlformats.org/officeDocument/2006/relationships/oleObject" Target="../embeddings/oleObject4.bin"/><Relationship Id="rId4" Type="http://schemas.openxmlformats.org/officeDocument/2006/relationships/notesSlide" Target="../notesSlides/notesSlide78.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Microsoft_Excel_97-2003_Worksheet15.xls"/><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hyperlink" Target="http://www.stateofworkingamerica.org/charts/view/187" TargetMode="External"/><Relationship Id="rId5" Type="http://schemas.openxmlformats.org/officeDocument/2006/relationships/hyperlink" Target="http://www.stateofworkingamerica.org/charts/view/188" TargetMode="External"/><Relationship Id="rId4" Type="http://schemas.openxmlformats.org/officeDocument/2006/relationships/image" Target="../media/image58.png"/></Relationships>
</file>

<file path=ppt/slides/_rels/slide91.xml.rels><?xml version="1.0" encoding="UTF-8" standalone="yes"?>
<Relationships xmlns="http://schemas.openxmlformats.org/package/2006/relationships"><Relationship Id="rId3" Type="http://schemas.openxmlformats.org/officeDocument/2006/relationships/oleObject" Target="../embeddings/Microsoft_Excel_97-2003_Worksheet16.xls"/><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hyperlink" Target="http://www.bls.gov/news.release/union2.t02.htm" TargetMode="External"/><Relationship Id="rId4" Type="http://schemas.openxmlformats.org/officeDocument/2006/relationships/image" Target="../media/image59.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hyperlink" Target="http://www.authentichistory.com/1921-1929/4-resistance/2-KKK/index.html" TargetMode="External"/><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Microsoft_Excel_97-2003_Worksheet17.xls"/><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hyperlink" Target="http://www.census.gov/hhes/www/income/data/historical/families/f05.xls" TargetMode="External"/><Relationship Id="rId4" Type="http://schemas.openxmlformats.org/officeDocument/2006/relationships/image" Target="../media/image61.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hyperlink" Target="http://www.bls.gov/news.release/union2.t02.htm" TargetMode="External"/><Relationship Id="rId5" Type="http://schemas.openxmlformats.org/officeDocument/2006/relationships/image" Target="../media/image62.png"/><Relationship Id="rId4" Type="http://schemas.openxmlformats.org/officeDocument/2006/relationships/oleObject" Target="../embeddings/Microsoft_Excel_97-2003_Worksheet18.xls"/></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1371600"/>
            <a:ext cx="7772400" cy="2228850"/>
          </a:xfrm>
        </p:spPr>
        <p:txBody>
          <a:bodyPr/>
          <a:lstStyle/>
          <a:p>
            <a:pPr eaLnBrk="1" hangingPunct="1"/>
            <a:r>
              <a:rPr lang="en-US" b="1" dirty="0" smtClean="0"/>
              <a:t>Making the American Dream a Reality for Everyone</a:t>
            </a:r>
            <a:r>
              <a:rPr lang="en-US" sz="3600" b="1" dirty="0" smtClean="0"/>
              <a:t/>
            </a:r>
            <a:br>
              <a:rPr lang="en-US" sz="3600" b="1" dirty="0" smtClean="0"/>
            </a:br>
            <a:r>
              <a:rPr lang="en-US" sz="2400" b="1" dirty="0" smtClean="0"/>
              <a:t>IBEW 46 Organizing Blitz – Kent</a:t>
            </a:r>
            <a:r>
              <a:rPr lang="en-US" sz="3600" b="1" dirty="0" smtClean="0"/>
              <a:t> </a:t>
            </a:r>
          </a:p>
        </p:txBody>
      </p:sp>
      <p:sp>
        <p:nvSpPr>
          <p:cNvPr id="3" name="Subtitle 2"/>
          <p:cNvSpPr>
            <a:spLocks noGrp="1"/>
          </p:cNvSpPr>
          <p:nvPr>
            <p:ph type="subTitle" idx="1"/>
          </p:nvPr>
        </p:nvSpPr>
        <p:spPr>
          <a:xfrm>
            <a:off x="1371600" y="3886200"/>
            <a:ext cx="6400800" cy="1905000"/>
          </a:xfrm>
        </p:spPr>
        <p:txBody>
          <a:bodyPr rtlCol="0">
            <a:normAutofit/>
          </a:bodyPr>
          <a:lstStyle/>
          <a:p>
            <a:pPr eaLnBrk="1" fontAlgn="auto" hangingPunct="1">
              <a:spcAft>
                <a:spcPts val="0"/>
              </a:spcAft>
              <a:buFont typeface="Arial" pitchFamily="34" charset="0"/>
              <a:buNone/>
              <a:defRPr/>
            </a:pPr>
            <a:endParaRPr lang="en-US" b="1" dirty="0" smtClean="0"/>
          </a:p>
          <a:p>
            <a:pPr eaLnBrk="1" fontAlgn="auto" hangingPunct="1">
              <a:spcAft>
                <a:spcPts val="0"/>
              </a:spcAft>
              <a:buFont typeface="Arial" pitchFamily="34" charset="0"/>
              <a:buNone/>
              <a:defRPr/>
            </a:pPr>
            <a:r>
              <a:rPr lang="en-US" b="1" dirty="0" smtClean="0"/>
              <a:t>Mark McDermott </a:t>
            </a:r>
          </a:p>
          <a:p>
            <a:pPr eaLnBrk="1" fontAlgn="auto" hangingPunct="1">
              <a:spcAft>
                <a:spcPts val="0"/>
              </a:spcAft>
              <a:buFont typeface="Arial" pitchFamily="34" charset="0"/>
              <a:buNone/>
              <a:defRPr/>
            </a:pPr>
            <a:r>
              <a:rPr lang="en-US" sz="2300" b="1" smtClean="0"/>
              <a:t>September 25, </a:t>
            </a:r>
            <a:r>
              <a:rPr lang="en-US" sz="2300" b="1" dirty="0" smtClean="0"/>
              <a:t>2012</a:t>
            </a:r>
          </a:p>
          <a:p>
            <a:pPr eaLnBrk="1" fontAlgn="auto" hangingPunct="1">
              <a:spcAft>
                <a:spcPts val="0"/>
              </a:spcAft>
              <a:buFont typeface="Arial" pitchFamily="34" charset="0"/>
              <a:buNone/>
              <a:defRPr/>
            </a:pPr>
            <a:endParaRPr lang="en-US" sz="20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A Nation Divided</a:t>
            </a:r>
            <a:br>
              <a:rPr lang="en-US" sz="3600" b="1" dirty="0"/>
            </a:br>
            <a:r>
              <a:rPr lang="en-US" sz="3600" b="1" dirty="0"/>
              <a:t>Ku Klux Klan March in D.C. - 1925</a:t>
            </a:r>
            <a:endParaRPr lang="en-US" sz="3600" dirty="0"/>
          </a:p>
        </p:txBody>
      </p:sp>
      <p:sp>
        <p:nvSpPr>
          <p:cNvPr id="3" name="Content Placeholder 2"/>
          <p:cNvSpPr>
            <a:spLocks noGrp="1"/>
          </p:cNvSpPr>
          <p:nvPr>
            <p:ph idx="1"/>
          </p:nvPr>
        </p:nvSpPr>
        <p:spPr/>
        <p:txBody>
          <a:bodyPr/>
          <a:lstStyle/>
          <a:p>
            <a:pPr marL="0" indent="0">
              <a:buNone/>
            </a:pPr>
            <a:endParaRPr lang="en-US" dirty="0"/>
          </a:p>
        </p:txBody>
      </p:sp>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10</a:t>
            </a:fld>
            <a:endParaRPr lang="en-US"/>
          </a:p>
        </p:txBody>
      </p:sp>
      <p:pic>
        <p:nvPicPr>
          <p:cNvPr id="1187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1797" y="1600200"/>
            <a:ext cx="5337203"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3400" y="6324600"/>
            <a:ext cx="7620000" cy="276999"/>
          </a:xfrm>
          <a:prstGeom prst="rect">
            <a:avLst/>
          </a:prstGeom>
          <a:noFill/>
        </p:spPr>
        <p:txBody>
          <a:bodyPr wrap="square" rtlCol="0">
            <a:spAutoFit/>
          </a:bodyPr>
          <a:lstStyle/>
          <a:p>
            <a:r>
              <a:rPr lang="en-US" sz="1200" dirty="0" smtClean="0"/>
              <a:t>Source:  Smithsonian National Museum of American History.  Copyright.</a:t>
            </a:r>
            <a:endParaRPr lang="en-US" sz="1200" dirty="0"/>
          </a:p>
        </p:txBody>
      </p:sp>
    </p:spTree>
    <p:extLst>
      <p:ext uri="{BB962C8B-B14F-4D97-AF65-F5344CB8AC3E}">
        <p14:creationId xmlns:p14="http://schemas.microsoft.com/office/powerpoint/2010/main" val="1109330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pPr eaLnBrk="1" hangingPunct="1"/>
            <a:r>
              <a:rPr lang="en-US" sz="3600" b="1" smtClean="0"/>
              <a:t>Freedom to Choose a Union  </a:t>
            </a:r>
          </a:p>
        </p:txBody>
      </p:sp>
      <p:sp>
        <p:nvSpPr>
          <p:cNvPr id="23555" name="Content Placeholder 2"/>
          <p:cNvSpPr>
            <a:spLocks noGrp="1"/>
          </p:cNvSpPr>
          <p:nvPr>
            <p:ph idx="1"/>
          </p:nvPr>
        </p:nvSpPr>
        <p:spPr>
          <a:xfrm>
            <a:off x="457200" y="1600200"/>
            <a:ext cx="8229600" cy="4114800"/>
          </a:xfrm>
        </p:spPr>
        <p:txBody>
          <a:bodyPr/>
          <a:lstStyle/>
          <a:p>
            <a:pPr eaLnBrk="1" hangingPunct="1">
              <a:defRPr/>
            </a:pPr>
            <a:r>
              <a:rPr lang="en-US" sz="2800" dirty="0"/>
              <a:t> United </a:t>
            </a:r>
            <a:r>
              <a:rPr lang="en-US" sz="2800" dirty="0" smtClean="0"/>
              <a:t>Nations: </a:t>
            </a:r>
            <a:r>
              <a:rPr lang="en-US" sz="2800" dirty="0"/>
              <a:t>Universal Declaration of Human Rights (1948)</a:t>
            </a:r>
          </a:p>
          <a:p>
            <a:pPr lvl="1" eaLnBrk="1" hangingPunct="1">
              <a:defRPr/>
            </a:pPr>
            <a:r>
              <a:rPr lang="en-US" sz="2400" dirty="0" smtClean="0"/>
              <a:t>“Everyone has the right to form and to join trade unions for the protection of his interests.”</a:t>
            </a:r>
          </a:p>
          <a:p>
            <a:pPr eaLnBrk="1" hangingPunct="1">
              <a:defRPr/>
            </a:pPr>
            <a:endParaRPr lang="en-US" sz="2800" dirty="0" smtClean="0"/>
          </a:p>
          <a:p>
            <a:pPr eaLnBrk="1" hangingPunct="1">
              <a:defRPr/>
            </a:pPr>
            <a:r>
              <a:rPr lang="en-US" sz="2800" dirty="0" smtClean="0"/>
              <a:t>U.S Congress and President:  The National Labor Relations Act (1935)</a:t>
            </a:r>
          </a:p>
          <a:p>
            <a:pPr lvl="1" eaLnBrk="1" hangingPunct="1">
              <a:defRPr/>
            </a:pPr>
            <a:r>
              <a:rPr lang="en-US" sz="2400" dirty="0" smtClean="0"/>
              <a:t>“Employees shall have the right to form labor organizations and to bargain collectively”</a:t>
            </a:r>
            <a:endParaRPr lang="en-US" sz="1600" dirty="0" smtClean="0"/>
          </a:p>
          <a:p>
            <a:pPr marL="0" indent="0" eaLnBrk="1" hangingPunct="1">
              <a:buFont typeface="Arial" charset="0"/>
              <a:buNone/>
              <a:defRPr/>
            </a:pPr>
            <a:endParaRPr lang="en-US" sz="2000" dirty="0" smtClean="0"/>
          </a:p>
        </p:txBody>
      </p:sp>
      <p:sp>
        <p:nvSpPr>
          <p:cNvPr id="4" name="Slide Number Placeholder 3"/>
          <p:cNvSpPr>
            <a:spLocks noGrp="1"/>
          </p:cNvSpPr>
          <p:nvPr>
            <p:ph type="sldNum" sz="quarter" idx="12"/>
          </p:nvPr>
        </p:nvSpPr>
        <p:spPr/>
        <p:txBody>
          <a:bodyPr/>
          <a:lstStyle/>
          <a:p>
            <a:pPr>
              <a:defRPr/>
            </a:pPr>
            <a:fld id="{5C90DDF8-B749-4612-A0D3-54866B2ACE76}" type="slidenum">
              <a:rPr lang="en-US" smtClean="0"/>
              <a:pPr>
                <a:defRPr/>
              </a:pPr>
              <a:t>100</a:t>
            </a:fld>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ctrTitle"/>
          </p:nvPr>
        </p:nvSpPr>
        <p:spPr>
          <a:xfrm>
            <a:off x="685800" y="2130425"/>
            <a:ext cx="7772400" cy="1470025"/>
          </a:xfrm>
        </p:spPr>
        <p:txBody>
          <a:bodyPr/>
          <a:lstStyle/>
          <a:p>
            <a:pPr eaLnBrk="1" hangingPunct="1"/>
            <a:r>
              <a:rPr lang="en-US" b="1" smtClean="0"/>
              <a:t>What Lessons Can We Learn from Our Past That Will Help Us Today?</a:t>
            </a:r>
          </a:p>
        </p:txBody>
      </p:sp>
      <p:sp>
        <p:nvSpPr>
          <p:cNvPr id="3" name="Subtitle 2"/>
          <p:cNvSpPr>
            <a:spLocks noGrp="1"/>
          </p:cNvSpPr>
          <p:nvPr>
            <p:ph type="subTitle" idx="1"/>
          </p:nvPr>
        </p:nvSpPr>
        <p:spPr/>
        <p:txBody>
          <a:bodyPr/>
          <a:lstStyle/>
          <a:p>
            <a:pPr eaLnBrk="1" hangingPunct="1">
              <a:defRPr/>
            </a:pPr>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pPr eaLnBrk="1" hangingPunct="1"/>
            <a:r>
              <a:rPr lang="en-US" sz="3600" b="1" smtClean="0"/>
              <a:t>Let’s Vote</a:t>
            </a:r>
          </a:p>
        </p:txBody>
      </p:sp>
      <p:sp>
        <p:nvSpPr>
          <p:cNvPr id="3" name="Content Placeholder 2"/>
          <p:cNvSpPr>
            <a:spLocks noGrp="1"/>
          </p:cNvSpPr>
          <p:nvPr>
            <p:ph idx="1"/>
          </p:nvPr>
        </p:nvSpPr>
        <p:spPr/>
        <p:txBody>
          <a:bodyPr/>
          <a:lstStyle/>
          <a:p>
            <a:pPr marL="0" indent="0" eaLnBrk="1" hangingPunct="1">
              <a:buFont typeface="Arial" charset="0"/>
              <a:buNone/>
              <a:defRPr/>
            </a:pPr>
            <a:r>
              <a:rPr lang="en-US" b="1" dirty="0" smtClean="0"/>
              <a:t>Do you want our economy to produce:</a:t>
            </a:r>
          </a:p>
          <a:p>
            <a:pPr eaLnBrk="1" hangingPunct="1">
              <a:defRPr/>
            </a:pPr>
            <a:r>
              <a:rPr lang="en-US" b="1" dirty="0"/>
              <a:t>B</a:t>
            </a:r>
            <a:r>
              <a:rPr lang="en-US" b="1" dirty="0" smtClean="0"/>
              <a:t>roadly shared prosperity like the period 1947 to 1979; or</a:t>
            </a:r>
          </a:p>
          <a:p>
            <a:pPr eaLnBrk="1" hangingPunct="1">
              <a:defRPr/>
            </a:pPr>
            <a:r>
              <a:rPr lang="en-US" b="1" dirty="0" smtClean="0"/>
              <a:t>The prosperity of 1979 to today which greatly benefits the super-rich and the wealthy while working people and the poor see few if any gains</a:t>
            </a:r>
          </a:p>
          <a:p>
            <a:pPr eaLnBrk="1" hangingPunct="1">
              <a:defRPr/>
            </a:pPr>
            <a:endParaRPr lang="en-US" b="1" dirty="0"/>
          </a:p>
        </p:txBody>
      </p:sp>
      <p:sp>
        <p:nvSpPr>
          <p:cNvPr id="4" name="Slide Number Placeholder 3"/>
          <p:cNvSpPr>
            <a:spLocks noGrp="1"/>
          </p:cNvSpPr>
          <p:nvPr>
            <p:ph type="sldNum" sz="quarter" idx="12"/>
          </p:nvPr>
        </p:nvSpPr>
        <p:spPr/>
        <p:txBody>
          <a:bodyPr/>
          <a:lstStyle/>
          <a:p>
            <a:pPr>
              <a:defRPr/>
            </a:pPr>
            <a:fld id="{B79BA19C-1E98-44EF-A6DE-B6E0571B5F11}" type="slidenum">
              <a:rPr lang="en-US" smtClean="0"/>
              <a:pPr>
                <a:defRPr/>
              </a:pPr>
              <a:t>102</a:t>
            </a:fld>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pPr eaLnBrk="1" hangingPunct="1"/>
            <a:r>
              <a:rPr lang="en-US" sz="3600" b="1" smtClean="0"/>
              <a:t>Pop 	Quiz</a:t>
            </a:r>
          </a:p>
        </p:txBody>
      </p:sp>
      <p:sp>
        <p:nvSpPr>
          <p:cNvPr id="3" name="Content Placeholder 2"/>
          <p:cNvSpPr>
            <a:spLocks noGrp="1"/>
          </p:cNvSpPr>
          <p:nvPr>
            <p:ph sz="half" idx="1"/>
          </p:nvPr>
        </p:nvSpPr>
        <p:spPr>
          <a:xfrm>
            <a:off x="457200" y="1600200"/>
            <a:ext cx="4038600" cy="4525963"/>
          </a:xfrm>
        </p:spPr>
        <p:txBody>
          <a:bodyPr/>
          <a:lstStyle/>
          <a:p>
            <a:pPr marL="0" indent="0" eaLnBrk="1" hangingPunct="1">
              <a:buFont typeface="Arial" charset="0"/>
              <a:buNone/>
              <a:defRPr/>
            </a:pPr>
            <a:r>
              <a:rPr lang="en-US" dirty="0" smtClean="0"/>
              <a:t>Choose the demographic group which had the highest percentage of its members belonging to a union in:</a:t>
            </a:r>
          </a:p>
          <a:p>
            <a:pPr marL="0" indent="0" eaLnBrk="1" hangingPunct="1">
              <a:buFont typeface="Arial" charset="0"/>
              <a:buNone/>
              <a:defRPr/>
            </a:pPr>
            <a:endParaRPr lang="en-US" dirty="0" smtClean="0"/>
          </a:p>
          <a:p>
            <a:pPr eaLnBrk="1" hangingPunct="1">
              <a:defRPr/>
            </a:pPr>
            <a:r>
              <a:rPr lang="en-US" dirty="0" smtClean="0"/>
              <a:t>1983?</a:t>
            </a:r>
            <a:endParaRPr lang="en-US" dirty="0"/>
          </a:p>
          <a:p>
            <a:pPr marL="0" indent="0" eaLnBrk="1" hangingPunct="1">
              <a:buFont typeface="Arial" charset="0"/>
              <a:buNone/>
              <a:defRPr/>
            </a:pPr>
            <a:endParaRPr lang="en-US" dirty="0" smtClean="0"/>
          </a:p>
          <a:p>
            <a:pPr eaLnBrk="1" hangingPunct="1">
              <a:defRPr/>
            </a:pPr>
            <a:r>
              <a:rPr lang="en-US" dirty="0" smtClean="0"/>
              <a:t>2008?</a:t>
            </a:r>
          </a:p>
          <a:p>
            <a:pPr marL="0" indent="0" eaLnBrk="1" hangingPunct="1">
              <a:buFont typeface="Arial" charset="0"/>
              <a:buNone/>
              <a:defRPr/>
            </a:pPr>
            <a:endParaRPr lang="en-US" dirty="0"/>
          </a:p>
        </p:txBody>
      </p:sp>
      <p:sp>
        <p:nvSpPr>
          <p:cNvPr id="109572" name="Content Placeholder 3"/>
          <p:cNvSpPr>
            <a:spLocks noGrp="1"/>
          </p:cNvSpPr>
          <p:nvPr>
            <p:ph sz="half" idx="2"/>
          </p:nvPr>
        </p:nvSpPr>
        <p:spPr>
          <a:xfrm>
            <a:off x="4648200" y="1600200"/>
            <a:ext cx="4038600" cy="4525963"/>
          </a:xfrm>
        </p:spPr>
        <p:txBody>
          <a:bodyPr/>
          <a:lstStyle/>
          <a:p>
            <a:pPr eaLnBrk="1" hangingPunct="1"/>
            <a:r>
              <a:rPr lang="en-US" smtClean="0"/>
              <a:t>White men</a:t>
            </a:r>
          </a:p>
          <a:p>
            <a:pPr eaLnBrk="1" hangingPunct="1"/>
            <a:r>
              <a:rPr lang="en-US" smtClean="0"/>
              <a:t>White women</a:t>
            </a:r>
          </a:p>
          <a:p>
            <a:pPr eaLnBrk="1" hangingPunct="1"/>
            <a:r>
              <a:rPr lang="en-US" smtClean="0"/>
              <a:t>Black men</a:t>
            </a:r>
          </a:p>
          <a:p>
            <a:pPr eaLnBrk="1" hangingPunct="1"/>
            <a:r>
              <a:rPr lang="en-US" smtClean="0"/>
              <a:t>Black women</a:t>
            </a:r>
          </a:p>
          <a:p>
            <a:pPr eaLnBrk="1" hangingPunct="1"/>
            <a:r>
              <a:rPr lang="en-US" smtClean="0"/>
              <a:t>Latino men</a:t>
            </a:r>
          </a:p>
          <a:p>
            <a:pPr eaLnBrk="1" hangingPunct="1"/>
            <a:r>
              <a:rPr lang="en-US" smtClean="0"/>
              <a:t>Latino women</a:t>
            </a:r>
          </a:p>
          <a:p>
            <a:pPr eaLnBrk="1" hangingPunct="1"/>
            <a:r>
              <a:rPr lang="en-US" smtClean="0"/>
              <a:t>Asian men</a:t>
            </a:r>
          </a:p>
          <a:p>
            <a:pPr eaLnBrk="1" hangingPunct="1"/>
            <a:r>
              <a:rPr lang="en-US" smtClean="0"/>
              <a:t>Asian women</a:t>
            </a:r>
          </a:p>
        </p:txBody>
      </p:sp>
      <p:sp>
        <p:nvSpPr>
          <p:cNvPr id="5" name="Slide Number Placeholder 4"/>
          <p:cNvSpPr>
            <a:spLocks noGrp="1"/>
          </p:cNvSpPr>
          <p:nvPr>
            <p:ph type="sldNum" sz="quarter" idx="12"/>
          </p:nvPr>
        </p:nvSpPr>
        <p:spPr/>
        <p:txBody>
          <a:bodyPr/>
          <a:lstStyle/>
          <a:p>
            <a:pPr>
              <a:defRPr/>
            </a:pPr>
            <a:fld id="{34AE72AA-4788-4511-9B7B-83EF896323A8}" type="slidenum">
              <a:rPr lang="en-US" smtClean="0"/>
              <a:pPr>
                <a:defRPr/>
              </a:pPr>
              <a:t>103</a:t>
            </a:fld>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pPr eaLnBrk="1" hangingPunct="1"/>
            <a:r>
              <a:rPr lang="en-US" sz="3600" b="1" smtClean="0"/>
              <a:t>Pop Quiz</a:t>
            </a:r>
          </a:p>
        </p:txBody>
      </p:sp>
      <p:sp>
        <p:nvSpPr>
          <p:cNvPr id="3" name="Content Placeholder 2"/>
          <p:cNvSpPr>
            <a:spLocks noGrp="1"/>
          </p:cNvSpPr>
          <p:nvPr>
            <p:ph idx="1"/>
          </p:nvPr>
        </p:nvSpPr>
        <p:spPr/>
        <p:txBody>
          <a:bodyPr/>
          <a:lstStyle/>
          <a:p>
            <a:pPr marL="0" indent="0" eaLnBrk="1" hangingPunct="1">
              <a:buFont typeface="Arial" charset="0"/>
              <a:buNone/>
              <a:defRPr/>
            </a:pPr>
            <a:r>
              <a:rPr lang="en-US" dirty="0" smtClean="0"/>
              <a:t>How many Wall Street executives who created the financial crisis and the Great Recession are undocumented immigrants (illegal aliens)?</a:t>
            </a:r>
          </a:p>
          <a:p>
            <a:pPr eaLnBrk="1" hangingPunct="1">
              <a:defRPr/>
            </a:pPr>
            <a:r>
              <a:rPr lang="en-US" dirty="0" smtClean="0"/>
              <a:t>O</a:t>
            </a:r>
          </a:p>
          <a:p>
            <a:pPr eaLnBrk="1" hangingPunct="1">
              <a:defRPr/>
            </a:pPr>
            <a:r>
              <a:rPr lang="en-US" dirty="0" smtClean="0"/>
              <a:t>34</a:t>
            </a:r>
          </a:p>
          <a:p>
            <a:pPr eaLnBrk="1" hangingPunct="1">
              <a:defRPr/>
            </a:pPr>
            <a:r>
              <a:rPr lang="en-US" dirty="0" smtClean="0"/>
              <a:t>619</a:t>
            </a:r>
          </a:p>
          <a:p>
            <a:pPr eaLnBrk="1" hangingPunct="1">
              <a:defRPr/>
            </a:pPr>
            <a:r>
              <a:rPr lang="en-US" dirty="0" smtClean="0"/>
              <a:t>24,365</a:t>
            </a:r>
            <a:endParaRPr lang="en-US" dirty="0"/>
          </a:p>
        </p:txBody>
      </p:sp>
      <p:sp>
        <p:nvSpPr>
          <p:cNvPr id="4" name="Slide Number Placeholder 3"/>
          <p:cNvSpPr>
            <a:spLocks noGrp="1"/>
          </p:cNvSpPr>
          <p:nvPr>
            <p:ph type="sldNum" sz="quarter" idx="12"/>
          </p:nvPr>
        </p:nvSpPr>
        <p:spPr/>
        <p:txBody>
          <a:bodyPr/>
          <a:lstStyle/>
          <a:p>
            <a:pPr>
              <a:defRPr/>
            </a:pPr>
            <a:fld id="{7016A2FA-CB5E-4313-8953-4295352E727C}" type="slidenum">
              <a:rPr lang="en-US" smtClean="0"/>
              <a:pPr>
                <a:defRPr/>
              </a:pPr>
              <a:t>104</a:t>
            </a:fld>
            <a:endParaRPr lang="en-US"/>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pPr eaLnBrk="1" hangingPunct="1"/>
            <a:r>
              <a:rPr lang="en-US" sz="3600" b="1" smtClean="0"/>
              <a:t>Papal Support for Labor Unions</a:t>
            </a:r>
          </a:p>
        </p:txBody>
      </p:sp>
      <p:sp>
        <p:nvSpPr>
          <p:cNvPr id="111619" name="Content Placeholder 2"/>
          <p:cNvSpPr>
            <a:spLocks noGrp="1"/>
          </p:cNvSpPr>
          <p:nvPr>
            <p:ph idx="1"/>
          </p:nvPr>
        </p:nvSpPr>
        <p:spPr/>
        <p:txBody>
          <a:bodyPr/>
          <a:lstStyle/>
          <a:p>
            <a:pPr marL="0" indent="0" algn="ctr" eaLnBrk="1" hangingPunct="1">
              <a:buFont typeface="Arial" charset="0"/>
              <a:buNone/>
            </a:pPr>
            <a:r>
              <a:rPr lang="en-US" sz="2400" smtClean="0"/>
              <a:t>Pope Leo XIII taught that the right of workers to choose to join a union was based on a natural right and that it was the government’s obligation to protect that right rather than undermine it.  (1891)</a:t>
            </a:r>
          </a:p>
          <a:p>
            <a:pPr marL="0" indent="0" algn="ctr" eaLnBrk="1" hangingPunct="1">
              <a:buFont typeface="Arial" charset="0"/>
              <a:buNone/>
            </a:pPr>
            <a:r>
              <a:rPr lang="en-US" sz="2400" smtClean="0"/>
              <a:t>Pope John Paul II declared that unions are “indispensable element of social life, especially in modern industrialized societies.” (1981)</a:t>
            </a:r>
          </a:p>
          <a:p>
            <a:pPr marL="0" indent="0" algn="ctr" eaLnBrk="1" hangingPunct="1">
              <a:buFont typeface="Arial" charset="0"/>
              <a:buNone/>
            </a:pPr>
            <a:r>
              <a:rPr lang="en-US" sz="2400" smtClean="0"/>
              <a:t>Pope Benedict XVI:  “The repeated calls within the Church’s social doctrine…for the promotion of workers’ associations that can defend their rights must therefore be honored today even more than in the past.”  (2009)</a:t>
            </a:r>
          </a:p>
        </p:txBody>
      </p:sp>
      <p:sp>
        <p:nvSpPr>
          <p:cNvPr id="4" name="Slide Number Placeholder 3"/>
          <p:cNvSpPr>
            <a:spLocks noGrp="1"/>
          </p:cNvSpPr>
          <p:nvPr>
            <p:ph type="sldNum" sz="quarter" idx="12"/>
          </p:nvPr>
        </p:nvSpPr>
        <p:spPr/>
        <p:txBody>
          <a:bodyPr/>
          <a:lstStyle/>
          <a:p>
            <a:pPr>
              <a:defRPr/>
            </a:pPr>
            <a:fld id="{006D25FF-83E3-4AEE-8C7F-A36F6D803151}" type="slidenum">
              <a:rPr lang="en-US" smtClean="0"/>
              <a:pPr>
                <a:defRPr/>
              </a:pPr>
              <a:t>105</a:t>
            </a:fld>
            <a:endParaRPr lang="en-US"/>
          </a:p>
        </p:txBody>
      </p:sp>
      <p:sp>
        <p:nvSpPr>
          <p:cNvPr id="111621" name="TextBox 5"/>
          <p:cNvSpPr txBox="1">
            <a:spLocks noChangeArrowheads="1"/>
          </p:cNvSpPr>
          <p:nvPr/>
        </p:nvSpPr>
        <p:spPr bwMode="auto">
          <a:xfrm>
            <a:off x="619125" y="6018213"/>
            <a:ext cx="7696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a:t>Source:  Richard McBrien, “Bishops should support workers’ union rights,” National Catholic Reporter Online, October 17, 2011.  </a:t>
            </a:r>
            <a:r>
              <a:rPr lang="en-US" sz="1200">
                <a:hlinkClick r:id="rId3"/>
              </a:rPr>
              <a:t>http://ncronline.org/print/27111</a:t>
            </a:r>
            <a:r>
              <a:rPr lang="en-US" sz="1200"/>
              <a:t>  </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3600" b="1" dirty="0" smtClean="0"/>
              <a:t>The Game is Rigged:  Moving Up Economically Gets More Difficult</a:t>
            </a:r>
            <a:endParaRPr lang="en-US" sz="3600" b="1" dirty="0"/>
          </a:p>
        </p:txBody>
      </p:sp>
      <p:sp>
        <p:nvSpPr>
          <p:cNvPr id="3" name="Content Placeholder 2"/>
          <p:cNvSpPr>
            <a:spLocks noGrp="1"/>
          </p:cNvSpPr>
          <p:nvPr>
            <p:ph idx="1"/>
          </p:nvPr>
        </p:nvSpPr>
        <p:spPr>
          <a:xfrm>
            <a:off x="533400" y="1554163"/>
            <a:ext cx="8229600" cy="4313237"/>
          </a:xfrm>
        </p:spPr>
        <p:txBody>
          <a:bodyPr>
            <a:normAutofit/>
          </a:bodyPr>
          <a:lstStyle/>
          <a:p>
            <a:pPr marL="0" indent="0" eaLnBrk="1" hangingPunct="1">
              <a:buFont typeface="Arial" charset="0"/>
              <a:buNone/>
              <a:defRPr/>
            </a:pPr>
            <a:r>
              <a:rPr lang="en-US" sz="2800" dirty="0" smtClean="0"/>
              <a:t>Five recent major studies:   U.S. has less upward mobility than similar countries.</a:t>
            </a:r>
          </a:p>
          <a:p>
            <a:pPr eaLnBrk="1" hangingPunct="1">
              <a:defRPr/>
            </a:pPr>
            <a:endParaRPr lang="en-US" sz="2800" dirty="0" smtClean="0"/>
          </a:p>
          <a:p>
            <a:pPr marL="0" indent="0" eaLnBrk="1" hangingPunct="1">
              <a:buFont typeface="Arial" charset="0"/>
              <a:buNone/>
              <a:defRPr/>
            </a:pPr>
            <a:r>
              <a:rPr lang="en-US" sz="2800" dirty="0" smtClean="0"/>
              <a:t>“John </a:t>
            </a:r>
            <a:r>
              <a:rPr lang="en-US" sz="2800" dirty="0" err="1" smtClean="0"/>
              <a:t>Bridgeland</a:t>
            </a:r>
            <a:r>
              <a:rPr lang="en-US" sz="2800" dirty="0" smtClean="0"/>
              <a:t>, a former aide to President George W. Bush, said he was ‘shocked’ by the international comparisons.  ‘Republicans will not feel compelled to talk about income inequality…But they will need to talk about a lack of mobility – a lack of access to the American Dream.’”</a:t>
            </a:r>
            <a:endParaRPr lang="en-US" sz="2800" dirty="0"/>
          </a:p>
        </p:txBody>
      </p:sp>
      <p:sp>
        <p:nvSpPr>
          <p:cNvPr id="4" name="Slide Number Placeholder 3"/>
          <p:cNvSpPr>
            <a:spLocks noGrp="1"/>
          </p:cNvSpPr>
          <p:nvPr>
            <p:ph type="sldNum" sz="quarter" idx="12"/>
          </p:nvPr>
        </p:nvSpPr>
        <p:spPr/>
        <p:txBody>
          <a:bodyPr/>
          <a:lstStyle/>
          <a:p>
            <a:pPr>
              <a:defRPr/>
            </a:pPr>
            <a:fld id="{B52896AA-35BE-4C56-A925-A39F340ED228}" type="slidenum">
              <a:rPr lang="en-US" smtClean="0"/>
              <a:pPr>
                <a:defRPr/>
              </a:pPr>
              <a:t>106</a:t>
            </a:fld>
            <a:endParaRPr lang="en-US" dirty="0"/>
          </a:p>
        </p:txBody>
      </p:sp>
      <p:sp>
        <p:nvSpPr>
          <p:cNvPr id="112645" name="TextBox 4"/>
          <p:cNvSpPr txBox="1">
            <a:spLocks noChangeArrowheads="1"/>
          </p:cNvSpPr>
          <p:nvPr/>
        </p:nvSpPr>
        <p:spPr bwMode="auto">
          <a:xfrm>
            <a:off x="762000" y="5867400"/>
            <a:ext cx="754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t>DeParle, Jason, “Harder for Americans to Rise From Lower Rungs,” </a:t>
            </a:r>
            <a:r>
              <a:rPr lang="en-US" sz="900" i="1"/>
              <a:t>New York Times</a:t>
            </a:r>
            <a:r>
              <a:rPr lang="en-US" sz="900"/>
              <a:t>,” January 4, 2012. </a:t>
            </a:r>
            <a:r>
              <a:rPr lang="en-US" sz="900">
                <a:hlinkClick r:id="rId3"/>
              </a:rPr>
              <a:t>http://www.nytimes.com/2012/01/05/us/harder-for-americans-to-rise-from-lower-rungs.html?_r=1&amp;nl=todaysheadlines&amp;emc=tha23</a:t>
            </a:r>
            <a:r>
              <a:rPr lang="en-US" sz="900"/>
              <a:t> </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Content Placeholder 2"/>
          <p:cNvSpPr>
            <a:spLocks noGrp="1"/>
          </p:cNvSpPr>
          <p:nvPr>
            <p:ph idx="1"/>
          </p:nvPr>
        </p:nvSpPr>
        <p:spPr>
          <a:xfrm>
            <a:off x="457200" y="457200"/>
            <a:ext cx="8229600" cy="5668963"/>
          </a:xfrm>
        </p:spPr>
        <p:txBody>
          <a:bodyPr/>
          <a:lstStyle/>
          <a:p>
            <a:pPr marL="0" indent="0" algn="ctr" eaLnBrk="1" hangingPunct="1">
              <a:buFont typeface="Arial" charset="0"/>
              <a:buNone/>
            </a:pPr>
            <a:endParaRPr lang="en-US" sz="3600" b="1" smtClean="0"/>
          </a:p>
          <a:p>
            <a:pPr marL="0" indent="0" algn="ctr" eaLnBrk="1" hangingPunct="1">
              <a:buFont typeface="Arial" charset="0"/>
              <a:buNone/>
            </a:pPr>
            <a:endParaRPr lang="en-US" sz="3600" b="1" smtClean="0"/>
          </a:p>
          <a:p>
            <a:pPr marL="0" indent="0" algn="ctr" eaLnBrk="1" hangingPunct="1">
              <a:buFont typeface="Arial" charset="0"/>
              <a:buNone/>
            </a:pPr>
            <a:r>
              <a:rPr lang="en-US" sz="3600" b="1" smtClean="0"/>
              <a:t>We are told our nation doesn’t have the money to build a better future.</a:t>
            </a:r>
          </a:p>
          <a:p>
            <a:pPr marL="0" indent="0" algn="ctr" eaLnBrk="1" hangingPunct="1">
              <a:buFont typeface="Arial" charset="0"/>
              <a:buNone/>
            </a:pPr>
            <a:r>
              <a:rPr lang="en-US" sz="3600" b="1" smtClean="0"/>
              <a:t>We, the people, pay our taxes.need more government spending to address which issues?</a:t>
            </a:r>
          </a:p>
        </p:txBody>
      </p:sp>
      <p:sp>
        <p:nvSpPr>
          <p:cNvPr id="4" name="Slide Number Placeholder 3"/>
          <p:cNvSpPr>
            <a:spLocks noGrp="1"/>
          </p:cNvSpPr>
          <p:nvPr>
            <p:ph type="sldNum" sz="quarter" idx="12"/>
          </p:nvPr>
        </p:nvSpPr>
        <p:spPr/>
        <p:txBody>
          <a:bodyPr/>
          <a:lstStyle/>
          <a:p>
            <a:pPr>
              <a:defRPr/>
            </a:pPr>
            <a:fld id="{AC088E69-BC98-4D5C-922E-2E64CC2D45D6}" type="slidenum">
              <a:rPr lang="en-US" smtClean="0"/>
              <a:pPr>
                <a:defRPr/>
              </a:pPr>
              <a:t>107</a:t>
            </a:fld>
            <a:endParaRPr lang="en-US"/>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457200" y="533400"/>
            <a:ext cx="8229600" cy="1600200"/>
          </a:xfrm>
        </p:spPr>
        <p:txBody>
          <a:bodyPr/>
          <a:lstStyle/>
          <a:p>
            <a:pPr eaLnBrk="1" hangingPunct="1"/>
            <a:r>
              <a:rPr lang="en-US" sz="3600" b="1" smtClean="0"/>
              <a:t>Pop Quiz</a:t>
            </a:r>
            <a:br>
              <a:rPr lang="en-US" sz="3600" b="1" smtClean="0"/>
            </a:br>
            <a:r>
              <a:rPr lang="en-US" sz="3600" b="1" smtClean="0"/>
              <a:t>Right-wing Republican Governors Attack Public Employees and their Unions - 2011</a:t>
            </a:r>
          </a:p>
        </p:txBody>
      </p:sp>
      <p:sp>
        <p:nvSpPr>
          <p:cNvPr id="3" name="Content Placeholder 2"/>
          <p:cNvSpPr>
            <a:spLocks noGrp="1"/>
          </p:cNvSpPr>
          <p:nvPr>
            <p:ph idx="1"/>
          </p:nvPr>
        </p:nvSpPr>
        <p:spPr>
          <a:xfrm>
            <a:off x="457200" y="2362200"/>
            <a:ext cx="8229600" cy="3763963"/>
          </a:xfrm>
        </p:spPr>
        <p:txBody>
          <a:bodyPr/>
          <a:lstStyle/>
          <a:p>
            <a:pPr marL="0" indent="0" eaLnBrk="1" hangingPunct="1">
              <a:buFont typeface="Arial" charset="0"/>
              <a:buNone/>
              <a:defRPr/>
            </a:pPr>
            <a:r>
              <a:rPr lang="en-US" sz="2400" dirty="0" smtClean="0"/>
              <a:t>Which age group most supports public sector unions and public sector employees against these attacks?</a:t>
            </a:r>
          </a:p>
          <a:p>
            <a:pPr marL="0" indent="0" eaLnBrk="1" hangingPunct="1">
              <a:buFont typeface="Arial" charset="0"/>
              <a:buNone/>
              <a:defRPr/>
            </a:pPr>
            <a:endParaRPr lang="en-US" sz="2400" dirty="0"/>
          </a:p>
          <a:p>
            <a:pPr eaLnBrk="1" hangingPunct="1">
              <a:defRPr/>
            </a:pPr>
            <a:r>
              <a:rPr lang="en-US" sz="2400" dirty="0" smtClean="0"/>
              <a:t>18 to 34 year olds</a:t>
            </a:r>
          </a:p>
          <a:p>
            <a:pPr eaLnBrk="1" hangingPunct="1">
              <a:defRPr/>
            </a:pPr>
            <a:endParaRPr lang="en-US" sz="2400" dirty="0"/>
          </a:p>
          <a:p>
            <a:pPr eaLnBrk="1" hangingPunct="1">
              <a:defRPr/>
            </a:pPr>
            <a:r>
              <a:rPr lang="en-US" sz="2400" dirty="0" smtClean="0"/>
              <a:t>35 to 55 year olds</a:t>
            </a:r>
          </a:p>
          <a:p>
            <a:pPr eaLnBrk="1" hangingPunct="1">
              <a:defRPr/>
            </a:pPr>
            <a:endParaRPr lang="en-US" sz="2400" dirty="0"/>
          </a:p>
          <a:p>
            <a:pPr eaLnBrk="1" hangingPunct="1">
              <a:defRPr/>
            </a:pPr>
            <a:r>
              <a:rPr lang="en-US" sz="2400" dirty="0" smtClean="0"/>
              <a:t>55 and older</a:t>
            </a:r>
            <a:endParaRPr lang="en-US" sz="2400" dirty="0"/>
          </a:p>
        </p:txBody>
      </p:sp>
      <p:sp>
        <p:nvSpPr>
          <p:cNvPr id="4" name="Slide Number Placeholder 3"/>
          <p:cNvSpPr>
            <a:spLocks noGrp="1"/>
          </p:cNvSpPr>
          <p:nvPr>
            <p:ph type="sldNum" sz="quarter" idx="12"/>
          </p:nvPr>
        </p:nvSpPr>
        <p:spPr/>
        <p:txBody>
          <a:bodyPr/>
          <a:lstStyle/>
          <a:p>
            <a:pPr>
              <a:defRPr/>
            </a:pPr>
            <a:fld id="{92DF05EA-C3B2-4B9B-88ED-5B859D6A6950}" type="slidenum">
              <a:rPr lang="en-US" smtClean="0"/>
              <a:pPr>
                <a:defRPr/>
              </a:pPr>
              <a:t>108</a:t>
            </a:fld>
            <a:endParaRPr lang="en-US"/>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a:xfrm>
            <a:off x="457200" y="381000"/>
            <a:ext cx="8229600" cy="1036638"/>
          </a:xfrm>
        </p:spPr>
        <p:txBody>
          <a:bodyPr/>
          <a:lstStyle/>
          <a:p>
            <a:pPr eaLnBrk="1" hangingPunct="1"/>
            <a:r>
              <a:rPr lang="en-US" sz="3600" b="1" smtClean="0"/>
              <a:t>How Would You Take Action to Make the American Dream a Reality for Everyone?</a:t>
            </a:r>
          </a:p>
        </p:txBody>
      </p:sp>
      <p:sp>
        <p:nvSpPr>
          <p:cNvPr id="3" name="Content Placeholder 2"/>
          <p:cNvSpPr>
            <a:spLocks noGrp="1"/>
          </p:cNvSpPr>
          <p:nvPr>
            <p:ph idx="1"/>
          </p:nvPr>
        </p:nvSpPr>
        <p:spPr>
          <a:xfrm>
            <a:off x="381000" y="1981200"/>
            <a:ext cx="8229600" cy="3763963"/>
          </a:xfrm>
        </p:spPr>
        <p:txBody>
          <a:bodyPr/>
          <a:lstStyle/>
          <a:p>
            <a:pPr eaLnBrk="1" hangingPunct="1">
              <a:defRPr/>
            </a:pPr>
            <a:r>
              <a:rPr lang="en-US" b="1" dirty="0" smtClean="0"/>
              <a:t>How would you connect building a stronger union with our broader national fight for a better future?</a:t>
            </a:r>
          </a:p>
          <a:p>
            <a:pPr eaLnBrk="1" hangingPunct="1">
              <a:defRPr/>
            </a:pPr>
            <a:r>
              <a:rPr lang="en-US" b="1" dirty="0" smtClean="0"/>
              <a:t>How would you work to build needed unity to move forward toward long-term system-wide changes for greater economic justice and democracy?</a:t>
            </a:r>
          </a:p>
          <a:p>
            <a:pPr marL="0" indent="0" eaLnBrk="1" hangingPunct="1">
              <a:buFont typeface="Arial" charset="0"/>
              <a:buNone/>
              <a:defRPr/>
            </a:pPr>
            <a:endParaRPr lang="en-US" b="1" dirty="0" smtClean="0"/>
          </a:p>
          <a:p>
            <a:pPr eaLnBrk="1" hangingPunct="1">
              <a:defRPr/>
            </a:pPr>
            <a:endParaRPr lang="en-US" b="1" dirty="0"/>
          </a:p>
        </p:txBody>
      </p:sp>
      <p:sp>
        <p:nvSpPr>
          <p:cNvPr id="4" name="Slide Number Placeholder 3"/>
          <p:cNvSpPr>
            <a:spLocks noGrp="1"/>
          </p:cNvSpPr>
          <p:nvPr>
            <p:ph type="sldNum" sz="quarter" idx="12"/>
          </p:nvPr>
        </p:nvSpPr>
        <p:spPr/>
        <p:txBody>
          <a:bodyPr/>
          <a:lstStyle/>
          <a:p>
            <a:pPr>
              <a:defRPr/>
            </a:pPr>
            <a:fld id="{874B7281-C01F-4783-B68F-2023A0D3F643}" type="slidenum">
              <a:rPr lang="en-US" smtClean="0"/>
              <a:pPr>
                <a:defRPr/>
              </a:pPr>
              <a:t>109</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President Herbert Hoover - 1929</a:t>
            </a:r>
            <a:br>
              <a:rPr lang="en-US" sz="3600" b="1" dirty="0" smtClean="0"/>
            </a:br>
            <a:r>
              <a:rPr lang="en-US" sz="3600" b="1" dirty="0" smtClean="0"/>
              <a:t>Darling of Corporate America</a:t>
            </a:r>
            <a:endParaRPr lang="en-US" sz="3600" b="1" dirty="0"/>
          </a:p>
        </p:txBody>
      </p:sp>
      <p:sp>
        <p:nvSpPr>
          <p:cNvPr id="3" name="Content Placeholder 2"/>
          <p:cNvSpPr>
            <a:spLocks noGrp="1"/>
          </p:cNvSpPr>
          <p:nvPr>
            <p:ph sz="half" idx="1"/>
          </p:nvPr>
        </p:nvSpPr>
        <p:spPr>
          <a:xfrm>
            <a:off x="457200" y="1447800"/>
            <a:ext cx="4038600" cy="4525963"/>
          </a:xfrm>
        </p:spPr>
        <p:txBody>
          <a:bodyPr/>
          <a:lstStyle/>
          <a:p>
            <a:pPr marL="0" indent="0">
              <a:buNone/>
            </a:pPr>
            <a:endParaRPr lang="en-US" dirty="0" smtClean="0"/>
          </a:p>
          <a:p>
            <a:pPr marL="0" indent="0">
              <a:buNone/>
            </a:pPr>
            <a:endParaRPr lang="en-US" dirty="0"/>
          </a:p>
        </p:txBody>
      </p:sp>
      <p:sp>
        <p:nvSpPr>
          <p:cNvPr id="4" name="Content Placeholder 3"/>
          <p:cNvSpPr>
            <a:spLocks noGrp="1"/>
          </p:cNvSpPr>
          <p:nvPr>
            <p:ph sz="half" idx="2"/>
          </p:nvPr>
        </p:nvSpPr>
        <p:spPr/>
        <p:txBody>
          <a:bodyPr/>
          <a:lstStyle/>
          <a:p>
            <a:pPr marL="0" indent="0" eaLnBrk="1" hangingPunct="1">
              <a:buNone/>
            </a:pPr>
            <a:endParaRPr lang="en-US" sz="3200" dirty="0" smtClean="0"/>
          </a:p>
          <a:p>
            <a:pPr marL="0" indent="0" eaLnBrk="1" hangingPunct="1">
              <a:buNone/>
            </a:pPr>
            <a:r>
              <a:rPr lang="en-US" sz="3200" dirty="0" smtClean="0"/>
              <a:t>“We </a:t>
            </a:r>
            <a:r>
              <a:rPr lang="en-US" sz="3200" dirty="0"/>
              <a:t>in America today are nearer </a:t>
            </a:r>
            <a:r>
              <a:rPr lang="en-US" sz="3200" dirty="0" smtClean="0"/>
              <a:t>to </a:t>
            </a:r>
            <a:r>
              <a:rPr lang="en-US" sz="3200" dirty="0"/>
              <a:t>the final triumph over poverty </a:t>
            </a:r>
            <a:r>
              <a:rPr lang="en-US" sz="3200" dirty="0" smtClean="0"/>
              <a:t>than </a:t>
            </a:r>
            <a:r>
              <a:rPr lang="en-US" sz="3200" dirty="0"/>
              <a:t>ever before in the history </a:t>
            </a:r>
            <a:r>
              <a:rPr lang="en-US" sz="3200" dirty="0" smtClean="0"/>
              <a:t>of </a:t>
            </a:r>
            <a:r>
              <a:rPr lang="en-US" sz="3200" dirty="0"/>
              <a:t>any </a:t>
            </a:r>
            <a:r>
              <a:rPr lang="en-US" sz="3200" dirty="0" smtClean="0"/>
              <a:t>land.”</a:t>
            </a:r>
            <a:endParaRPr lang="en-US" sz="3200" dirty="0"/>
          </a:p>
          <a:p>
            <a:pPr marL="0" indent="0">
              <a:buNone/>
            </a:pPr>
            <a:endParaRPr lang="en-US" dirty="0"/>
          </a:p>
        </p:txBody>
      </p:sp>
      <p:sp>
        <p:nvSpPr>
          <p:cNvPr id="5" name="Slide Number Placeholder 4"/>
          <p:cNvSpPr>
            <a:spLocks noGrp="1"/>
          </p:cNvSpPr>
          <p:nvPr>
            <p:ph type="sldNum" sz="quarter" idx="12"/>
          </p:nvPr>
        </p:nvSpPr>
        <p:spPr/>
        <p:txBody>
          <a:bodyPr/>
          <a:lstStyle/>
          <a:p>
            <a:pPr>
              <a:defRPr/>
            </a:pPr>
            <a:fld id="{AB7961C6-5133-4314-A61E-E7F1B0130E76}" type="slidenum">
              <a:rPr lang="en-US" smtClean="0"/>
              <a:pPr>
                <a:defRPr/>
              </a:pPr>
              <a:t>11</a:t>
            </a:fld>
            <a:endParaRPr lang="en-US"/>
          </a:p>
        </p:txBody>
      </p:sp>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303" y="1600200"/>
            <a:ext cx="3442097" cy="4125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208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685800"/>
            <a:ext cx="8229600" cy="1143000"/>
          </a:xfrm>
        </p:spPr>
        <p:txBody>
          <a:bodyPr/>
          <a:lstStyle/>
          <a:p>
            <a:pPr eaLnBrk="1" hangingPunct="1"/>
            <a:r>
              <a:rPr lang="en-US" sz="3600" b="1" smtClean="0"/>
              <a:t>Growing Racial Solidarity Key to Victories 1930-40s</a:t>
            </a:r>
          </a:p>
        </p:txBody>
      </p:sp>
      <p:sp>
        <p:nvSpPr>
          <p:cNvPr id="27651" name="Content Placeholder 2"/>
          <p:cNvSpPr>
            <a:spLocks noGrp="1"/>
          </p:cNvSpPr>
          <p:nvPr>
            <p:ph idx="1"/>
          </p:nvPr>
        </p:nvSpPr>
        <p:spPr>
          <a:xfrm>
            <a:off x="533400" y="2057400"/>
            <a:ext cx="8229600" cy="3810000"/>
          </a:xfrm>
        </p:spPr>
        <p:txBody>
          <a:bodyPr/>
          <a:lstStyle/>
          <a:p>
            <a:pPr marL="0" indent="0" algn="ctr" eaLnBrk="1" hangingPunct="1">
              <a:buFont typeface="Arial" charset="0"/>
              <a:buNone/>
            </a:pPr>
            <a:r>
              <a:rPr lang="en-US" sz="2400" smtClean="0"/>
              <a:t>W.E.B. DuBois, founder of the NAACP:</a:t>
            </a:r>
          </a:p>
          <a:p>
            <a:pPr marL="0" indent="0" algn="ctr" eaLnBrk="1" hangingPunct="1">
              <a:buFont typeface="Arial" charset="0"/>
              <a:buNone/>
            </a:pPr>
            <a:r>
              <a:rPr lang="en-US" sz="2400" smtClean="0"/>
              <a:t>"The net result of all this (union racism) has been to convince the American Negro, that his greatest enemy is not the employer who robs him, but his fellow white workingman." – 1913</a:t>
            </a:r>
          </a:p>
          <a:p>
            <a:pPr marL="0" indent="0" algn="ctr" eaLnBrk="1" hangingPunct="1">
              <a:buFont typeface="Arial" charset="0"/>
              <a:buNone/>
            </a:pPr>
            <a:endParaRPr lang="en-US" sz="2400" smtClean="0"/>
          </a:p>
          <a:p>
            <a:pPr marL="0" indent="0" algn="ctr" eaLnBrk="1" hangingPunct="1">
              <a:buFont typeface="Arial" charset="0"/>
              <a:buNone/>
            </a:pPr>
            <a:r>
              <a:rPr lang="en-US" sz="2400" smtClean="0"/>
              <a:t>“Probably the greatest and most effective effort toward interracial understanding among the working masses has come about through the trade unions…Probably no movement in the past 30 years has been so successful in softening race prejudice among the masses.” – Late 1940s</a:t>
            </a:r>
          </a:p>
          <a:p>
            <a:pPr marL="0" indent="0" eaLnBrk="1" hangingPunct="1">
              <a:buFont typeface="Arial" charset="0"/>
              <a:buNone/>
            </a:pPr>
            <a:endParaRPr lang="en-US" sz="2400" smtClean="0"/>
          </a:p>
          <a:p>
            <a:pPr marL="0" indent="0" eaLnBrk="1" hangingPunct="1">
              <a:buFont typeface="Arial" charset="0"/>
              <a:buNone/>
            </a:pPr>
            <a:endParaRPr lang="en-US" sz="2400" smtClean="0"/>
          </a:p>
        </p:txBody>
      </p:sp>
      <p:sp>
        <p:nvSpPr>
          <p:cNvPr id="4" name="Slide Number Placeholder 3"/>
          <p:cNvSpPr>
            <a:spLocks noGrp="1"/>
          </p:cNvSpPr>
          <p:nvPr>
            <p:ph type="sldNum" sz="quarter" idx="12"/>
          </p:nvPr>
        </p:nvSpPr>
        <p:spPr/>
        <p:txBody>
          <a:bodyPr/>
          <a:lstStyle/>
          <a:p>
            <a:pPr>
              <a:defRPr/>
            </a:pPr>
            <a:fld id="{07A50B9C-3CA8-41C3-9337-52437C9D6482}" type="slidenum">
              <a:rPr lang="en-US" smtClean="0"/>
              <a:pPr>
                <a:defRPr/>
              </a:pPr>
              <a:t>110</a:t>
            </a:fld>
            <a:endParaRPr lang="en-US"/>
          </a:p>
        </p:txBody>
      </p:sp>
      <p:sp>
        <p:nvSpPr>
          <p:cNvPr id="27653" name="TextBox 5"/>
          <p:cNvSpPr txBox="1">
            <a:spLocks noChangeArrowheads="1"/>
          </p:cNvSpPr>
          <p:nvPr/>
        </p:nvSpPr>
        <p:spPr bwMode="auto">
          <a:xfrm>
            <a:off x="609600" y="6096000"/>
            <a:ext cx="75438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t>Source:  Howard Zinn, </a:t>
            </a:r>
            <a:r>
              <a:rPr lang="en-US" sz="900" i="1"/>
              <a:t>People’s History of  the U.S., </a:t>
            </a:r>
            <a:r>
              <a:rPr lang="en-US" sz="900"/>
              <a:t>page 321.  Michael D. Yates, </a:t>
            </a:r>
            <a:r>
              <a:rPr lang="en-US" sz="900" i="1"/>
              <a:t>Why Unions Matter, page 147.</a:t>
            </a:r>
            <a:endParaRPr lang="en-US" sz="90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eaLnBrk="1" hangingPunct="1"/>
            <a:r>
              <a:rPr lang="en-US" sz="3200" b="1" smtClean="0"/>
              <a:t>Do You Think Corporate America Is Over-Taxed?</a:t>
            </a:r>
            <a:br>
              <a:rPr lang="en-US" sz="3200" b="1" smtClean="0"/>
            </a:br>
            <a:r>
              <a:rPr lang="en-US" sz="3200" b="1" smtClean="0"/>
              <a:t> Corporate Federal Tax Rates – 1947 to 2010</a:t>
            </a:r>
          </a:p>
        </p:txBody>
      </p:sp>
      <p:graphicFrame>
        <p:nvGraphicFramePr>
          <p:cNvPr id="54275" name="Object 6"/>
          <p:cNvGraphicFramePr>
            <a:graphicFrameLocks noGrp="1"/>
          </p:cNvGraphicFramePr>
          <p:nvPr>
            <p:ph idx="1"/>
          </p:nvPr>
        </p:nvGraphicFramePr>
        <p:xfrm>
          <a:off x="533400" y="1600200"/>
          <a:ext cx="8128000" cy="4424363"/>
        </p:xfrm>
        <a:graphic>
          <a:graphicData uri="http://schemas.openxmlformats.org/presentationml/2006/ole">
            <mc:AlternateContent xmlns:mc="http://schemas.openxmlformats.org/markup-compatibility/2006">
              <mc:Choice xmlns:v="urn:schemas-microsoft-com:vml" Requires="v">
                <p:oleObj spid="_x0000_s54305" r:id="rId4" imgW="8132769" imgH="4426080" progId="Excel.Chart.8">
                  <p:embed/>
                </p:oleObj>
              </mc:Choice>
              <mc:Fallback>
                <p:oleObj r:id="rId4" imgW="8132769" imgH="4426080" progId="Excel.Chart.8">
                  <p:embed/>
                  <p:pic>
                    <p:nvPicPr>
                      <p:cNvPr id="0" name="Object 6"/>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600200"/>
                        <a:ext cx="8128000"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8030171E-26C5-42DA-83A2-0344969A5ADD}" type="slidenum">
              <a:rPr lang="en-US"/>
              <a:pPr>
                <a:defRPr/>
              </a:pPr>
              <a:t>111</a:t>
            </a:fld>
            <a:endParaRPr lang="en-US" dirty="0"/>
          </a:p>
        </p:txBody>
      </p:sp>
      <p:sp>
        <p:nvSpPr>
          <p:cNvPr id="54277" name="TextBox 5"/>
          <p:cNvSpPr txBox="1">
            <a:spLocks noChangeArrowheads="1"/>
          </p:cNvSpPr>
          <p:nvPr/>
        </p:nvSpPr>
        <p:spPr bwMode="auto">
          <a:xfrm>
            <a:off x="609600" y="6172200"/>
            <a:ext cx="777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a:latin typeface="Calibri" pitchFamily="34" charset="0"/>
              </a:rPr>
              <a:t>Source:  U.S. Bureau of Economic Analysis, Table 1.12. National Income by Type of Income, June 24. 2011. </a:t>
            </a:r>
            <a:r>
              <a:rPr lang="en-US" sz="1200">
                <a:latin typeface="Calibri" pitchFamily="34" charset="0"/>
                <a:hlinkClick r:id="rId6"/>
              </a:rPr>
              <a:t>http://www.bea.gov/iTable/iTable.cfm?ReqID=9&amp;step=1#</a:t>
            </a:r>
            <a:r>
              <a:rPr lang="en-US" sz="1200">
                <a:latin typeface="Calibri" pitchFamily="34" charset="0"/>
              </a:rPr>
              <a:t> </a:t>
            </a:r>
          </a:p>
        </p:txBody>
      </p:sp>
      <p:cxnSp>
        <p:nvCxnSpPr>
          <p:cNvPr id="5" name="Straight Connector 4"/>
          <p:cNvCxnSpPr/>
          <p:nvPr/>
        </p:nvCxnSpPr>
        <p:spPr>
          <a:xfrm flipV="1">
            <a:off x="4953000" y="1752600"/>
            <a:ext cx="0" cy="3048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r>
              <a:rPr lang="en-US" sz="3600" b="1" smtClean="0"/>
              <a:t>IRS Reports $385 Billion in Unpaid Federal Taxes for 2006</a:t>
            </a:r>
          </a:p>
        </p:txBody>
      </p:sp>
      <p:sp>
        <p:nvSpPr>
          <p:cNvPr id="55299" name="Content Placeholder 2"/>
          <p:cNvSpPr>
            <a:spLocks noGrp="1"/>
          </p:cNvSpPr>
          <p:nvPr>
            <p:ph idx="1"/>
          </p:nvPr>
        </p:nvSpPr>
        <p:spPr>
          <a:xfrm>
            <a:off x="457200" y="1600200"/>
            <a:ext cx="8229600" cy="4114800"/>
          </a:xfrm>
        </p:spPr>
        <p:txBody>
          <a:bodyPr/>
          <a:lstStyle/>
          <a:p>
            <a:pPr eaLnBrk="1" hangingPunct="1"/>
            <a:r>
              <a:rPr lang="en-US" sz="2800" smtClean="0"/>
              <a:t>Vast majority of unpaid taxes due to underreporting of income.</a:t>
            </a:r>
          </a:p>
          <a:p>
            <a:pPr eaLnBrk="1" hangingPunct="1"/>
            <a:endParaRPr lang="en-US" sz="2800" smtClean="0"/>
          </a:p>
          <a:p>
            <a:pPr eaLnBrk="1" hangingPunct="1"/>
            <a:r>
              <a:rPr lang="en-US" sz="2800" smtClean="0"/>
              <a:t>Vast majority of income for workers (wages and salaries) is reported by their employers.</a:t>
            </a:r>
          </a:p>
          <a:p>
            <a:pPr eaLnBrk="1" hangingPunct="1"/>
            <a:endParaRPr lang="en-US" sz="2800" smtClean="0"/>
          </a:p>
          <a:p>
            <a:pPr eaLnBrk="1" hangingPunct="1"/>
            <a:r>
              <a:rPr lang="en-US" sz="2800" smtClean="0"/>
              <a:t>Large corporations increased their underreporting by 92% between 2001 and 2006.</a:t>
            </a:r>
          </a:p>
        </p:txBody>
      </p:sp>
      <p:sp>
        <p:nvSpPr>
          <p:cNvPr id="4" name="Slide Number Placeholder 3"/>
          <p:cNvSpPr>
            <a:spLocks noGrp="1"/>
          </p:cNvSpPr>
          <p:nvPr>
            <p:ph type="sldNum" sz="quarter" idx="12"/>
          </p:nvPr>
        </p:nvSpPr>
        <p:spPr/>
        <p:txBody>
          <a:bodyPr/>
          <a:lstStyle/>
          <a:p>
            <a:pPr>
              <a:defRPr/>
            </a:pPr>
            <a:fld id="{19EA6C17-8FAD-410D-ADAA-249FC309A2C7}" type="slidenum">
              <a:rPr lang="en-US" smtClean="0"/>
              <a:pPr>
                <a:defRPr/>
              </a:pPr>
              <a:t>112</a:t>
            </a:fld>
            <a:endParaRPr lang="en-US"/>
          </a:p>
        </p:txBody>
      </p:sp>
      <p:sp>
        <p:nvSpPr>
          <p:cNvPr id="55301" name="TextBox 4"/>
          <p:cNvSpPr txBox="1">
            <a:spLocks noChangeArrowheads="1"/>
          </p:cNvSpPr>
          <p:nvPr/>
        </p:nvSpPr>
        <p:spPr bwMode="auto">
          <a:xfrm>
            <a:off x="457200" y="6019800"/>
            <a:ext cx="777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a:t>Source:  Internal Revenue Service, “Tax Gap for Tax Year 2006,” January 6, 2012. </a:t>
            </a:r>
            <a:r>
              <a:rPr lang="en-US" sz="1200">
                <a:hlinkClick r:id="rId2"/>
              </a:rPr>
              <a:t>http://www.irs.gov/pub/newsroom/overview_tax_gap_2006.pdf</a:t>
            </a:r>
            <a:r>
              <a:rPr lang="en-US" sz="1200"/>
              <a:t>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sz="3600" b="1" smtClean="0"/>
              <a:t>War on Workers Hits Workers of Color Very Hard</a:t>
            </a:r>
          </a:p>
        </p:txBody>
      </p:sp>
      <p:sp>
        <p:nvSpPr>
          <p:cNvPr id="3" name="Content Placeholder 2"/>
          <p:cNvSpPr>
            <a:spLocks noGrp="1"/>
          </p:cNvSpPr>
          <p:nvPr>
            <p:ph sz="half" idx="1"/>
          </p:nvPr>
        </p:nvSpPr>
        <p:spPr>
          <a:xfrm>
            <a:off x="457200" y="1600200"/>
            <a:ext cx="4038600" cy="4525963"/>
          </a:xfrm>
        </p:spPr>
        <p:txBody>
          <a:bodyPr/>
          <a:lstStyle/>
          <a:p>
            <a:pPr marL="0" indent="0" algn="ctr" eaLnBrk="1" hangingPunct="1">
              <a:buFont typeface="Arial" charset="0"/>
              <a:buNone/>
              <a:defRPr/>
            </a:pPr>
            <a:r>
              <a:rPr lang="en-US" b="1" dirty="0" smtClean="0"/>
              <a:t>1983</a:t>
            </a:r>
          </a:p>
          <a:p>
            <a:pPr marL="0" indent="0" algn="ctr" eaLnBrk="1" hangingPunct="1">
              <a:buFont typeface="Arial" charset="0"/>
              <a:buNone/>
              <a:defRPr/>
            </a:pPr>
            <a:endParaRPr lang="en-US" b="1" dirty="0"/>
          </a:p>
          <a:p>
            <a:pPr marL="514350" indent="-514350" eaLnBrk="1" hangingPunct="1">
              <a:buFont typeface="+mj-lt"/>
              <a:buAutoNum type="arabicPeriod"/>
              <a:defRPr/>
            </a:pPr>
            <a:r>
              <a:rPr lang="en-US" b="1" dirty="0" smtClean="0"/>
              <a:t>Black men – 36%</a:t>
            </a:r>
          </a:p>
          <a:p>
            <a:pPr marL="514350" indent="-514350" eaLnBrk="1" hangingPunct="1">
              <a:buFont typeface="+mj-lt"/>
              <a:buAutoNum type="arabicPeriod"/>
              <a:defRPr/>
            </a:pPr>
            <a:r>
              <a:rPr lang="en-US" b="1" dirty="0" smtClean="0"/>
              <a:t>Black women – 28%</a:t>
            </a:r>
          </a:p>
          <a:p>
            <a:pPr marL="514350" indent="-514350" eaLnBrk="1" hangingPunct="1">
              <a:buFont typeface="+mj-lt"/>
              <a:buAutoNum type="arabicPeriod"/>
              <a:defRPr/>
            </a:pPr>
            <a:r>
              <a:rPr lang="en-US" b="1" dirty="0" smtClean="0"/>
              <a:t>White men – 27%</a:t>
            </a:r>
          </a:p>
          <a:p>
            <a:pPr marL="514350" indent="-514350" eaLnBrk="1" hangingPunct="1">
              <a:buFont typeface="+mj-lt"/>
              <a:buAutoNum type="arabicPeriod"/>
              <a:defRPr/>
            </a:pPr>
            <a:r>
              <a:rPr lang="en-US" b="1" dirty="0" smtClean="0"/>
              <a:t>Latino men – 27%</a:t>
            </a:r>
            <a:endParaRPr lang="en-US" b="1" dirty="0"/>
          </a:p>
        </p:txBody>
      </p:sp>
      <p:sp>
        <p:nvSpPr>
          <p:cNvPr id="4" name="Content Placeholder 3"/>
          <p:cNvSpPr>
            <a:spLocks noGrp="1"/>
          </p:cNvSpPr>
          <p:nvPr>
            <p:ph sz="half" idx="2"/>
          </p:nvPr>
        </p:nvSpPr>
        <p:spPr>
          <a:xfrm>
            <a:off x="4648200" y="1600200"/>
            <a:ext cx="4038600" cy="4525963"/>
          </a:xfrm>
        </p:spPr>
        <p:txBody>
          <a:bodyPr/>
          <a:lstStyle/>
          <a:p>
            <a:pPr marL="0" indent="0" algn="ctr" eaLnBrk="1" hangingPunct="1">
              <a:buFont typeface="Arial" charset="0"/>
              <a:buNone/>
              <a:defRPr/>
            </a:pPr>
            <a:r>
              <a:rPr lang="en-US" b="1" dirty="0" smtClean="0"/>
              <a:t>2008</a:t>
            </a:r>
          </a:p>
          <a:p>
            <a:pPr marL="0" indent="0" eaLnBrk="1" hangingPunct="1">
              <a:buFont typeface="Arial" charset="0"/>
              <a:buNone/>
              <a:defRPr/>
            </a:pPr>
            <a:endParaRPr lang="en-US" dirty="0"/>
          </a:p>
          <a:p>
            <a:pPr marL="514350" indent="-514350" eaLnBrk="1" hangingPunct="1">
              <a:buFont typeface="+mj-lt"/>
              <a:buAutoNum type="arabicPeriod"/>
              <a:defRPr/>
            </a:pPr>
            <a:r>
              <a:rPr lang="en-US" b="1" dirty="0" smtClean="0"/>
              <a:t>Black men – 17%</a:t>
            </a:r>
          </a:p>
          <a:p>
            <a:pPr marL="514350" indent="-514350" eaLnBrk="1" hangingPunct="1">
              <a:buFont typeface="+mj-lt"/>
              <a:buAutoNum type="arabicPeriod"/>
              <a:defRPr/>
            </a:pPr>
            <a:r>
              <a:rPr lang="en-US" b="1" dirty="0" smtClean="0"/>
              <a:t>Black women – 15%</a:t>
            </a:r>
          </a:p>
          <a:p>
            <a:pPr marL="514350" indent="-514350" eaLnBrk="1" hangingPunct="1">
              <a:buFont typeface="+mj-lt"/>
              <a:buAutoNum type="arabicPeriod"/>
              <a:defRPr/>
            </a:pPr>
            <a:r>
              <a:rPr lang="en-US" b="1" dirty="0" smtClean="0"/>
              <a:t>White men – 15%</a:t>
            </a:r>
          </a:p>
          <a:p>
            <a:pPr marL="514350" indent="-514350" eaLnBrk="1" hangingPunct="1">
              <a:buFont typeface="+mj-lt"/>
              <a:buAutoNum type="arabicPeriod"/>
              <a:defRPr/>
            </a:pPr>
            <a:r>
              <a:rPr lang="en-US" b="1" dirty="0" smtClean="0"/>
              <a:t>White women – 13%</a:t>
            </a:r>
          </a:p>
          <a:p>
            <a:pPr marL="0" indent="0" eaLnBrk="1" hangingPunct="1">
              <a:buFont typeface="Arial" charset="0"/>
              <a:buNone/>
              <a:defRPr/>
            </a:pPr>
            <a:r>
              <a:rPr lang="en-US" b="1" dirty="0" smtClean="0"/>
              <a:t>4.    Asian women – 13%</a:t>
            </a:r>
            <a:endParaRPr lang="en-US" b="1" dirty="0"/>
          </a:p>
        </p:txBody>
      </p:sp>
      <p:sp>
        <p:nvSpPr>
          <p:cNvPr id="5" name="Slide Number Placeholder 4"/>
          <p:cNvSpPr>
            <a:spLocks noGrp="1"/>
          </p:cNvSpPr>
          <p:nvPr>
            <p:ph type="sldNum" sz="quarter" idx="12"/>
          </p:nvPr>
        </p:nvSpPr>
        <p:spPr/>
        <p:txBody>
          <a:bodyPr/>
          <a:lstStyle/>
          <a:p>
            <a:pPr>
              <a:defRPr/>
            </a:pPr>
            <a:fld id="{DBDE10A9-2D77-43FE-A357-DAD0755E3F7E}" type="slidenum">
              <a:rPr lang="en-US" smtClean="0"/>
              <a:pPr>
                <a:defRPr/>
              </a:pPr>
              <a:t>113</a:t>
            </a:fld>
            <a:endParaRPr lang="en-US"/>
          </a:p>
        </p:txBody>
      </p:sp>
      <p:sp>
        <p:nvSpPr>
          <p:cNvPr id="45062" name="TextBox 5"/>
          <p:cNvSpPr txBox="1">
            <a:spLocks noChangeArrowheads="1"/>
          </p:cNvSpPr>
          <p:nvPr/>
        </p:nvSpPr>
        <p:spPr bwMode="auto">
          <a:xfrm>
            <a:off x="609600" y="5988050"/>
            <a:ext cx="7696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t>Source:  Schmitt and Warner, “The Changing Face of Labor, 1983-2008,” Center for Economic Policy and Research, page 11-12.  </a:t>
            </a:r>
            <a:r>
              <a:rPr lang="en-US" sz="900">
                <a:hlinkClick r:id="rId3"/>
              </a:rPr>
              <a:t>http://www.cepr.net/documents/publications/changing-face-of-labor-2009-11.pdf</a:t>
            </a:r>
            <a:endParaRPr lang="en-US" sz="90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pPr eaLnBrk="1" hangingPunct="1"/>
            <a:r>
              <a:rPr lang="en-US" sz="3200" b="1" smtClean="0"/>
              <a:t>Young People Strongly Support Public Sector Unions Against Governors’ Attacks - April 2011</a:t>
            </a:r>
          </a:p>
        </p:txBody>
      </p:sp>
      <p:graphicFrame>
        <p:nvGraphicFramePr>
          <p:cNvPr id="116739" name="Content Placeholder 5"/>
          <p:cNvGraphicFramePr>
            <a:graphicFrameLocks noGrp="1"/>
          </p:cNvGraphicFramePr>
          <p:nvPr>
            <p:ph idx="1"/>
          </p:nvPr>
        </p:nvGraphicFramePr>
        <p:xfrm>
          <a:off x="508000" y="1651000"/>
          <a:ext cx="8128000" cy="4424363"/>
        </p:xfrm>
        <a:graphic>
          <a:graphicData uri="http://schemas.openxmlformats.org/presentationml/2006/ole">
            <mc:AlternateContent xmlns:mc="http://schemas.openxmlformats.org/markup-compatibility/2006">
              <mc:Choice xmlns:v="urn:schemas-microsoft-com:vml" Requires="v">
                <p:oleObj spid="_x0000_s116768" r:id="rId5" imgW="8132769" imgH="4426080" progId="Excel.Chart.8">
                  <p:embed/>
                </p:oleObj>
              </mc:Choice>
              <mc:Fallback>
                <p:oleObj r:id="rId5" imgW="8132769" imgH="4426080" progId="Excel.Chart.8">
                  <p:embed/>
                  <p:pic>
                    <p:nvPicPr>
                      <p:cNvPr id="0" name="Content Placeholder 5"/>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00" y="1651000"/>
                        <a:ext cx="8128000"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81CE9F40-DDEA-47FD-B40D-A458B10B642D}" type="slidenum">
              <a:rPr lang="en-US"/>
              <a:pPr>
                <a:defRPr/>
              </a:pPr>
              <a:t>114</a:t>
            </a:fld>
            <a:endParaRPr lang="en-US" dirty="0"/>
          </a:p>
        </p:txBody>
      </p:sp>
      <p:sp>
        <p:nvSpPr>
          <p:cNvPr id="116741" name="TextBox 6"/>
          <p:cNvSpPr txBox="1">
            <a:spLocks noChangeArrowheads="1"/>
          </p:cNvSpPr>
          <p:nvPr/>
        </p:nvSpPr>
        <p:spPr bwMode="auto">
          <a:xfrm>
            <a:off x="838200" y="6172200"/>
            <a:ext cx="739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a:latin typeface="Calibri" pitchFamily="34" charset="0"/>
              </a:rPr>
              <a:t>Source:  Gallup Poll, “More Americans Back Unions Than Governors in State Disputes,” April 1, 2011. </a:t>
            </a:r>
            <a:r>
              <a:rPr lang="en-US" sz="1200">
                <a:latin typeface="Calibri" pitchFamily="34" charset="0"/>
                <a:hlinkClick r:id="rId7"/>
              </a:rPr>
              <a:t>http://www.gallup.com/poll/146921/Americans-Back-Unions-Governors-State-Disputes.aspx</a:t>
            </a:r>
            <a:r>
              <a:rPr lang="en-US" sz="1200">
                <a:latin typeface="Calibri" pitchFamily="34" charset="0"/>
              </a:rPr>
              <a:t> </a:t>
            </a:r>
          </a:p>
        </p:txBody>
      </p:sp>
    </p:spTree>
    <p:custDataLst>
      <p:tags r:id="rId2"/>
    </p:custData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sz="3200" b="1" smtClean="0"/>
              <a:t>Repression of Striking Workers Demanding a Union and Economic Justice – 1930s</a:t>
            </a:r>
          </a:p>
        </p:txBody>
      </p:sp>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76400"/>
            <a:ext cx="6523038"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TextBox 2"/>
          <p:cNvSpPr txBox="1">
            <a:spLocks noChangeArrowheads="1"/>
          </p:cNvSpPr>
          <p:nvPr/>
        </p:nvSpPr>
        <p:spPr bwMode="auto">
          <a:xfrm>
            <a:off x="914400" y="6019800"/>
            <a:ext cx="75438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t>Source:  M. B. Schnapper, </a:t>
            </a:r>
            <a:r>
              <a:rPr lang="en-US" sz="900" i="1"/>
              <a:t>American Labor:  A Bicentennial History</a:t>
            </a:r>
            <a:r>
              <a:rPr lang="en-US" sz="900"/>
              <a:t>, Public Affairs Press, 1975, page 491.  Copyright.</a:t>
            </a:r>
          </a:p>
        </p:txBody>
      </p:sp>
      <p:sp>
        <p:nvSpPr>
          <p:cNvPr id="4" name="Slide Number Placeholder 3"/>
          <p:cNvSpPr>
            <a:spLocks noGrp="1"/>
          </p:cNvSpPr>
          <p:nvPr>
            <p:ph type="sldNum" sz="quarter" idx="12"/>
          </p:nvPr>
        </p:nvSpPr>
        <p:spPr/>
        <p:txBody>
          <a:bodyPr/>
          <a:lstStyle/>
          <a:p>
            <a:pPr>
              <a:defRPr/>
            </a:pPr>
            <a:fld id="{EC38EA26-45BC-4082-9021-C79BA4E22BBC}" type="slidenum">
              <a:rPr lang="en-US" smtClean="0"/>
              <a:pPr>
                <a:defRPr/>
              </a:pPr>
              <a:t>115</a:t>
            </a:fld>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457200" y="990600"/>
            <a:ext cx="8229600" cy="5135563"/>
          </a:xfrm>
        </p:spPr>
        <p:txBody>
          <a:bodyPr/>
          <a:lstStyle/>
          <a:p>
            <a:pPr marL="0" indent="0" algn="ctr" eaLnBrk="1" hangingPunct="1">
              <a:buFont typeface="Arial" charset="0"/>
              <a:buNone/>
            </a:pPr>
            <a:endParaRPr lang="en-US" sz="3600" smtClean="0"/>
          </a:p>
          <a:p>
            <a:pPr marL="0" indent="0" algn="ctr" eaLnBrk="1" hangingPunct="1">
              <a:buFont typeface="Arial" charset="0"/>
              <a:buNone/>
            </a:pPr>
            <a:endParaRPr lang="en-US" sz="4400" b="1" smtClean="0"/>
          </a:p>
          <a:p>
            <a:pPr marL="0" indent="0" algn="ctr" eaLnBrk="1" hangingPunct="1">
              <a:buFont typeface="Arial" charset="0"/>
              <a:buNone/>
            </a:pPr>
            <a:r>
              <a:rPr lang="en-US" sz="4400" b="1" smtClean="0"/>
              <a:t>Lunch time</a:t>
            </a:r>
          </a:p>
        </p:txBody>
      </p:sp>
      <p:sp>
        <p:nvSpPr>
          <p:cNvPr id="4" name="Slide Number Placeholder 3"/>
          <p:cNvSpPr>
            <a:spLocks noGrp="1"/>
          </p:cNvSpPr>
          <p:nvPr>
            <p:ph type="sldNum" sz="quarter" idx="12"/>
          </p:nvPr>
        </p:nvSpPr>
        <p:spPr/>
        <p:txBody>
          <a:bodyPr/>
          <a:lstStyle/>
          <a:p>
            <a:pPr>
              <a:defRPr/>
            </a:pPr>
            <a:fld id="{BAA8E324-266C-4F06-9041-7300587B6EB6}" type="slidenum">
              <a:rPr lang="en-US" smtClean="0"/>
              <a:pPr>
                <a:defRPr/>
              </a:pPr>
              <a:t>116</a:t>
            </a:fld>
            <a:endParaRPr lang="en-US"/>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457200" y="274638"/>
            <a:ext cx="8229600" cy="1401762"/>
          </a:xfrm>
        </p:spPr>
        <p:txBody>
          <a:bodyPr/>
          <a:lstStyle/>
          <a:p>
            <a:pPr eaLnBrk="1" hangingPunct="1"/>
            <a:r>
              <a:rPr lang="en-US" sz="3600" b="1" smtClean="0"/>
              <a:t>Corporations Have Too Much Power:  </a:t>
            </a:r>
            <a:br>
              <a:rPr lang="en-US" sz="3600" b="1" smtClean="0"/>
            </a:br>
            <a:r>
              <a:rPr lang="en-US" sz="3600" b="1" smtClean="0"/>
              <a:t>The People Speak - 2011</a:t>
            </a:r>
          </a:p>
        </p:txBody>
      </p:sp>
      <p:sp>
        <p:nvSpPr>
          <p:cNvPr id="64514" name="Content Placeholder 2"/>
          <p:cNvSpPr>
            <a:spLocks noGrp="1"/>
          </p:cNvSpPr>
          <p:nvPr>
            <p:ph idx="1"/>
          </p:nvPr>
        </p:nvSpPr>
        <p:spPr>
          <a:xfrm>
            <a:off x="457200" y="1600200"/>
            <a:ext cx="8229600" cy="4079875"/>
          </a:xfrm>
        </p:spPr>
        <p:txBody>
          <a:bodyPr/>
          <a:lstStyle/>
          <a:p>
            <a:pPr marL="0" indent="0" eaLnBrk="1" hangingPunct="1">
              <a:buFont typeface="Arial" charset="0"/>
              <a:buNone/>
              <a:defRPr/>
            </a:pPr>
            <a:endParaRPr lang="en-US" dirty="0" smtClean="0"/>
          </a:p>
          <a:p>
            <a:pPr marL="0" indent="0" eaLnBrk="1" hangingPunct="1">
              <a:buFont typeface="Arial" charset="0"/>
              <a:buNone/>
              <a:defRPr/>
            </a:pPr>
            <a:r>
              <a:rPr lang="en-US" dirty="0" smtClean="0"/>
              <a:t>National Harris Poll, June 2011</a:t>
            </a:r>
          </a:p>
          <a:p>
            <a:pPr marL="0" indent="0" eaLnBrk="1" hangingPunct="1">
              <a:buFont typeface="Arial" charset="0"/>
              <a:buNone/>
              <a:defRPr/>
            </a:pPr>
            <a:r>
              <a:rPr lang="en-US" dirty="0" smtClean="0"/>
              <a:t>These groups  have too much power:</a:t>
            </a:r>
          </a:p>
          <a:p>
            <a:pPr eaLnBrk="1" hangingPunct="1">
              <a:defRPr/>
            </a:pPr>
            <a:r>
              <a:rPr lang="en-US" dirty="0" smtClean="0"/>
              <a:t>Major corporations – 88% Harris Poll</a:t>
            </a:r>
          </a:p>
          <a:p>
            <a:pPr eaLnBrk="1" hangingPunct="1">
              <a:defRPr/>
            </a:pPr>
            <a:r>
              <a:rPr lang="en-US" dirty="0" smtClean="0"/>
              <a:t>Banks and financial institutions – 85%</a:t>
            </a:r>
          </a:p>
          <a:p>
            <a:pPr eaLnBrk="1" hangingPunct="1">
              <a:defRPr/>
            </a:pPr>
            <a:r>
              <a:rPr lang="en-US" dirty="0" smtClean="0"/>
              <a:t>Lobbyists – 84%</a:t>
            </a:r>
          </a:p>
          <a:p>
            <a:pPr eaLnBrk="1" hangingPunct="1">
              <a:defRPr/>
            </a:pPr>
            <a:endParaRPr lang="en-US" dirty="0" smtClean="0"/>
          </a:p>
          <a:p>
            <a:pPr marL="0" indent="0" eaLnBrk="1" hangingPunct="1">
              <a:buFont typeface="Arial" charset="0"/>
              <a:buNone/>
              <a:defRPr/>
            </a:pPr>
            <a:endParaRPr lang="en-US" sz="3600" dirty="0" smtClean="0"/>
          </a:p>
        </p:txBody>
      </p:sp>
      <p:sp>
        <p:nvSpPr>
          <p:cNvPr id="4" name="Slide Number Placeholder 3"/>
          <p:cNvSpPr>
            <a:spLocks noGrp="1"/>
          </p:cNvSpPr>
          <p:nvPr>
            <p:ph type="sldNum" sz="quarter" idx="12"/>
          </p:nvPr>
        </p:nvSpPr>
        <p:spPr/>
        <p:txBody>
          <a:bodyPr/>
          <a:lstStyle/>
          <a:p>
            <a:pPr>
              <a:defRPr/>
            </a:pPr>
            <a:fld id="{F377AB52-3241-46AB-A59D-3D95A4CB7E27}" type="slidenum">
              <a:rPr lang="en-US"/>
              <a:pPr>
                <a:defRPr/>
              </a:pPr>
              <a:t>117</a:t>
            </a:fld>
            <a:endParaRPr lang="en-US" dirty="0"/>
          </a:p>
        </p:txBody>
      </p:sp>
      <p:sp>
        <p:nvSpPr>
          <p:cNvPr id="58373" name="TextBox 4"/>
          <p:cNvSpPr txBox="1">
            <a:spLocks noChangeArrowheads="1"/>
          </p:cNvSpPr>
          <p:nvPr/>
        </p:nvSpPr>
        <p:spPr bwMode="auto">
          <a:xfrm>
            <a:off x="592138" y="5791200"/>
            <a:ext cx="7848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900"/>
              <a:t>Harris Poll, “Big Companies, PACs, Banks, Financial Institutions and Lobbyists Seen by Strong Majorities as Having Too Much Power and Influence in DC,”, June 1, 2011. </a:t>
            </a:r>
            <a:r>
              <a:rPr lang="en-US" sz="900">
                <a:hlinkClick r:id="rId3"/>
              </a:rPr>
              <a:t>http://www.harrisinteractive.com/NewsRoom/HarrisPolls/tabid/447/mid/1508/articleId/790/ctl/ReadCustom%20Default/Default.aspx</a:t>
            </a:r>
            <a:endParaRPr lang="en-US" sz="900"/>
          </a:p>
          <a:p>
            <a:r>
              <a:rPr lang="en-US" sz="900">
                <a:latin typeface="Calibri"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451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451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451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4514">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45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z="3600" b="1" smtClean="0"/>
              <a:t>Critical Elements Needed to Win and Implement Broad Reform Agenda</a:t>
            </a:r>
          </a:p>
        </p:txBody>
      </p:sp>
      <p:sp>
        <p:nvSpPr>
          <p:cNvPr id="4" name="Slide Number Placeholder 3"/>
          <p:cNvSpPr>
            <a:spLocks noGrp="1"/>
          </p:cNvSpPr>
          <p:nvPr>
            <p:ph type="sldNum" sz="quarter" idx="12"/>
          </p:nvPr>
        </p:nvSpPr>
        <p:spPr/>
        <p:txBody>
          <a:bodyPr/>
          <a:lstStyle/>
          <a:p>
            <a:pPr>
              <a:defRPr/>
            </a:pPr>
            <a:fld id="{65AB7321-A681-460A-B340-2F3F91B67EE0}" type="slidenum">
              <a:rPr lang="en-US" smtClean="0"/>
              <a:pPr>
                <a:defRPr/>
              </a:pPr>
              <a:t>118</a:t>
            </a:fld>
            <a:endParaRPr lang="en-US"/>
          </a:p>
        </p:txBody>
      </p:sp>
      <p:sp>
        <p:nvSpPr>
          <p:cNvPr id="3" name="Content Placeholder 2"/>
          <p:cNvSpPr>
            <a:spLocks noGrp="1"/>
          </p:cNvSpPr>
          <p:nvPr>
            <p:ph idx="1"/>
          </p:nvPr>
        </p:nvSpPr>
        <p:spPr/>
        <p:txBody>
          <a:bodyPr/>
          <a:lstStyle/>
          <a:p>
            <a:pPr marL="0" indent="0">
              <a:buFont typeface="Arial" charset="0"/>
              <a:buNone/>
              <a:defRPr/>
            </a:pPr>
            <a:r>
              <a:rPr lang="en-US" sz="2800" dirty="0" smtClean="0"/>
              <a:t>In 1965-68, 1977-80, 1993-94, and 2009-10, we had a Democratic President and large Congressional majorities.  We only won broad reforms in 1965-68.  Labor law reform beaten all four times.  Why?  We lacked:</a:t>
            </a:r>
            <a:endParaRPr lang="en-US" sz="2800" dirty="0"/>
          </a:p>
          <a:p>
            <a:pPr>
              <a:defRPr/>
            </a:pPr>
            <a:r>
              <a:rPr lang="en-US" sz="2800" dirty="0" smtClean="0"/>
              <a:t>A widely shared clearly articulated vision and agenda </a:t>
            </a:r>
          </a:p>
          <a:p>
            <a:pPr>
              <a:defRPr/>
            </a:pPr>
            <a:r>
              <a:rPr lang="en-US" sz="2800" dirty="0" smtClean="0"/>
              <a:t>Coordinated, powerful mass movements actively and relentlessly pressuring President and Congress to act</a:t>
            </a:r>
          </a:p>
          <a:p>
            <a:pPr>
              <a:defRPr/>
            </a:pPr>
            <a:r>
              <a:rPr lang="en-US" sz="2800" dirty="0" smtClean="0"/>
              <a:t>Credible threat to Congressional Democrats if they hid behind the filibuster.</a:t>
            </a:r>
            <a:endParaRPr lang="en-US" sz="2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Henry Ford - 1931</a:t>
            </a:r>
            <a:endParaRPr lang="en-US" sz="3600" b="1" dirty="0"/>
          </a:p>
        </p:txBody>
      </p:sp>
      <p:sp>
        <p:nvSpPr>
          <p:cNvPr id="3" name="Content Placeholder 2"/>
          <p:cNvSpPr>
            <a:spLocks noGrp="1"/>
          </p:cNvSpPr>
          <p:nvPr>
            <p:ph sz="half" idx="1"/>
          </p:nvPr>
        </p:nvSpPr>
        <p:spPr/>
        <p:txBody>
          <a:bodyPr/>
          <a:lstStyle/>
          <a:p>
            <a:pPr marL="0" indent="0">
              <a:buNone/>
            </a:pPr>
            <a:endParaRPr lang="en-US" dirty="0"/>
          </a:p>
        </p:txBody>
      </p:sp>
      <p:sp>
        <p:nvSpPr>
          <p:cNvPr id="4" name="Content Placeholder 3"/>
          <p:cNvSpPr>
            <a:spLocks noGrp="1"/>
          </p:cNvSpPr>
          <p:nvPr>
            <p:ph sz="half" idx="2"/>
          </p:nvPr>
        </p:nvSpPr>
        <p:spPr/>
        <p:txBody>
          <a:bodyPr/>
          <a:lstStyle/>
          <a:p>
            <a:pPr marL="0" indent="0" eaLnBrk="1" hangingPunct="1">
              <a:buNone/>
            </a:pPr>
            <a:endParaRPr lang="en-US" dirty="0" smtClean="0"/>
          </a:p>
          <a:p>
            <a:pPr marL="0" indent="0" eaLnBrk="1" hangingPunct="1">
              <a:buNone/>
            </a:pPr>
            <a:r>
              <a:rPr lang="en-US" dirty="0" smtClean="0"/>
              <a:t>“The </a:t>
            </a:r>
            <a:r>
              <a:rPr lang="en-US" dirty="0"/>
              <a:t>average man </a:t>
            </a:r>
            <a:r>
              <a:rPr lang="en-US" dirty="0" smtClean="0"/>
              <a:t>won't really do </a:t>
            </a:r>
            <a:r>
              <a:rPr lang="en-US" dirty="0"/>
              <a:t>a day's work unless he is caught and </a:t>
            </a:r>
            <a:r>
              <a:rPr lang="en-US" dirty="0" smtClean="0"/>
              <a:t>cannot </a:t>
            </a:r>
            <a:r>
              <a:rPr lang="en-US" dirty="0"/>
              <a:t>get out of it.  </a:t>
            </a:r>
            <a:r>
              <a:rPr lang="en-US" dirty="0" smtClean="0"/>
              <a:t>There </a:t>
            </a:r>
            <a:r>
              <a:rPr lang="en-US" dirty="0"/>
              <a:t>is plenty of work to do </a:t>
            </a:r>
            <a:r>
              <a:rPr lang="en-US" dirty="0" smtClean="0"/>
              <a:t>if </a:t>
            </a:r>
            <a:r>
              <a:rPr lang="en-US" dirty="0"/>
              <a:t>people would do it</a:t>
            </a:r>
            <a:r>
              <a:rPr lang="en-US" dirty="0" smtClean="0"/>
              <a:t>.”</a:t>
            </a: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pPr>
              <a:defRPr/>
            </a:pPr>
            <a:fld id="{AB7961C6-5133-4314-A61E-E7F1B0130E76}" type="slidenum">
              <a:rPr lang="en-US" smtClean="0"/>
              <a:pPr>
                <a:defRPr/>
              </a:pPr>
              <a:t>12</a:t>
            </a:fld>
            <a:endParaRPr lang="en-US"/>
          </a:p>
        </p:txBody>
      </p:sp>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5497"/>
            <a:ext cx="3315905" cy="4646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0092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sz="3600" b="1" smtClean="0"/>
              <a:t>Hunger, Poverty and Homelessness Plagues Our Nation - Depression 1932</a:t>
            </a:r>
          </a:p>
        </p:txBody>
      </p:sp>
      <p:pic>
        <p:nvPicPr>
          <p:cNvPr id="133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82296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6" name="TextBox 3"/>
          <p:cNvSpPr txBox="1">
            <a:spLocks noChangeArrowheads="1"/>
          </p:cNvSpPr>
          <p:nvPr/>
        </p:nvSpPr>
        <p:spPr bwMode="auto">
          <a:xfrm>
            <a:off x="457200" y="6248400"/>
            <a:ext cx="82296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t>Source:  M. B. Schnapper, </a:t>
            </a:r>
            <a:r>
              <a:rPr lang="en-US" sz="900" i="1"/>
              <a:t>American Labor:  A Bicentennial History</a:t>
            </a:r>
            <a:r>
              <a:rPr lang="en-US" sz="900"/>
              <a:t>, Public Affairs Press, 1975, page 462.  Copyright.</a:t>
            </a:r>
          </a:p>
        </p:txBody>
      </p:sp>
      <p:sp>
        <p:nvSpPr>
          <p:cNvPr id="5" name="Slide Number Placeholder 4"/>
          <p:cNvSpPr>
            <a:spLocks noGrp="1"/>
          </p:cNvSpPr>
          <p:nvPr>
            <p:ph type="sldNum" sz="quarter" idx="12"/>
          </p:nvPr>
        </p:nvSpPr>
        <p:spPr/>
        <p:txBody>
          <a:bodyPr/>
          <a:lstStyle/>
          <a:p>
            <a:pPr>
              <a:defRPr/>
            </a:pPr>
            <a:fld id="{FE4B9D50-6311-47CF-B49B-C4549AE9ACBF}" type="slidenum">
              <a:rPr lang="en-US" smtClean="0"/>
              <a:pPr>
                <a:defRPr/>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sz="3600" b="1" smtClean="0"/>
              <a:t>Growing Solidarity Between Black and White Workers – Early 1930s</a:t>
            </a:r>
          </a:p>
        </p:txBody>
      </p:sp>
      <p:sp>
        <p:nvSpPr>
          <p:cNvPr id="14339" name="Content Placeholder 2"/>
          <p:cNvSpPr>
            <a:spLocks noGrp="1"/>
          </p:cNvSpPr>
          <p:nvPr>
            <p:ph idx="1"/>
          </p:nvPr>
        </p:nvSpPr>
        <p:spPr/>
        <p:txBody>
          <a:bodyPr/>
          <a:lstStyle/>
          <a:p>
            <a:pPr marL="0" indent="0" algn="ctr" eaLnBrk="1" hangingPunct="1">
              <a:buFont typeface="Arial" charset="0"/>
              <a:buNone/>
            </a:pPr>
            <a:endParaRPr lang="en-US" sz="800" i="1" smtClean="0"/>
          </a:p>
        </p:txBody>
      </p:sp>
      <p:pic>
        <p:nvPicPr>
          <p:cNvPr id="1434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600200"/>
            <a:ext cx="6300788"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1" name="TextBox 3"/>
          <p:cNvSpPr txBox="1">
            <a:spLocks noChangeArrowheads="1"/>
          </p:cNvSpPr>
          <p:nvPr/>
        </p:nvSpPr>
        <p:spPr bwMode="auto">
          <a:xfrm>
            <a:off x="457200" y="6248400"/>
            <a:ext cx="8153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t>Source:  M. B. Schnapper, </a:t>
            </a:r>
            <a:r>
              <a:rPr lang="en-US" sz="900" i="1"/>
              <a:t>American Labor:  A Bicentennial History</a:t>
            </a:r>
            <a:r>
              <a:rPr lang="en-US" sz="900"/>
              <a:t>, Public Affairs Press, 1975, page 474. Copyright.</a:t>
            </a:r>
          </a:p>
        </p:txBody>
      </p:sp>
      <p:sp>
        <p:nvSpPr>
          <p:cNvPr id="5" name="Slide Number Placeholder 4"/>
          <p:cNvSpPr>
            <a:spLocks noGrp="1"/>
          </p:cNvSpPr>
          <p:nvPr>
            <p:ph type="sldNum" sz="quarter" idx="12"/>
          </p:nvPr>
        </p:nvSpPr>
        <p:spPr/>
        <p:txBody>
          <a:bodyPr/>
          <a:lstStyle/>
          <a:p>
            <a:pPr>
              <a:defRPr/>
            </a:pPr>
            <a:fld id="{0DF46077-5EB1-42BC-BC10-A78A61C37730}" type="slidenum">
              <a:rPr lang="en-US" smtClean="0"/>
              <a:pPr>
                <a:defRPr/>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sz="3600" b="1" smtClean="0"/>
              <a:t>Police Kill 5 Ford Hunger Marchers - 1932</a:t>
            </a:r>
          </a:p>
        </p:txBody>
      </p:sp>
      <p:sp>
        <p:nvSpPr>
          <p:cNvPr id="15363" name="Content Placeholder 2"/>
          <p:cNvSpPr>
            <a:spLocks noGrp="1"/>
          </p:cNvSpPr>
          <p:nvPr>
            <p:ph idx="1"/>
          </p:nvPr>
        </p:nvSpPr>
        <p:spPr/>
        <p:txBody>
          <a:bodyPr/>
          <a:lstStyle/>
          <a:p>
            <a:pPr marL="0" indent="0" eaLnBrk="1" hangingPunct="1">
              <a:buFont typeface="Arial" charset="0"/>
              <a:buNone/>
            </a:pPr>
            <a:endParaRPr lang="en-US" smtClean="0"/>
          </a:p>
        </p:txBody>
      </p:sp>
      <p:sp>
        <p:nvSpPr>
          <p:cNvPr id="4" name="Slide Number Placeholder 3"/>
          <p:cNvSpPr>
            <a:spLocks noGrp="1"/>
          </p:cNvSpPr>
          <p:nvPr>
            <p:ph type="sldNum" sz="quarter" idx="12"/>
          </p:nvPr>
        </p:nvSpPr>
        <p:spPr>
          <a:xfrm>
            <a:off x="457200" y="6356350"/>
            <a:ext cx="7848600" cy="365125"/>
          </a:xfrm>
        </p:spPr>
        <p:txBody>
          <a:bodyPr/>
          <a:lstStyle/>
          <a:p>
            <a:pPr>
              <a:defRPr/>
            </a:pPr>
            <a:fld id="{1822C1B8-7F9E-4352-AE9B-CFC658F02A9A}" type="slidenum">
              <a:rPr lang="en-US" smtClean="0"/>
              <a:pPr>
                <a:defRPr/>
              </a:pPr>
              <a:t>15</a:t>
            </a:fld>
            <a:endParaRPr lang="en-US" dirty="0"/>
          </a:p>
        </p:txBody>
      </p:sp>
      <p:sp>
        <p:nvSpPr>
          <p:cNvPr id="15365" name="TextBox 5"/>
          <p:cNvSpPr txBox="1">
            <a:spLocks noChangeArrowheads="1"/>
          </p:cNvSpPr>
          <p:nvPr/>
        </p:nvSpPr>
        <p:spPr bwMode="auto">
          <a:xfrm>
            <a:off x="442913" y="6070600"/>
            <a:ext cx="7467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t>Source:  Wayne State University, Walter P. Reuther Library, Ford Hunger Strike Collection, #DN_77646_2,. Copyright. https://www.reuther.wayne.edu/print/7283</a:t>
            </a:r>
          </a:p>
          <a:p>
            <a:pPr eaLnBrk="1" hangingPunct="1"/>
            <a:endParaRPr lang="en-US" sz="900"/>
          </a:p>
        </p:txBody>
      </p:sp>
      <p:pic>
        <p:nvPicPr>
          <p:cNvPr id="15366" name="Picture 4" descr="Z:\Mark_Mcdermott\mark\Pictures\Labor History Photos\Reclaim the Dream\Police Attack Ford Hunger March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638" y="1524000"/>
            <a:ext cx="7192962"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sz="3600" b="1" smtClean="0"/>
              <a:t>Funeral Procession for Martyrs of Ford Hunger March Massacre</a:t>
            </a:r>
          </a:p>
        </p:txBody>
      </p:sp>
      <p:sp>
        <p:nvSpPr>
          <p:cNvPr id="16387" name="Content Placeholder 2"/>
          <p:cNvSpPr>
            <a:spLocks noGrp="1"/>
          </p:cNvSpPr>
          <p:nvPr>
            <p:ph idx="1"/>
          </p:nvPr>
        </p:nvSpPr>
        <p:spPr/>
        <p:txBody>
          <a:bodyPr/>
          <a:lstStyle/>
          <a:p>
            <a:pPr marL="0" indent="0" eaLnBrk="1" hangingPunct="1">
              <a:buFont typeface="Arial" charset="0"/>
              <a:buNone/>
            </a:pPr>
            <a:endParaRPr lang="en-US" smtClean="0"/>
          </a:p>
        </p:txBody>
      </p:sp>
      <p:sp>
        <p:nvSpPr>
          <p:cNvPr id="4" name="Slide Number Placeholder 3"/>
          <p:cNvSpPr>
            <a:spLocks noGrp="1"/>
          </p:cNvSpPr>
          <p:nvPr>
            <p:ph type="sldNum" sz="quarter" idx="12"/>
          </p:nvPr>
        </p:nvSpPr>
        <p:spPr>
          <a:xfrm>
            <a:off x="457200" y="6351588"/>
            <a:ext cx="7772400" cy="365125"/>
          </a:xfrm>
        </p:spPr>
        <p:txBody>
          <a:bodyPr/>
          <a:lstStyle/>
          <a:p>
            <a:pPr>
              <a:defRPr/>
            </a:pPr>
            <a:fld id="{B6D4D95F-8DE0-4954-8082-DBEF0B015944}" type="slidenum">
              <a:rPr lang="en-US" smtClean="0"/>
              <a:pPr>
                <a:defRPr/>
              </a:pPr>
              <a:t>16</a:t>
            </a:fld>
            <a:endParaRPr lang="en-US"/>
          </a:p>
        </p:txBody>
      </p:sp>
      <p:pic>
        <p:nvPicPr>
          <p:cNvPr id="16389" name="Picture 2" descr="Z:\Mark_Mcdermott\mark\Pictures\Labor History Photos\Reclaim the Dream\Dearborn Massacre Funeral Mar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16075"/>
            <a:ext cx="5934075"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6"/>
          <p:cNvSpPr txBox="1">
            <a:spLocks noChangeArrowheads="1"/>
          </p:cNvSpPr>
          <p:nvPr/>
        </p:nvSpPr>
        <p:spPr bwMode="auto">
          <a:xfrm>
            <a:off x="461963" y="6400800"/>
            <a:ext cx="746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t>Source:  Wayne State University, Walter P. Reuther Library, Ford Hunger Strike Collection, #12273  Copyright.  https://www.reuther.wayne.edu/print/7262</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04800" y="274638"/>
            <a:ext cx="8534400" cy="1143000"/>
          </a:xfrm>
        </p:spPr>
        <p:txBody>
          <a:bodyPr/>
          <a:lstStyle/>
          <a:p>
            <a:pPr eaLnBrk="1" hangingPunct="1"/>
            <a:r>
              <a:rPr lang="en-US" sz="3600" b="1" smtClean="0"/>
              <a:t>Police and U.S. Army Kill 2 Bonus Marchers and Destroy Occupy D.C. - 1932</a:t>
            </a:r>
          </a:p>
        </p:txBody>
      </p:sp>
      <p:sp>
        <p:nvSpPr>
          <p:cNvPr id="17411" name="Content Placeholder 2"/>
          <p:cNvSpPr>
            <a:spLocks noGrp="1"/>
          </p:cNvSpPr>
          <p:nvPr>
            <p:ph idx="1"/>
          </p:nvPr>
        </p:nvSpPr>
        <p:spPr>
          <a:xfrm>
            <a:off x="461963" y="1524000"/>
            <a:ext cx="8229600" cy="4191000"/>
          </a:xfrm>
        </p:spPr>
        <p:txBody>
          <a:bodyPr/>
          <a:lstStyle/>
          <a:p>
            <a:pPr marL="0" indent="0" algn="ctr" eaLnBrk="1" hangingPunct="1">
              <a:buFont typeface="Arial" charset="0"/>
              <a:buNone/>
            </a:pPr>
            <a:endParaRPr lang="en-US" sz="2400" smtClean="0"/>
          </a:p>
        </p:txBody>
      </p:sp>
      <p:pic>
        <p:nvPicPr>
          <p:cNvPr id="174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2075" y="1638300"/>
            <a:ext cx="6427788" cy="369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3" name="TextBox 3"/>
          <p:cNvSpPr txBox="1">
            <a:spLocks noChangeArrowheads="1"/>
          </p:cNvSpPr>
          <p:nvPr/>
        </p:nvSpPr>
        <p:spPr bwMode="auto">
          <a:xfrm>
            <a:off x="457200" y="6172200"/>
            <a:ext cx="8153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t>Source:  M. B. Schnapper, </a:t>
            </a:r>
            <a:r>
              <a:rPr lang="en-US" sz="900" i="1"/>
              <a:t>American Labor:  A Bicentennial History</a:t>
            </a:r>
            <a:r>
              <a:rPr lang="en-US" sz="900"/>
              <a:t>, Public Affairs Press, 1975, page 460.  Copyright.</a:t>
            </a:r>
          </a:p>
        </p:txBody>
      </p:sp>
      <p:sp>
        <p:nvSpPr>
          <p:cNvPr id="5" name="Slide Number Placeholder 4"/>
          <p:cNvSpPr>
            <a:spLocks noGrp="1"/>
          </p:cNvSpPr>
          <p:nvPr>
            <p:ph type="sldNum" sz="quarter" idx="12"/>
          </p:nvPr>
        </p:nvSpPr>
        <p:spPr/>
        <p:txBody>
          <a:bodyPr/>
          <a:lstStyle/>
          <a:p>
            <a:pPr>
              <a:defRPr/>
            </a:pPr>
            <a:fld id="{F11EDB65-F287-4FF0-B6F5-E0670BB2F780}" type="slidenum">
              <a:rPr lang="en-US" smtClean="0"/>
              <a:pPr>
                <a:defRPr/>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Solidarity Critical in Victory in 83-Day  1934 West Coast </a:t>
            </a:r>
            <a:r>
              <a:rPr lang="en-US" sz="3600" b="1" dirty="0" err="1" smtClean="0"/>
              <a:t>Longshore</a:t>
            </a:r>
            <a:r>
              <a:rPr lang="en-US" sz="3600" b="1" dirty="0" smtClean="0"/>
              <a:t> Strike </a:t>
            </a:r>
            <a:endParaRPr lang="en-US" sz="3600" b="1" dirty="0"/>
          </a:p>
        </p:txBody>
      </p:sp>
      <p:sp>
        <p:nvSpPr>
          <p:cNvPr id="3" name="Content Placeholder 2"/>
          <p:cNvSpPr>
            <a:spLocks noGrp="1"/>
          </p:cNvSpPr>
          <p:nvPr>
            <p:ph idx="1"/>
          </p:nvPr>
        </p:nvSpPr>
        <p:spPr/>
        <p:txBody>
          <a:bodyPr/>
          <a:lstStyle/>
          <a:p>
            <a:pPr marL="0" indent="0">
              <a:buNone/>
            </a:pPr>
            <a:endParaRPr lang="en-US" dirty="0"/>
          </a:p>
        </p:txBody>
      </p:sp>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18</a:t>
            </a:fld>
            <a:endParaRPr lang="en-US"/>
          </a:p>
        </p:txBody>
      </p:sp>
      <p:pic>
        <p:nvPicPr>
          <p:cNvPr id="1177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186" y="1478489"/>
            <a:ext cx="4658614" cy="4769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 y="6477000"/>
            <a:ext cx="7924800" cy="276999"/>
          </a:xfrm>
          <a:prstGeom prst="rect">
            <a:avLst/>
          </a:prstGeom>
          <a:noFill/>
        </p:spPr>
        <p:txBody>
          <a:bodyPr wrap="square" rtlCol="0">
            <a:spAutoFit/>
          </a:bodyPr>
          <a:lstStyle/>
          <a:p>
            <a:r>
              <a:rPr lang="en-US" sz="1200" dirty="0" smtClean="0"/>
              <a:t>Source:  The </a:t>
            </a:r>
            <a:r>
              <a:rPr lang="en-US" sz="1200" dirty="0" err="1" smtClean="0"/>
              <a:t>Pogues</a:t>
            </a:r>
            <a:r>
              <a:rPr lang="en-US" sz="1200" dirty="0"/>
              <a:t> Forum. http://www.pogues.com/forum/viewtopic.php?f=38&amp;t=11561&amp;p=200646</a:t>
            </a:r>
          </a:p>
        </p:txBody>
      </p:sp>
    </p:spTree>
    <p:extLst>
      <p:ext uri="{BB962C8B-B14F-4D97-AF65-F5344CB8AC3E}">
        <p14:creationId xmlns:p14="http://schemas.microsoft.com/office/powerpoint/2010/main" val="3353814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z="3600" b="1" smtClean="0"/>
              <a:t>GM Sit-Down Strikers:</a:t>
            </a:r>
            <a:br>
              <a:rPr lang="en-US" sz="3600" b="1" smtClean="0"/>
            </a:br>
            <a:r>
              <a:rPr lang="en-US" sz="3600" b="1" smtClean="0"/>
              <a:t>Occupy Flint, Michigan - 1937</a:t>
            </a:r>
          </a:p>
        </p:txBody>
      </p:sp>
      <p:sp>
        <p:nvSpPr>
          <p:cNvPr id="19459" name="Content Placeholder 2"/>
          <p:cNvSpPr>
            <a:spLocks noGrp="1"/>
          </p:cNvSpPr>
          <p:nvPr>
            <p:ph idx="1"/>
          </p:nvPr>
        </p:nvSpPr>
        <p:spPr>
          <a:xfrm>
            <a:off x="457200" y="1447800"/>
            <a:ext cx="8229600" cy="4525963"/>
          </a:xfrm>
        </p:spPr>
        <p:txBody>
          <a:bodyPr/>
          <a:lstStyle/>
          <a:p>
            <a:pPr marL="0" indent="0" eaLnBrk="1" hangingPunct="1">
              <a:buFont typeface="Arial" charset="0"/>
              <a:buNone/>
            </a:pPr>
            <a:endParaRPr lang="en-US" smtClean="0"/>
          </a:p>
        </p:txBody>
      </p:sp>
      <p:sp>
        <p:nvSpPr>
          <p:cNvPr id="4" name="Slide Number Placeholder 3"/>
          <p:cNvSpPr>
            <a:spLocks noGrp="1"/>
          </p:cNvSpPr>
          <p:nvPr>
            <p:ph type="sldNum" sz="quarter" idx="12"/>
          </p:nvPr>
        </p:nvSpPr>
        <p:spPr>
          <a:xfrm>
            <a:off x="422275" y="6413500"/>
            <a:ext cx="7848600" cy="365125"/>
          </a:xfrm>
        </p:spPr>
        <p:txBody>
          <a:bodyPr/>
          <a:lstStyle/>
          <a:p>
            <a:pPr>
              <a:defRPr/>
            </a:pPr>
            <a:fld id="{049BDA3D-77E3-4DC0-8E64-D0C7A8A1A703}" type="slidenum">
              <a:rPr lang="en-US" smtClean="0"/>
              <a:pPr>
                <a:defRPr/>
              </a:pPr>
              <a:t>19</a:t>
            </a:fld>
            <a:endParaRPr lang="en-US" dirty="0"/>
          </a:p>
        </p:txBody>
      </p:sp>
      <p:pic>
        <p:nvPicPr>
          <p:cNvPr id="19461" name="Picture 2" descr="Z:\Mark_Mcdermott\mark\Pictures\Labor History Photos\Reclaim the Dream\Sit-Down Strikers Fli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00200"/>
            <a:ext cx="7221538"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Box 5"/>
          <p:cNvSpPr txBox="1">
            <a:spLocks noChangeArrowheads="1"/>
          </p:cNvSpPr>
          <p:nvPr/>
        </p:nvSpPr>
        <p:spPr bwMode="auto">
          <a:xfrm>
            <a:off x="457200" y="6227763"/>
            <a:ext cx="7620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t>Source:  Wayne State University, Walter Reuther Library, Flint Sit-Down Strike Collection, #3991.  Copyright. https://www.reuther.wayne.edu/node/3123</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sz="3600" b="1" smtClean="0"/>
              <a:t>Finding Common Ground</a:t>
            </a:r>
          </a:p>
        </p:txBody>
      </p:sp>
      <p:sp>
        <p:nvSpPr>
          <p:cNvPr id="3" name="Content Placeholder 2"/>
          <p:cNvSpPr>
            <a:spLocks noGrp="1"/>
          </p:cNvSpPr>
          <p:nvPr>
            <p:ph idx="1"/>
          </p:nvPr>
        </p:nvSpPr>
        <p:spPr/>
        <p:txBody>
          <a:bodyPr/>
          <a:lstStyle/>
          <a:p>
            <a:pPr marL="0" indent="0" eaLnBrk="1" hangingPunct="1">
              <a:buFont typeface="Arial" charset="0"/>
              <a:buNone/>
              <a:defRPr/>
            </a:pPr>
            <a:r>
              <a:rPr lang="en-US" sz="2800" dirty="0" smtClean="0"/>
              <a:t>How many of you, your family members, your close friends or their family members have experienced the following?</a:t>
            </a:r>
          </a:p>
          <a:p>
            <a:pPr eaLnBrk="1" hangingPunct="1">
              <a:defRPr/>
            </a:pPr>
            <a:r>
              <a:rPr lang="en-US" sz="2800" dirty="0" smtClean="0"/>
              <a:t>Lost a job in the past four years</a:t>
            </a:r>
          </a:p>
          <a:p>
            <a:pPr eaLnBrk="1" hangingPunct="1">
              <a:defRPr/>
            </a:pPr>
            <a:r>
              <a:rPr lang="en-US" sz="2800" dirty="0" smtClean="0"/>
              <a:t>Worried about losing job or can’t find full-time work</a:t>
            </a:r>
          </a:p>
          <a:p>
            <a:pPr eaLnBrk="1" hangingPunct="1">
              <a:defRPr/>
            </a:pPr>
            <a:r>
              <a:rPr lang="en-US" sz="2800" dirty="0" smtClean="0"/>
              <a:t>Couldn’t get or exhausted unemployment benefits</a:t>
            </a:r>
          </a:p>
          <a:p>
            <a:pPr eaLnBrk="1" hangingPunct="1">
              <a:defRPr/>
            </a:pPr>
            <a:r>
              <a:rPr lang="en-US" sz="2800" dirty="0" smtClean="0"/>
              <a:t>Lost or didn’t have health insurance</a:t>
            </a:r>
          </a:p>
          <a:p>
            <a:pPr eaLnBrk="1" hangingPunct="1">
              <a:defRPr/>
            </a:pPr>
            <a:r>
              <a:rPr lang="en-US" sz="2800" dirty="0" smtClean="0"/>
              <a:t>Were not paid wages that were legally owed</a:t>
            </a:r>
            <a:endParaRPr lang="en-US" sz="2800" dirty="0"/>
          </a:p>
        </p:txBody>
      </p:sp>
      <p:sp>
        <p:nvSpPr>
          <p:cNvPr id="4" name="Slide Number Placeholder 3"/>
          <p:cNvSpPr>
            <a:spLocks noGrp="1"/>
          </p:cNvSpPr>
          <p:nvPr>
            <p:ph type="sldNum" sz="quarter" idx="12"/>
          </p:nvPr>
        </p:nvSpPr>
        <p:spPr/>
        <p:txBody>
          <a:bodyPr/>
          <a:lstStyle/>
          <a:p>
            <a:pPr>
              <a:defRPr/>
            </a:pPr>
            <a:fld id="{4685A578-7C87-4679-999D-13EFBBFB3E25}"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sz="3600" b="1" smtClean="0"/>
              <a:t>National Guard Occupies Flint</a:t>
            </a:r>
          </a:p>
        </p:txBody>
      </p:sp>
      <p:sp>
        <p:nvSpPr>
          <p:cNvPr id="20483" name="Content Placeholder 2"/>
          <p:cNvSpPr>
            <a:spLocks noGrp="1"/>
          </p:cNvSpPr>
          <p:nvPr>
            <p:ph idx="1"/>
          </p:nvPr>
        </p:nvSpPr>
        <p:spPr/>
        <p:txBody>
          <a:bodyPr/>
          <a:lstStyle/>
          <a:p>
            <a:pPr marL="0" indent="0" eaLnBrk="1" hangingPunct="1">
              <a:buFont typeface="Arial" charset="0"/>
              <a:buNone/>
            </a:pPr>
            <a:endParaRPr lang="en-US" smtClean="0"/>
          </a:p>
        </p:txBody>
      </p:sp>
      <p:sp>
        <p:nvSpPr>
          <p:cNvPr id="4" name="Slide Number Placeholder 3"/>
          <p:cNvSpPr>
            <a:spLocks noGrp="1"/>
          </p:cNvSpPr>
          <p:nvPr>
            <p:ph type="sldNum" sz="quarter" idx="12"/>
          </p:nvPr>
        </p:nvSpPr>
        <p:spPr/>
        <p:txBody>
          <a:bodyPr/>
          <a:lstStyle/>
          <a:p>
            <a:pPr>
              <a:defRPr/>
            </a:pPr>
            <a:fld id="{42D20BBE-0DAC-4B9E-A639-9B59A59FF9FA}" type="slidenum">
              <a:rPr lang="en-US" smtClean="0"/>
              <a:pPr>
                <a:defRPr/>
              </a:pPr>
              <a:t>20</a:t>
            </a:fld>
            <a:endParaRPr lang="en-US"/>
          </a:p>
        </p:txBody>
      </p:sp>
      <p:sp>
        <p:nvSpPr>
          <p:cNvPr id="20485" name="TextBox 5"/>
          <p:cNvSpPr txBox="1">
            <a:spLocks noChangeArrowheads="1"/>
          </p:cNvSpPr>
          <p:nvPr/>
        </p:nvSpPr>
        <p:spPr bwMode="auto">
          <a:xfrm>
            <a:off x="457200" y="6159500"/>
            <a:ext cx="76962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t>Source:  Wayne State University, Walter Reuther Library, Flint Sit-Down Strike Collection, #3991.  Copyright. https://www.reuther.wayne.edu/node/3123</a:t>
            </a:r>
          </a:p>
          <a:p>
            <a:pPr eaLnBrk="1" hangingPunct="1"/>
            <a:endParaRPr lang="en-US" sz="900"/>
          </a:p>
        </p:txBody>
      </p:sp>
      <p:pic>
        <p:nvPicPr>
          <p:cNvPr id="20486" name="Picture 3" descr="Z:\Mark_Mcdermott\mark\Pictures\Labor History Photos\Reclaim the Dream\Flint National Guard 19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963" y="1374775"/>
            <a:ext cx="6015037"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sz="3600" b="1" smtClean="0"/>
              <a:t>Community Rallies Behind Strikers</a:t>
            </a:r>
          </a:p>
        </p:txBody>
      </p:sp>
      <p:sp>
        <p:nvSpPr>
          <p:cNvPr id="21507" name="Content Placeholder 2"/>
          <p:cNvSpPr>
            <a:spLocks noGrp="1"/>
          </p:cNvSpPr>
          <p:nvPr>
            <p:ph idx="1"/>
          </p:nvPr>
        </p:nvSpPr>
        <p:spPr/>
        <p:txBody>
          <a:bodyPr/>
          <a:lstStyle/>
          <a:p>
            <a:pPr marL="0" indent="0" eaLnBrk="1" hangingPunct="1">
              <a:buFont typeface="Arial" charset="0"/>
              <a:buNone/>
            </a:pPr>
            <a:endParaRPr lang="en-US" smtClean="0"/>
          </a:p>
        </p:txBody>
      </p:sp>
      <p:sp>
        <p:nvSpPr>
          <p:cNvPr id="4" name="Slide Number Placeholder 3"/>
          <p:cNvSpPr>
            <a:spLocks noGrp="1"/>
          </p:cNvSpPr>
          <p:nvPr>
            <p:ph type="sldNum" sz="quarter" idx="12"/>
          </p:nvPr>
        </p:nvSpPr>
        <p:spPr/>
        <p:txBody>
          <a:bodyPr/>
          <a:lstStyle/>
          <a:p>
            <a:pPr>
              <a:defRPr/>
            </a:pPr>
            <a:fld id="{26395D6C-65D8-4CE6-BCCD-147D1A3C4EF4}" type="slidenum">
              <a:rPr lang="en-US" smtClean="0"/>
              <a:pPr>
                <a:defRPr/>
              </a:pPr>
              <a:t>21</a:t>
            </a:fld>
            <a:endParaRPr lang="en-US"/>
          </a:p>
        </p:txBody>
      </p:sp>
      <p:pic>
        <p:nvPicPr>
          <p:cNvPr id="21509" name="Picture 2" descr="Z:\Mark_Mcdermott\mark\Pictures\Labor History Photos\Reclaim the Dream\Flint Retail Suppo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8575" y="1538288"/>
            <a:ext cx="6473825" cy="463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4"/>
          <p:cNvSpPr txBox="1">
            <a:spLocks noChangeArrowheads="1"/>
          </p:cNvSpPr>
          <p:nvPr/>
        </p:nvSpPr>
        <p:spPr bwMode="auto">
          <a:xfrm>
            <a:off x="457200" y="6324600"/>
            <a:ext cx="792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t>Source:  Wayne State University, Walter Reuther Library, Flint Sit-Down Strike Collection, #3871.  Copyright. https://www.reuther.wayne.edu/node/3123</a:t>
            </a:r>
          </a:p>
          <a:p>
            <a:pPr eaLnBrk="1" hangingPunct="1"/>
            <a:endParaRPr lang="en-US" sz="90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sz="3600" b="1" smtClean="0"/>
              <a:t>Women Defending Striking Workers </a:t>
            </a:r>
          </a:p>
        </p:txBody>
      </p:sp>
      <p:pic>
        <p:nvPicPr>
          <p:cNvPr id="2253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600200"/>
            <a:ext cx="6583363" cy="392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2" name="TextBox 2"/>
          <p:cNvSpPr txBox="1">
            <a:spLocks noChangeArrowheads="1"/>
          </p:cNvSpPr>
          <p:nvPr/>
        </p:nvSpPr>
        <p:spPr bwMode="auto">
          <a:xfrm>
            <a:off x="838200" y="6096000"/>
            <a:ext cx="7620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t>Source:  M. B. Schnapper, </a:t>
            </a:r>
            <a:r>
              <a:rPr lang="en-US" sz="900" i="1"/>
              <a:t>American Labor:  A Bicentennial History</a:t>
            </a:r>
            <a:r>
              <a:rPr lang="en-US" sz="900"/>
              <a:t>, Public Affairs Press, 1975, page 523.  Copyright.</a:t>
            </a:r>
          </a:p>
        </p:txBody>
      </p:sp>
      <p:sp>
        <p:nvSpPr>
          <p:cNvPr id="4" name="Slide Number Placeholder 3"/>
          <p:cNvSpPr>
            <a:spLocks noGrp="1"/>
          </p:cNvSpPr>
          <p:nvPr>
            <p:ph type="sldNum" sz="quarter" idx="12"/>
          </p:nvPr>
        </p:nvSpPr>
        <p:spPr/>
        <p:txBody>
          <a:bodyPr/>
          <a:lstStyle/>
          <a:p>
            <a:pPr>
              <a:defRPr/>
            </a:pPr>
            <a:fld id="{92257DAE-BFD4-4ECD-9CAF-3B96B3275F83}" type="slidenum">
              <a:rPr lang="en-US" smtClean="0"/>
              <a:pPr>
                <a:defRPr/>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sz="3600" b="1" smtClean="0"/>
              <a:t>Children on the Picket Lines</a:t>
            </a:r>
          </a:p>
        </p:txBody>
      </p:sp>
      <p:sp>
        <p:nvSpPr>
          <p:cNvPr id="23555" name="Content Placeholder 2"/>
          <p:cNvSpPr>
            <a:spLocks noGrp="1"/>
          </p:cNvSpPr>
          <p:nvPr>
            <p:ph idx="1"/>
          </p:nvPr>
        </p:nvSpPr>
        <p:spPr>
          <a:xfrm>
            <a:off x="457200" y="1570038"/>
            <a:ext cx="8229600" cy="4525962"/>
          </a:xfrm>
        </p:spPr>
        <p:txBody>
          <a:bodyPr/>
          <a:lstStyle/>
          <a:p>
            <a:pPr marL="0" indent="0" eaLnBrk="1" hangingPunct="1">
              <a:buFont typeface="Arial" charset="0"/>
              <a:buNone/>
            </a:pPr>
            <a:endParaRPr lang="en-US" smtClean="0"/>
          </a:p>
        </p:txBody>
      </p:sp>
      <p:sp>
        <p:nvSpPr>
          <p:cNvPr id="4" name="Slide Number Placeholder 3"/>
          <p:cNvSpPr>
            <a:spLocks noGrp="1"/>
          </p:cNvSpPr>
          <p:nvPr>
            <p:ph type="sldNum" sz="quarter" idx="12"/>
          </p:nvPr>
        </p:nvSpPr>
        <p:spPr/>
        <p:txBody>
          <a:bodyPr/>
          <a:lstStyle/>
          <a:p>
            <a:pPr>
              <a:defRPr/>
            </a:pPr>
            <a:fld id="{999A4A7D-E4BC-4237-8968-62F93E80D842}" type="slidenum">
              <a:rPr lang="en-US" smtClean="0"/>
              <a:pPr>
                <a:defRPr/>
              </a:pPr>
              <a:t>23</a:t>
            </a:fld>
            <a:endParaRPr lang="en-US"/>
          </a:p>
        </p:txBody>
      </p:sp>
      <p:pic>
        <p:nvPicPr>
          <p:cNvPr id="23557" name="Picture 2" descr="Z:\Mark_Mcdermott\mark\Pictures\Labor History Photos\Reclaim the Dream\Childr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650" y="1393825"/>
            <a:ext cx="6026150"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sz="3600" b="1" smtClean="0"/>
              <a:t>Occupy GM in Flint:  Victory</a:t>
            </a:r>
          </a:p>
        </p:txBody>
      </p:sp>
      <p:sp>
        <p:nvSpPr>
          <p:cNvPr id="24579" name="Content Placeholder 2"/>
          <p:cNvSpPr>
            <a:spLocks noGrp="1"/>
          </p:cNvSpPr>
          <p:nvPr>
            <p:ph idx="1"/>
          </p:nvPr>
        </p:nvSpPr>
        <p:spPr/>
        <p:txBody>
          <a:bodyPr/>
          <a:lstStyle/>
          <a:p>
            <a:pPr marL="0" indent="0" eaLnBrk="1" hangingPunct="1">
              <a:buFont typeface="Arial" charset="0"/>
              <a:buNone/>
            </a:pPr>
            <a:endParaRPr lang="en-US" smtClean="0"/>
          </a:p>
        </p:txBody>
      </p:sp>
      <p:pic>
        <p:nvPicPr>
          <p:cNvPr id="24580" name="Picture 2" descr="Z:\Mark_Mcdermott\mark\Pictures\Labor History Photos\Reclaim the Dream\Victo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81150"/>
            <a:ext cx="6427788"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5"/>
          <p:cNvSpPr txBox="1">
            <a:spLocks noChangeArrowheads="1"/>
          </p:cNvSpPr>
          <p:nvPr/>
        </p:nvSpPr>
        <p:spPr bwMode="auto">
          <a:xfrm>
            <a:off x="457200" y="6324600"/>
            <a:ext cx="769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t>Source:  Wayne State University, Walter Reuther Library, Flint Sit-Down Strike Collection, #3997.  Copyright. https://www.reuther.wayne.edu/node/3123</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28600" y="274638"/>
            <a:ext cx="8686800" cy="1020762"/>
          </a:xfrm>
        </p:spPr>
        <p:txBody>
          <a:bodyPr/>
          <a:lstStyle/>
          <a:p>
            <a:pPr eaLnBrk="1" hangingPunct="1"/>
            <a:r>
              <a:rPr lang="en-US" sz="3600" b="1" smtClean="0"/>
              <a:t>Women Sitdown Strikers Occupy Woolworth </a:t>
            </a:r>
          </a:p>
        </p:txBody>
      </p:sp>
      <p:sp>
        <p:nvSpPr>
          <p:cNvPr id="25603" name="Content Placeholder 2"/>
          <p:cNvSpPr>
            <a:spLocks noGrp="1"/>
          </p:cNvSpPr>
          <p:nvPr>
            <p:ph idx="1"/>
          </p:nvPr>
        </p:nvSpPr>
        <p:spPr/>
        <p:txBody>
          <a:bodyPr/>
          <a:lstStyle/>
          <a:p>
            <a:pPr marL="0" indent="0" eaLnBrk="1" hangingPunct="1">
              <a:buFont typeface="Arial" charset="0"/>
              <a:buNone/>
            </a:pPr>
            <a:endParaRPr lang="en-US" smtClean="0"/>
          </a:p>
          <a:p>
            <a:pPr marL="0" indent="0" eaLnBrk="1" hangingPunct="1">
              <a:buFont typeface="Arial" charset="0"/>
              <a:buNone/>
            </a:pPr>
            <a:endParaRPr lang="en-US" smtClean="0"/>
          </a:p>
          <a:p>
            <a:pPr marL="0" indent="0" eaLnBrk="1" hangingPunct="1">
              <a:buFont typeface="Arial" charset="0"/>
              <a:buNone/>
            </a:pPr>
            <a:endParaRPr lang="en-US" smtClean="0"/>
          </a:p>
        </p:txBody>
      </p:sp>
      <p:sp>
        <p:nvSpPr>
          <p:cNvPr id="4" name="Slide Number Placeholder 3"/>
          <p:cNvSpPr>
            <a:spLocks noGrp="1"/>
          </p:cNvSpPr>
          <p:nvPr>
            <p:ph type="sldNum" sz="quarter" idx="12"/>
          </p:nvPr>
        </p:nvSpPr>
        <p:spPr/>
        <p:txBody>
          <a:bodyPr/>
          <a:lstStyle/>
          <a:p>
            <a:pPr>
              <a:defRPr/>
            </a:pPr>
            <a:fld id="{24B81EF5-E332-4CE9-9E25-7B803FEFAB42}" type="slidenum">
              <a:rPr lang="en-US" smtClean="0"/>
              <a:pPr>
                <a:defRPr/>
              </a:pPr>
              <a:t>25</a:t>
            </a:fld>
            <a:endParaRPr lang="en-US"/>
          </a:p>
        </p:txBody>
      </p:sp>
      <p:pic>
        <p:nvPicPr>
          <p:cNvPr id="256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950" y="1219200"/>
            <a:ext cx="3848100"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6" name="TextBox 4"/>
          <p:cNvSpPr txBox="1">
            <a:spLocks noChangeArrowheads="1"/>
          </p:cNvSpPr>
          <p:nvPr/>
        </p:nvSpPr>
        <p:spPr bwMode="auto">
          <a:xfrm>
            <a:off x="838200" y="6276975"/>
            <a:ext cx="7467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a:t>Source:  UFCW Local 324. </a:t>
            </a:r>
            <a:r>
              <a:rPr lang="en-US" sz="1200">
                <a:hlinkClick r:id="rId4"/>
              </a:rPr>
              <a:t>http://www.ufcw324.org/WorkArea/linkit.aspx?LinkIdentifier=id&amp;ItemID=777</a:t>
            </a:r>
            <a:endParaRPr lang="en-US" sz="12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sz="3600" b="1" smtClean="0"/>
              <a:t>The Growth and Decline of the American Labor Movement - 1890 to 2010</a:t>
            </a:r>
          </a:p>
        </p:txBody>
      </p:sp>
      <p:graphicFrame>
        <p:nvGraphicFramePr>
          <p:cNvPr id="26627" name="Content Placeholder 4"/>
          <p:cNvGraphicFramePr>
            <a:graphicFrameLocks noGrp="1"/>
          </p:cNvGraphicFramePr>
          <p:nvPr>
            <p:ph idx="1"/>
          </p:nvPr>
        </p:nvGraphicFramePr>
        <p:xfrm>
          <a:off x="292100" y="1244600"/>
          <a:ext cx="8331200" cy="4627563"/>
        </p:xfrm>
        <a:graphic>
          <a:graphicData uri="http://schemas.openxmlformats.org/presentationml/2006/ole">
            <mc:AlternateContent xmlns:mc="http://schemas.openxmlformats.org/markup-compatibility/2006">
              <mc:Choice xmlns:v="urn:schemas-microsoft-com:vml" Requires="v">
                <p:oleObj spid="_x0000_s26656" r:id="rId4" imgW="8333954" imgH="4627265" progId="Excel.Chart.8">
                  <p:embed/>
                </p:oleObj>
              </mc:Choice>
              <mc:Fallback>
                <p:oleObj r:id="rId4" imgW="8333954" imgH="4627265" progId="Excel.Chart.8">
                  <p:embed/>
                  <p:pic>
                    <p:nvPicPr>
                      <p:cNvPr id="0" name="Content Placeholder 4"/>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100" y="1244600"/>
                        <a:ext cx="833120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B6676E6D-4B44-47B5-99E0-5EFEA338294F}" type="slidenum">
              <a:rPr lang="en-US" smtClean="0"/>
              <a:pPr>
                <a:defRPr/>
              </a:pPr>
              <a:t>26</a:t>
            </a:fld>
            <a:endParaRPr lang="en-US" dirty="0"/>
          </a:p>
        </p:txBody>
      </p:sp>
      <p:sp>
        <p:nvSpPr>
          <p:cNvPr id="26629" name="TextBox 5"/>
          <p:cNvSpPr txBox="1">
            <a:spLocks noChangeArrowheads="1"/>
          </p:cNvSpPr>
          <p:nvPr/>
        </p:nvSpPr>
        <p:spPr bwMode="auto">
          <a:xfrm>
            <a:off x="685800" y="5832475"/>
            <a:ext cx="7543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t>Source: Years 1890  - 1929, Vernon Briggs, </a:t>
            </a:r>
            <a:r>
              <a:rPr lang="en-US" sz="900" i="1"/>
              <a:t>Immigration and  American </a:t>
            </a:r>
            <a:r>
              <a:rPr lang="en-US" sz="900"/>
              <a:t>Unionism, pages 71 and 113.  Years 1930 -1970, U.S. Department of </a:t>
            </a:r>
            <a:r>
              <a:rPr lang="en-US" sz="800"/>
              <a:t>Commerce</a:t>
            </a:r>
            <a:r>
              <a:rPr lang="en-US" sz="900"/>
              <a:t>,  “Historical Statistics of the U. S. – Colonial Times to 1970, page 178.  Years 1971 to 2003, U.S. Department of Commerce, “Statistical Abstract of the U.S., several issues, tables typically labeled “Labor Union Membership by Sector.  Years 2003 to 2010 Bureau of Labor Statistics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68362"/>
          </a:xfrm>
        </p:spPr>
        <p:txBody>
          <a:bodyPr/>
          <a:lstStyle/>
          <a:p>
            <a:r>
              <a:rPr lang="en-US" sz="3600" b="1" dirty="0"/>
              <a:t>Growing Racial Solidarity </a:t>
            </a:r>
            <a:br>
              <a:rPr lang="en-US" sz="3600" b="1" dirty="0"/>
            </a:br>
            <a:r>
              <a:rPr lang="en-US" sz="3600" b="1" dirty="0"/>
              <a:t>Key to Victories 1930-40s</a:t>
            </a:r>
            <a:endParaRPr lang="en-US" sz="3600" dirty="0"/>
          </a:p>
        </p:txBody>
      </p:sp>
      <p:sp>
        <p:nvSpPr>
          <p:cNvPr id="3" name="Content Placeholder 2"/>
          <p:cNvSpPr>
            <a:spLocks noGrp="1"/>
          </p:cNvSpPr>
          <p:nvPr>
            <p:ph idx="1"/>
          </p:nvPr>
        </p:nvSpPr>
        <p:spPr>
          <a:xfrm>
            <a:off x="381000" y="1024466"/>
            <a:ext cx="8229600" cy="5334000"/>
          </a:xfrm>
        </p:spPr>
        <p:txBody>
          <a:bodyPr/>
          <a:lstStyle/>
          <a:p>
            <a:pPr>
              <a:buNone/>
            </a:pPr>
            <a:endParaRPr lang="en-US" sz="2500" dirty="0" smtClean="0"/>
          </a:p>
          <a:p>
            <a:pPr>
              <a:buNone/>
            </a:pPr>
            <a:r>
              <a:rPr lang="en-US" sz="2500" dirty="0" smtClean="0"/>
              <a:t>Probably the greatest </a:t>
            </a:r>
          </a:p>
          <a:p>
            <a:pPr>
              <a:buNone/>
            </a:pPr>
            <a:r>
              <a:rPr lang="en-US" sz="2500" dirty="0" smtClean="0"/>
              <a:t>and most effective effort </a:t>
            </a:r>
          </a:p>
          <a:p>
            <a:pPr>
              <a:buNone/>
            </a:pPr>
            <a:r>
              <a:rPr lang="en-US" sz="2500" dirty="0" smtClean="0"/>
              <a:t>toward interracial understanding</a:t>
            </a:r>
          </a:p>
          <a:p>
            <a:pPr>
              <a:buNone/>
            </a:pPr>
            <a:r>
              <a:rPr lang="en-US" sz="2500" dirty="0" smtClean="0"/>
              <a:t>among the working masses </a:t>
            </a:r>
          </a:p>
          <a:p>
            <a:pPr>
              <a:buNone/>
            </a:pPr>
            <a:r>
              <a:rPr lang="en-US" sz="2500" dirty="0" smtClean="0"/>
              <a:t>has come about through </a:t>
            </a:r>
          </a:p>
          <a:p>
            <a:pPr>
              <a:buNone/>
            </a:pPr>
            <a:r>
              <a:rPr lang="en-US" sz="2500" dirty="0" smtClean="0"/>
              <a:t>the trade unions…Probably</a:t>
            </a:r>
          </a:p>
          <a:p>
            <a:pPr>
              <a:buNone/>
            </a:pPr>
            <a:r>
              <a:rPr lang="en-US" sz="2500" dirty="0" smtClean="0"/>
              <a:t>no movement in the past 30 years </a:t>
            </a:r>
          </a:p>
          <a:p>
            <a:pPr>
              <a:buNone/>
            </a:pPr>
            <a:r>
              <a:rPr lang="en-US" sz="2500" dirty="0" smtClean="0"/>
              <a:t>has been so successful </a:t>
            </a:r>
          </a:p>
          <a:p>
            <a:pPr>
              <a:buNone/>
            </a:pPr>
            <a:r>
              <a:rPr lang="en-US" sz="2500" dirty="0" smtClean="0"/>
              <a:t>in softening race prejudice </a:t>
            </a:r>
          </a:p>
          <a:p>
            <a:pPr>
              <a:buNone/>
            </a:pPr>
            <a:r>
              <a:rPr lang="en-US" sz="2500" dirty="0" smtClean="0"/>
              <a:t>among the masses.</a:t>
            </a:r>
          </a:p>
          <a:p>
            <a:pPr>
              <a:buNone/>
            </a:pPr>
            <a:r>
              <a:rPr lang="en-US" sz="2500" dirty="0" smtClean="0"/>
              <a:t>             W.E.B. </a:t>
            </a:r>
            <a:r>
              <a:rPr lang="en-US" sz="2500" dirty="0" err="1" smtClean="0"/>
              <a:t>DuBois</a:t>
            </a:r>
            <a:r>
              <a:rPr lang="en-US" sz="2500" dirty="0" smtClean="0"/>
              <a:t>  (Late 1940s)</a:t>
            </a:r>
          </a:p>
          <a:p>
            <a:endParaRPr lang="en-US" dirty="0"/>
          </a:p>
        </p:txBody>
      </p:sp>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27</a:t>
            </a:fld>
            <a:endParaRPr lang="en-US"/>
          </a:p>
        </p:txBody>
      </p:sp>
      <p:pic>
        <p:nvPicPr>
          <p:cNvPr id="5" name="Picture 4" descr="dubois.gif"/>
          <p:cNvPicPr>
            <a:picLocks noChangeAspect="1"/>
          </p:cNvPicPr>
          <p:nvPr/>
        </p:nvPicPr>
        <p:blipFill>
          <a:blip r:embed="rId2"/>
          <a:stretch>
            <a:fillRect/>
          </a:stretch>
        </p:blipFill>
        <p:spPr>
          <a:xfrm>
            <a:off x="5638800" y="1591733"/>
            <a:ext cx="3048000" cy="4199466"/>
          </a:xfrm>
          <a:prstGeom prst="rect">
            <a:avLst/>
          </a:prstGeom>
        </p:spPr>
      </p:pic>
    </p:spTree>
    <p:extLst>
      <p:ext uri="{BB962C8B-B14F-4D97-AF65-F5344CB8AC3E}">
        <p14:creationId xmlns:p14="http://schemas.microsoft.com/office/powerpoint/2010/main" val="2512851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sz="3600" b="1" smtClean="0"/>
              <a:t>Historic Victories End Decades of Defeats 1930s</a:t>
            </a:r>
          </a:p>
        </p:txBody>
      </p:sp>
      <p:sp>
        <p:nvSpPr>
          <p:cNvPr id="3" name="Content Placeholder 2"/>
          <p:cNvSpPr>
            <a:spLocks noGrp="1"/>
          </p:cNvSpPr>
          <p:nvPr>
            <p:ph idx="1"/>
          </p:nvPr>
        </p:nvSpPr>
        <p:spPr>
          <a:xfrm>
            <a:off x="457200" y="1600200"/>
            <a:ext cx="8229600" cy="4953000"/>
          </a:xfrm>
        </p:spPr>
        <p:txBody>
          <a:bodyPr/>
          <a:lstStyle/>
          <a:p>
            <a:pPr eaLnBrk="1" hangingPunct="1">
              <a:lnSpc>
                <a:spcPts val="3840"/>
              </a:lnSpc>
              <a:defRPr/>
            </a:pPr>
            <a:r>
              <a:rPr lang="en-US" sz="2800" dirty="0" smtClean="0"/>
              <a:t>Social Security</a:t>
            </a:r>
          </a:p>
          <a:p>
            <a:pPr eaLnBrk="1" hangingPunct="1">
              <a:lnSpc>
                <a:spcPts val="3840"/>
              </a:lnSpc>
              <a:defRPr/>
            </a:pPr>
            <a:r>
              <a:rPr lang="en-US" sz="2800" dirty="0" smtClean="0"/>
              <a:t>Unemployment insurance</a:t>
            </a:r>
          </a:p>
          <a:p>
            <a:pPr eaLnBrk="1" hangingPunct="1">
              <a:lnSpc>
                <a:spcPts val="3840"/>
              </a:lnSpc>
              <a:defRPr/>
            </a:pPr>
            <a:r>
              <a:rPr lang="en-US" sz="2800" dirty="0" smtClean="0"/>
              <a:t>Public assistance for poor families</a:t>
            </a:r>
          </a:p>
          <a:p>
            <a:pPr eaLnBrk="1" hangingPunct="1">
              <a:lnSpc>
                <a:spcPts val="3840"/>
              </a:lnSpc>
              <a:defRPr/>
            </a:pPr>
            <a:r>
              <a:rPr lang="en-US" sz="2800" dirty="0" smtClean="0"/>
              <a:t>Minimum wage and overtime pay</a:t>
            </a:r>
          </a:p>
          <a:p>
            <a:pPr eaLnBrk="1" hangingPunct="1">
              <a:lnSpc>
                <a:spcPts val="3840"/>
              </a:lnSpc>
              <a:defRPr/>
            </a:pPr>
            <a:r>
              <a:rPr lang="en-US" sz="2800" dirty="0" smtClean="0"/>
              <a:t>Child labor and child welfare protections</a:t>
            </a:r>
          </a:p>
          <a:p>
            <a:pPr eaLnBrk="1" hangingPunct="1">
              <a:lnSpc>
                <a:spcPts val="3840"/>
              </a:lnSpc>
              <a:defRPr/>
            </a:pPr>
            <a:r>
              <a:rPr lang="en-US" sz="2800" dirty="0" smtClean="0"/>
              <a:t>Right to organize unions and strong labor movement</a:t>
            </a:r>
          </a:p>
          <a:p>
            <a:pPr eaLnBrk="1" hangingPunct="1">
              <a:lnSpc>
                <a:spcPts val="3840"/>
              </a:lnSpc>
              <a:defRPr/>
            </a:pPr>
            <a:r>
              <a:rPr lang="en-US" sz="2800" dirty="0" smtClean="0"/>
              <a:t>Secure bank deposits</a:t>
            </a:r>
          </a:p>
          <a:p>
            <a:pPr eaLnBrk="1" hangingPunct="1">
              <a:lnSpc>
                <a:spcPts val="3840"/>
              </a:lnSpc>
              <a:defRPr/>
            </a:pPr>
            <a:r>
              <a:rPr lang="en-US" sz="2800" dirty="0" smtClean="0"/>
              <a:t>Strong regulation of financial industries</a:t>
            </a:r>
          </a:p>
          <a:p>
            <a:pPr eaLnBrk="1" hangingPunct="1">
              <a:lnSpc>
                <a:spcPts val="3840"/>
              </a:lnSpc>
              <a:defRPr/>
            </a:pPr>
            <a:endParaRPr lang="en-US" sz="2800" dirty="0" smtClean="0"/>
          </a:p>
          <a:p>
            <a:pPr marL="0" indent="0" eaLnBrk="1" hangingPunct="1">
              <a:buFont typeface="Arial" charset="0"/>
              <a:buNone/>
              <a:defRPr/>
            </a:pPr>
            <a:endParaRPr lang="en-US" dirty="0"/>
          </a:p>
        </p:txBody>
      </p:sp>
      <p:sp>
        <p:nvSpPr>
          <p:cNvPr id="4" name="Slide Number Placeholder 3"/>
          <p:cNvSpPr>
            <a:spLocks noGrp="1"/>
          </p:cNvSpPr>
          <p:nvPr>
            <p:ph type="sldNum" sz="quarter" idx="12"/>
          </p:nvPr>
        </p:nvSpPr>
        <p:spPr/>
        <p:txBody>
          <a:bodyPr/>
          <a:lstStyle/>
          <a:p>
            <a:pPr>
              <a:defRPr/>
            </a:pPr>
            <a:fld id="{FF789B64-E160-4C83-8601-721825D9B676}" type="slidenum">
              <a:rPr lang="en-US" smtClean="0"/>
              <a:pPr>
                <a:defRPr/>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sz="3600" b="1" smtClean="0"/>
              <a:t>Who Gets What Share of the National Income:  The Top 1% versus the 99%</a:t>
            </a:r>
          </a:p>
        </p:txBody>
      </p:sp>
      <p:graphicFrame>
        <p:nvGraphicFramePr>
          <p:cNvPr id="29699" name="Content Placeholder 3"/>
          <p:cNvGraphicFramePr>
            <a:graphicFrameLocks noGrp="1"/>
          </p:cNvGraphicFramePr>
          <p:nvPr>
            <p:ph idx="1"/>
          </p:nvPr>
        </p:nvGraphicFramePr>
        <p:xfrm>
          <a:off x="381000" y="1565275"/>
          <a:ext cx="8331200" cy="4627563"/>
        </p:xfrm>
        <a:graphic>
          <a:graphicData uri="http://schemas.openxmlformats.org/presentationml/2006/ole">
            <mc:AlternateContent xmlns:mc="http://schemas.openxmlformats.org/markup-compatibility/2006">
              <mc:Choice xmlns:v="urn:schemas-microsoft-com:vml" Requires="v">
                <p:oleObj spid="_x0000_s29730" r:id="rId4" imgW="8327858" imgH="4627265" progId="Excel.Chart.8">
                  <p:embed/>
                </p:oleObj>
              </mc:Choice>
              <mc:Fallback>
                <p:oleObj r:id="rId4" imgW="8327858" imgH="4627265" progId="Excel.Chart.8">
                  <p:embed/>
                  <p:pic>
                    <p:nvPicPr>
                      <p:cNvPr id="0"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565275"/>
                        <a:ext cx="8331200" cy="4627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700" name="TextBox 1"/>
          <p:cNvSpPr txBox="1">
            <a:spLocks noChangeArrowheads="1"/>
          </p:cNvSpPr>
          <p:nvPr/>
        </p:nvSpPr>
        <p:spPr bwMode="auto">
          <a:xfrm>
            <a:off x="685800" y="6248400"/>
            <a:ext cx="762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t>Source:  Saez, Emmanuel, “Income Inequality in the U.S., 1913-1998 - Updated to 2008, http://elsa.berkeley.edu/~saez/ See article and the Updated to 2008 in Excel - Table A0 </a:t>
            </a:r>
          </a:p>
        </p:txBody>
      </p:sp>
      <p:sp>
        <p:nvSpPr>
          <p:cNvPr id="2" name="Slide Number Placeholder 1"/>
          <p:cNvSpPr>
            <a:spLocks noGrp="1"/>
          </p:cNvSpPr>
          <p:nvPr>
            <p:ph type="sldNum" sz="quarter" idx="12"/>
          </p:nvPr>
        </p:nvSpPr>
        <p:spPr/>
        <p:txBody>
          <a:bodyPr/>
          <a:lstStyle/>
          <a:p>
            <a:pPr>
              <a:defRPr/>
            </a:pPr>
            <a:fld id="{B376C310-6E15-4E5A-824B-45FE41A5DEDA}" type="slidenum">
              <a:rPr lang="en-US" smtClean="0"/>
              <a:pPr>
                <a:defRPr/>
              </a:pPr>
              <a:t>29</a:t>
            </a:fld>
            <a:endParaRPr lang="en-US"/>
          </a:p>
        </p:txBody>
      </p:sp>
      <p:cxnSp>
        <p:nvCxnSpPr>
          <p:cNvPr id="4" name="Straight Connector 3"/>
          <p:cNvCxnSpPr/>
          <p:nvPr/>
        </p:nvCxnSpPr>
        <p:spPr>
          <a:xfrm flipV="1">
            <a:off x="6400800" y="1905000"/>
            <a:ext cx="0" cy="3048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505200" y="1905000"/>
            <a:ext cx="0" cy="3124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sz="3600" b="1" smtClean="0"/>
              <a:t>Finding Common Ground</a:t>
            </a:r>
          </a:p>
        </p:txBody>
      </p:sp>
      <p:sp>
        <p:nvSpPr>
          <p:cNvPr id="4" name="Slide Number Placeholder 3"/>
          <p:cNvSpPr>
            <a:spLocks noGrp="1"/>
          </p:cNvSpPr>
          <p:nvPr>
            <p:ph type="sldNum" sz="quarter" idx="12"/>
          </p:nvPr>
        </p:nvSpPr>
        <p:spPr/>
        <p:txBody>
          <a:bodyPr/>
          <a:lstStyle/>
          <a:p>
            <a:pPr>
              <a:defRPr/>
            </a:pPr>
            <a:fld id="{34E840C3-0461-4A6F-8485-D6F0BB772FCE}" type="slidenum">
              <a:rPr lang="en-US" smtClean="0"/>
              <a:pPr>
                <a:defRPr/>
              </a:pPr>
              <a:t>3</a:t>
            </a:fld>
            <a:endParaRPr lang="en-US"/>
          </a:p>
        </p:txBody>
      </p:sp>
      <p:sp>
        <p:nvSpPr>
          <p:cNvPr id="5" name="Content Placeholder 4"/>
          <p:cNvSpPr>
            <a:spLocks noGrp="1"/>
          </p:cNvSpPr>
          <p:nvPr>
            <p:ph idx="1"/>
          </p:nvPr>
        </p:nvSpPr>
        <p:spPr/>
        <p:txBody>
          <a:bodyPr/>
          <a:lstStyle/>
          <a:p>
            <a:pPr marL="0" indent="0" eaLnBrk="1" hangingPunct="1">
              <a:buFont typeface="Arial" charset="0"/>
              <a:buNone/>
              <a:defRPr/>
            </a:pPr>
            <a:r>
              <a:rPr lang="en-US" sz="2800" dirty="0" smtClean="0"/>
              <a:t>How many of you, your family members, your close friends or their family members have experienced the following?  </a:t>
            </a:r>
          </a:p>
          <a:p>
            <a:pPr eaLnBrk="1" hangingPunct="1">
              <a:defRPr/>
            </a:pPr>
            <a:r>
              <a:rPr lang="en-US" sz="2800" dirty="0" smtClean="0"/>
              <a:t>Difficulties in paying the bills or facing bankruptcy</a:t>
            </a:r>
          </a:p>
          <a:p>
            <a:pPr eaLnBrk="1" hangingPunct="1">
              <a:defRPr/>
            </a:pPr>
            <a:r>
              <a:rPr lang="en-US" sz="2800" dirty="0" smtClean="0"/>
              <a:t>Lost their home, facing foreclosures, underwater mortgage, or difficulties in paying the rent</a:t>
            </a:r>
          </a:p>
          <a:p>
            <a:pPr eaLnBrk="1" hangingPunct="1">
              <a:defRPr/>
            </a:pPr>
            <a:r>
              <a:rPr lang="en-US" sz="2800" dirty="0" smtClean="0"/>
              <a:t>Facing large student loans</a:t>
            </a:r>
          </a:p>
          <a:p>
            <a:pPr eaLnBrk="1" hangingPunct="1">
              <a:defRPr/>
            </a:pPr>
            <a:r>
              <a:rPr lang="en-US" sz="2800" dirty="0" smtClean="0"/>
              <a:t>Moved in relatives because they can’t pay the rent</a:t>
            </a:r>
          </a:p>
          <a:p>
            <a:pPr eaLnBrk="1" hangingPunct="1">
              <a:defRPr/>
            </a:pPr>
            <a:r>
              <a:rPr lang="en-US" sz="2800" dirty="0" smtClean="0"/>
              <a:t>Worried about adequate income in retirement</a:t>
            </a:r>
            <a:endParaRPr lang="en-US" sz="28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sz="3600" b="1" smtClean="0"/>
              <a:t>30 Years of Shared Prosperity – 1947-1979</a:t>
            </a:r>
          </a:p>
        </p:txBody>
      </p:sp>
      <p:graphicFrame>
        <p:nvGraphicFramePr>
          <p:cNvPr id="30723" name="Content Placeholder 3"/>
          <p:cNvGraphicFramePr>
            <a:graphicFrameLocks noGrp="1"/>
          </p:cNvGraphicFramePr>
          <p:nvPr>
            <p:ph idx="1"/>
          </p:nvPr>
        </p:nvGraphicFramePr>
        <p:xfrm>
          <a:off x="365125" y="1320800"/>
          <a:ext cx="8331200" cy="4627563"/>
        </p:xfrm>
        <a:graphic>
          <a:graphicData uri="http://schemas.openxmlformats.org/presentationml/2006/ole">
            <mc:AlternateContent xmlns:mc="http://schemas.openxmlformats.org/markup-compatibility/2006">
              <mc:Choice xmlns:v="urn:schemas-microsoft-com:vml" Requires="v">
                <p:oleObj spid="_x0000_s30751" r:id="rId4" imgW="8333954" imgH="4627265" progId="Excel.Chart.8">
                  <p:embed/>
                </p:oleObj>
              </mc:Choice>
              <mc:Fallback>
                <p:oleObj r:id="rId4" imgW="8333954" imgH="4627265" progId="Excel.Chart.8">
                  <p:embed/>
                  <p:pic>
                    <p:nvPicPr>
                      <p:cNvPr id="0"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5" y="1320800"/>
                        <a:ext cx="833120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24" name="TextBox 5"/>
          <p:cNvSpPr txBox="1">
            <a:spLocks noChangeArrowheads="1"/>
          </p:cNvSpPr>
          <p:nvPr/>
        </p:nvSpPr>
        <p:spPr bwMode="auto">
          <a:xfrm>
            <a:off x="838200" y="5951538"/>
            <a:ext cx="7772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t>Source:  Mishel and Bernstein, </a:t>
            </a:r>
            <a:r>
              <a:rPr lang="en-US" sz="900" i="1"/>
              <a:t>The State of Working America 1994-95</a:t>
            </a:r>
            <a:r>
              <a:rPr lang="en-US" sz="900"/>
              <a:t>, M.E. Sharpe, 1994, page 37. U.S. Census Bureau, Historical Income Tables.  F-1 for income ranges in 2010 dollars and F-3 for income changes. http://www.census.gov/hhes/www/income/data/historical/families/index.html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sz="3600" b="1" smtClean="0"/>
              <a:t>30 Years of Stolen Prosperity: 1979-2010 </a:t>
            </a:r>
            <a:endParaRPr lang="en-US" sz="3600" smtClean="0"/>
          </a:p>
        </p:txBody>
      </p:sp>
      <p:graphicFrame>
        <p:nvGraphicFramePr>
          <p:cNvPr id="31747" name="Content Placeholder 4"/>
          <p:cNvGraphicFramePr>
            <a:graphicFrameLocks noGrp="1"/>
          </p:cNvGraphicFramePr>
          <p:nvPr>
            <p:ph idx="1"/>
          </p:nvPr>
        </p:nvGraphicFramePr>
        <p:xfrm>
          <a:off x="482600" y="1549400"/>
          <a:ext cx="8331200" cy="4627563"/>
        </p:xfrm>
        <a:graphic>
          <a:graphicData uri="http://schemas.openxmlformats.org/presentationml/2006/ole">
            <mc:AlternateContent xmlns:mc="http://schemas.openxmlformats.org/markup-compatibility/2006">
              <mc:Choice xmlns:v="urn:schemas-microsoft-com:vml" Requires="v">
                <p:oleObj spid="_x0000_s31776" r:id="rId4" imgW="8333954" imgH="4627265" progId="Excel.Chart.8">
                  <p:embed/>
                </p:oleObj>
              </mc:Choice>
              <mc:Fallback>
                <p:oleObj r:id="rId4" imgW="8333954" imgH="4627265" progId="Excel.Chart.8">
                  <p:embed/>
                  <p:pic>
                    <p:nvPicPr>
                      <p:cNvPr id="0" name="Content Placeholder 4"/>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00" y="1549400"/>
                        <a:ext cx="833120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7E3FBDD3-ECF3-4C7E-87BE-0C97AB47DECB}" type="slidenum">
              <a:rPr lang="en-US" smtClean="0"/>
              <a:pPr>
                <a:defRPr/>
              </a:pPr>
              <a:t>31</a:t>
            </a:fld>
            <a:endParaRPr lang="en-US" dirty="0"/>
          </a:p>
        </p:txBody>
      </p:sp>
      <p:sp>
        <p:nvSpPr>
          <p:cNvPr id="31749" name="TextBox 5"/>
          <p:cNvSpPr txBox="1">
            <a:spLocks noChangeArrowheads="1"/>
          </p:cNvSpPr>
          <p:nvPr/>
        </p:nvSpPr>
        <p:spPr bwMode="auto">
          <a:xfrm>
            <a:off x="800100" y="5916613"/>
            <a:ext cx="723900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t>Source,:   U.S. Census Bureau, Historical Income Tables.  F-1 for income ranges in 2010 dollars and F-3 for income changes. http://www.census.gov/hhes/www/income/data/historical/families/index.html </a:t>
            </a:r>
          </a:p>
          <a:p>
            <a:pPr eaLnBrk="1" hangingPunct="1"/>
            <a:endParaRPr lang="en-US" sz="90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sz="3600" b="1" smtClean="0"/>
              <a:t>30 Years of Stolen Prosperity: 1979-2010 </a:t>
            </a:r>
            <a:endParaRPr lang="en-US" sz="3600" smtClean="0"/>
          </a:p>
        </p:txBody>
      </p:sp>
      <p:graphicFrame>
        <p:nvGraphicFramePr>
          <p:cNvPr id="32771" name="Content Placeholder 4"/>
          <p:cNvGraphicFramePr>
            <a:graphicFrameLocks noGrp="1"/>
          </p:cNvGraphicFramePr>
          <p:nvPr>
            <p:ph idx="1"/>
          </p:nvPr>
        </p:nvGraphicFramePr>
        <p:xfrm>
          <a:off x="482600" y="1549400"/>
          <a:ext cx="8331200" cy="4627563"/>
        </p:xfrm>
        <a:graphic>
          <a:graphicData uri="http://schemas.openxmlformats.org/presentationml/2006/ole">
            <mc:AlternateContent xmlns:mc="http://schemas.openxmlformats.org/markup-compatibility/2006">
              <mc:Choice xmlns:v="urn:schemas-microsoft-com:vml" Requires="v">
                <p:oleObj spid="_x0000_s32800" r:id="rId4" imgW="8333954" imgH="4627265" progId="Excel.Chart.8">
                  <p:embed/>
                </p:oleObj>
              </mc:Choice>
              <mc:Fallback>
                <p:oleObj r:id="rId4" imgW="8333954" imgH="4627265" progId="Excel.Chart.8">
                  <p:embed/>
                  <p:pic>
                    <p:nvPicPr>
                      <p:cNvPr id="0" name="Content Placeholder 4"/>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00" y="1549400"/>
                        <a:ext cx="833120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A9370610-5AEC-4181-950C-855B6F1BE78F}" type="slidenum">
              <a:rPr lang="en-US" smtClean="0"/>
              <a:pPr>
                <a:defRPr/>
              </a:pPr>
              <a:t>32</a:t>
            </a:fld>
            <a:endParaRPr lang="en-US" dirty="0"/>
          </a:p>
        </p:txBody>
      </p:sp>
      <p:sp>
        <p:nvSpPr>
          <p:cNvPr id="32773" name="TextBox 5"/>
          <p:cNvSpPr txBox="1">
            <a:spLocks noChangeArrowheads="1"/>
          </p:cNvSpPr>
          <p:nvPr/>
        </p:nvSpPr>
        <p:spPr bwMode="auto">
          <a:xfrm>
            <a:off x="792163" y="5838825"/>
            <a:ext cx="723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t>Source,:   U.S. Census Bureau, Historical Income Tables.  F-1 for income ranges in 2010 dollars and F-3 for income changes. http://www.census.gov/hhes/www/income/data/historical/families/index.html </a:t>
            </a:r>
          </a:p>
          <a:p>
            <a:pPr eaLnBrk="1" hangingPunct="1"/>
            <a:r>
              <a:rPr lang="en-US" sz="900"/>
              <a:t>Top 0.01% 1979 to 2005.  Congressional Budget Office, “Historical Effective Tax Rates,” 2008., Table 3. </a:t>
            </a:r>
            <a:r>
              <a:rPr lang="en-US" sz="900">
                <a:hlinkClick r:id="rId6"/>
              </a:rPr>
              <a:t>http://www.cbo.gov/ftpdocs/98xx/doc9884/12-23-EffectiveTaxRates_Letter.pdf</a:t>
            </a:r>
            <a:r>
              <a:rPr lang="en-US" sz="900"/>
              <a:t>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1600200"/>
            <a:ext cx="8229600" cy="3124200"/>
          </a:xfrm>
        </p:spPr>
        <p:txBody>
          <a:bodyPr/>
          <a:lstStyle/>
          <a:p>
            <a:pPr eaLnBrk="1" hangingPunct="1"/>
            <a:r>
              <a:rPr lang="en-US" sz="3600" b="1" dirty="0" smtClean="0"/>
              <a:t>Which values or principles that you hold dear are violated by our shared prosperity being stolen from us?</a:t>
            </a:r>
          </a:p>
        </p:txBody>
      </p:sp>
      <p:sp>
        <p:nvSpPr>
          <p:cNvPr id="4" name="Slide Number Placeholder 3"/>
          <p:cNvSpPr>
            <a:spLocks noGrp="1"/>
          </p:cNvSpPr>
          <p:nvPr>
            <p:ph type="sldNum" sz="quarter" idx="12"/>
          </p:nvPr>
        </p:nvSpPr>
        <p:spPr/>
        <p:txBody>
          <a:bodyPr/>
          <a:lstStyle/>
          <a:p>
            <a:pPr>
              <a:defRPr/>
            </a:pPr>
            <a:fld id="{9DEB627E-434A-42C7-BD6F-CA33476804CB}" type="slidenum">
              <a:rPr lang="en-US" smtClean="0"/>
              <a:pPr>
                <a:defRPr/>
              </a:pPr>
              <a:t>33</a:t>
            </a:fld>
            <a:endParaRPr lang="en-US"/>
          </a:p>
        </p:txBody>
      </p:sp>
    </p:spTree>
    <p:extLst>
      <p:ext uri="{BB962C8B-B14F-4D97-AF65-F5344CB8AC3E}">
        <p14:creationId xmlns:p14="http://schemas.microsoft.com/office/powerpoint/2010/main" val="1709600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a:xfrm>
            <a:off x="457200" y="838200"/>
            <a:ext cx="8229600" cy="5364163"/>
          </a:xfrm>
        </p:spPr>
        <p:txBody>
          <a:bodyPr/>
          <a:lstStyle/>
          <a:p>
            <a:pPr marL="0" indent="0" eaLnBrk="1" hangingPunct="1">
              <a:buFont typeface="Arial" charset="0"/>
              <a:buNone/>
            </a:pPr>
            <a:endParaRPr lang="en-US" sz="3600" b="1" smtClean="0"/>
          </a:p>
          <a:p>
            <a:pPr marL="0" indent="0" algn="ctr" eaLnBrk="1" hangingPunct="1">
              <a:buFont typeface="Arial" charset="0"/>
              <a:buNone/>
            </a:pPr>
            <a:endParaRPr lang="en-US" sz="3600" b="1" smtClean="0"/>
          </a:p>
          <a:p>
            <a:pPr marL="0" indent="0" algn="ctr" eaLnBrk="1" hangingPunct="1">
              <a:buFont typeface="Arial" charset="0"/>
              <a:buNone/>
            </a:pPr>
            <a:r>
              <a:rPr lang="en-US" sz="3600" b="1" smtClean="0"/>
              <a:t>What lessons can we learn from this history that will help us move toward making the American Dream real for everyone?</a:t>
            </a:r>
          </a:p>
        </p:txBody>
      </p:sp>
      <p:sp>
        <p:nvSpPr>
          <p:cNvPr id="4" name="Slide Number Placeholder 3"/>
          <p:cNvSpPr>
            <a:spLocks noGrp="1"/>
          </p:cNvSpPr>
          <p:nvPr>
            <p:ph type="sldNum" sz="quarter" idx="12"/>
          </p:nvPr>
        </p:nvSpPr>
        <p:spPr/>
        <p:txBody>
          <a:bodyPr/>
          <a:lstStyle/>
          <a:p>
            <a:pPr>
              <a:defRPr/>
            </a:pPr>
            <a:fld id="{1B08B344-A64B-4EA1-92D2-DC6CDC404262}" type="slidenum">
              <a:rPr lang="en-US" smtClean="0"/>
              <a:pPr>
                <a:defRPr/>
              </a:p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sz="half" idx="1"/>
          </p:nvPr>
        </p:nvSpPr>
        <p:spPr>
          <a:xfrm>
            <a:off x="457200" y="1600200"/>
            <a:ext cx="4038600" cy="4525963"/>
          </a:xfrm>
        </p:spPr>
        <p:txBody>
          <a:bodyPr/>
          <a:lstStyle/>
          <a:p>
            <a:pPr marL="0" indent="0" eaLnBrk="1" hangingPunct="1">
              <a:buFont typeface="Arial" charset="0"/>
              <a:buNone/>
            </a:pPr>
            <a:endParaRPr lang="en-US" smtClean="0"/>
          </a:p>
        </p:txBody>
      </p:sp>
      <p:sp>
        <p:nvSpPr>
          <p:cNvPr id="35843" name="Content Placeholder 3"/>
          <p:cNvSpPr>
            <a:spLocks noGrp="1"/>
          </p:cNvSpPr>
          <p:nvPr>
            <p:ph sz="half" idx="2"/>
          </p:nvPr>
        </p:nvSpPr>
        <p:spPr>
          <a:xfrm>
            <a:off x="4648200" y="1600200"/>
            <a:ext cx="4038600" cy="4525963"/>
          </a:xfrm>
        </p:spPr>
        <p:txBody>
          <a:bodyPr/>
          <a:lstStyle/>
          <a:p>
            <a:pPr marL="0" indent="0" eaLnBrk="1" hangingPunct="1">
              <a:lnSpc>
                <a:spcPct val="90000"/>
              </a:lnSpc>
              <a:buFont typeface="Arial" charset="0"/>
              <a:buNone/>
            </a:pPr>
            <a:r>
              <a:rPr lang="en-US" sz="3200" b="1" smtClean="0"/>
              <a:t>“There’s Class Warfare, all right. But it’s my class, the rich class, that’s making war, and we’re winning.”</a:t>
            </a:r>
            <a:r>
              <a:rPr lang="en-US" b="1" smtClean="0"/>
              <a:t>  </a:t>
            </a:r>
          </a:p>
          <a:p>
            <a:pPr marL="0" indent="0" eaLnBrk="1" hangingPunct="1">
              <a:lnSpc>
                <a:spcPct val="90000"/>
              </a:lnSpc>
              <a:buFont typeface="Arial" charset="0"/>
              <a:buNone/>
            </a:pPr>
            <a:endParaRPr lang="en-US" b="1" smtClean="0"/>
          </a:p>
          <a:p>
            <a:pPr marL="0" indent="0" eaLnBrk="1" hangingPunct="1">
              <a:lnSpc>
                <a:spcPct val="90000"/>
              </a:lnSpc>
              <a:buFont typeface="Arial" charset="0"/>
              <a:buNone/>
            </a:pPr>
            <a:r>
              <a:rPr lang="en-US" b="1" smtClean="0"/>
              <a:t>Warren Buffett, World’s Third Richest Man</a:t>
            </a:r>
            <a:endParaRPr lang="en-US" smtClean="0"/>
          </a:p>
        </p:txBody>
      </p:sp>
      <p:sp>
        <p:nvSpPr>
          <p:cNvPr id="5" name="Slide Number Placeholder 4"/>
          <p:cNvSpPr>
            <a:spLocks noGrp="1"/>
          </p:cNvSpPr>
          <p:nvPr>
            <p:ph type="sldNum" sz="quarter" idx="12"/>
          </p:nvPr>
        </p:nvSpPr>
        <p:spPr/>
        <p:txBody>
          <a:bodyPr/>
          <a:lstStyle/>
          <a:p>
            <a:pPr>
              <a:defRPr/>
            </a:pPr>
            <a:fld id="{6A5712F0-A371-4F92-90BC-3ED693210C71}" type="slidenum">
              <a:rPr lang="en-US" smtClean="0"/>
              <a:pPr>
                <a:defRPr/>
              </a:pPr>
              <a:t>35</a:t>
            </a:fld>
            <a:endParaRPr lang="en-US"/>
          </a:p>
        </p:txBody>
      </p:sp>
      <p:sp>
        <p:nvSpPr>
          <p:cNvPr id="35845" name="Title 1"/>
          <p:cNvSpPr>
            <a:spLocks noGrp="1"/>
          </p:cNvSpPr>
          <p:nvPr>
            <p:ph type="title"/>
          </p:nvPr>
        </p:nvSpPr>
        <p:spPr/>
        <p:txBody>
          <a:bodyPr/>
          <a:lstStyle/>
          <a:p>
            <a:pPr eaLnBrk="1" hangingPunct="1"/>
            <a:r>
              <a:rPr lang="en-US" sz="3600" b="1" smtClean="0"/>
              <a:t>Corporate America Declares War On  America’s Workers: 1980 to Present</a:t>
            </a:r>
          </a:p>
        </p:txBody>
      </p:sp>
      <p:pic>
        <p:nvPicPr>
          <p:cNvPr id="35846" name="Picture 2" descr="Z:\Mark_Mcdermott\mark\Pictures\Labor History Photos\Reclaim the Dream\Warren Buff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90675"/>
            <a:ext cx="41148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Box 6"/>
          <p:cNvSpPr txBox="1">
            <a:spLocks noChangeArrowheads="1"/>
          </p:cNvSpPr>
          <p:nvPr/>
        </p:nvSpPr>
        <p:spPr bwMode="auto">
          <a:xfrm>
            <a:off x="457200" y="6324600"/>
            <a:ext cx="76962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t>Source:  Wikipedia. http://en.wikipedia.org/wiki/File:Warren_Buffett_KU_Visit.jpg</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z="3600" b="1" smtClean="0"/>
              <a:t>Lewis Powell – August 23, 1971</a:t>
            </a:r>
          </a:p>
        </p:txBody>
      </p:sp>
      <p:sp>
        <p:nvSpPr>
          <p:cNvPr id="36867" name="Content Placeholder 2"/>
          <p:cNvSpPr>
            <a:spLocks noGrp="1"/>
          </p:cNvSpPr>
          <p:nvPr>
            <p:ph sz="half" idx="1"/>
          </p:nvPr>
        </p:nvSpPr>
        <p:spPr>
          <a:xfrm>
            <a:off x="457200" y="1576388"/>
            <a:ext cx="3352800" cy="4525962"/>
          </a:xfrm>
        </p:spPr>
        <p:txBody>
          <a:bodyPr/>
          <a:lstStyle/>
          <a:p>
            <a:pPr marL="0" indent="0">
              <a:buFont typeface="Arial" charset="0"/>
              <a:buNone/>
            </a:pPr>
            <a:endParaRPr lang="en-US" smtClean="0"/>
          </a:p>
        </p:txBody>
      </p:sp>
      <p:sp>
        <p:nvSpPr>
          <p:cNvPr id="36868" name="Content Placeholder 3"/>
          <p:cNvSpPr>
            <a:spLocks noGrp="1"/>
          </p:cNvSpPr>
          <p:nvPr>
            <p:ph sz="half" idx="2"/>
          </p:nvPr>
        </p:nvSpPr>
        <p:spPr>
          <a:xfrm>
            <a:off x="3962400" y="1620838"/>
            <a:ext cx="4648200" cy="4525962"/>
          </a:xfrm>
        </p:spPr>
        <p:txBody>
          <a:bodyPr/>
          <a:lstStyle/>
          <a:p>
            <a:pPr marL="0" indent="0">
              <a:buFont typeface="Arial" charset="0"/>
              <a:buNone/>
            </a:pPr>
            <a:r>
              <a:rPr lang="en-US" b="1" smtClean="0"/>
              <a:t>Confidential Memo</a:t>
            </a:r>
          </a:p>
          <a:p>
            <a:pPr marL="0" indent="0">
              <a:buFont typeface="Arial" charset="0"/>
              <a:buNone/>
            </a:pPr>
            <a:r>
              <a:rPr lang="en-US" b="1" smtClean="0"/>
              <a:t>To:  Eugene Sydnor, Chairman, Education Committee, U.S. Chamber of Commerce</a:t>
            </a:r>
          </a:p>
          <a:p>
            <a:pPr marL="0" indent="0">
              <a:buFont typeface="Arial" charset="0"/>
              <a:buNone/>
            </a:pPr>
            <a:r>
              <a:rPr lang="en-US" b="1" smtClean="0"/>
              <a:t>Subject:  Attack on Free Enterprise System</a:t>
            </a:r>
          </a:p>
          <a:p>
            <a:pPr marL="0" indent="0">
              <a:buFont typeface="Arial" charset="0"/>
              <a:buNone/>
            </a:pPr>
            <a:r>
              <a:rPr lang="en-US" b="1" smtClean="0"/>
              <a:t>2 months after this then secret memo, President Nixon appointed Powell to the U.S. Supreme Court.</a:t>
            </a:r>
          </a:p>
        </p:txBody>
      </p:sp>
      <p:sp>
        <p:nvSpPr>
          <p:cNvPr id="5" name="Slide Number Placeholder 4"/>
          <p:cNvSpPr>
            <a:spLocks noGrp="1"/>
          </p:cNvSpPr>
          <p:nvPr>
            <p:ph type="sldNum" sz="quarter" idx="12"/>
          </p:nvPr>
        </p:nvSpPr>
        <p:spPr/>
        <p:txBody>
          <a:bodyPr/>
          <a:lstStyle/>
          <a:p>
            <a:pPr>
              <a:defRPr/>
            </a:pPr>
            <a:fld id="{330B1554-F6A0-434C-A745-568B68D4C104}" type="slidenum">
              <a:rPr lang="en-US" smtClean="0"/>
              <a:pPr>
                <a:defRPr/>
              </a:pPr>
              <a:t>36</a:t>
            </a:fld>
            <a:endParaRPr lang="en-US"/>
          </a:p>
        </p:txBody>
      </p:sp>
      <p:pic>
        <p:nvPicPr>
          <p:cNvPr id="368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3" y="1600200"/>
            <a:ext cx="3371850" cy="449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z="3600" b="1" smtClean="0"/>
              <a:t>Corporate America Winning the War of Big Ideas</a:t>
            </a:r>
          </a:p>
        </p:txBody>
      </p:sp>
      <p:sp>
        <p:nvSpPr>
          <p:cNvPr id="37891" name="Content Placeholder 2"/>
          <p:cNvSpPr>
            <a:spLocks noGrp="1"/>
          </p:cNvSpPr>
          <p:nvPr>
            <p:ph idx="1"/>
          </p:nvPr>
        </p:nvSpPr>
        <p:spPr/>
        <p:txBody>
          <a:bodyPr/>
          <a:lstStyle/>
          <a:p>
            <a:r>
              <a:rPr lang="en-US" sz="2800" smtClean="0"/>
              <a:t>1973 – Heritage Foundation</a:t>
            </a:r>
          </a:p>
          <a:p>
            <a:r>
              <a:rPr lang="en-US" sz="2800" smtClean="0"/>
              <a:t>1977 – Cato Institute – 1977</a:t>
            </a:r>
          </a:p>
          <a:p>
            <a:r>
              <a:rPr lang="en-US" sz="2800" smtClean="0"/>
              <a:t>1970 – American Enterprise Institute – 10 staff and $1 million; by 1980 – 125 staff and $8 million (1980)</a:t>
            </a:r>
          </a:p>
          <a:p>
            <a:r>
              <a:rPr lang="en-US" sz="2800" smtClean="0"/>
              <a:t>1980 – Heritage publishes </a:t>
            </a:r>
            <a:r>
              <a:rPr lang="en-US" sz="2800" i="1" smtClean="0"/>
              <a:t>Mandate for Leadership.  </a:t>
            </a:r>
            <a:r>
              <a:rPr lang="en-US" sz="2800" smtClean="0"/>
              <a:t>Reagan gives a copy to all Cabinet members at first meeting.</a:t>
            </a:r>
          </a:p>
          <a:p>
            <a:r>
              <a:rPr lang="en-US" sz="2800" smtClean="0"/>
              <a:t>1988 – 2/3 of 2000 recommendations implemented.</a:t>
            </a:r>
          </a:p>
        </p:txBody>
      </p:sp>
      <p:sp>
        <p:nvSpPr>
          <p:cNvPr id="4" name="Slide Number Placeholder 3"/>
          <p:cNvSpPr>
            <a:spLocks noGrp="1"/>
          </p:cNvSpPr>
          <p:nvPr>
            <p:ph type="sldNum" sz="quarter" idx="12"/>
          </p:nvPr>
        </p:nvSpPr>
        <p:spPr/>
        <p:txBody>
          <a:bodyPr/>
          <a:lstStyle/>
          <a:p>
            <a:pPr>
              <a:defRPr/>
            </a:pPr>
            <a:fld id="{7009C086-13BD-4277-AA87-6EC9F117FE29}" type="slidenum">
              <a:rPr lang="en-US" smtClean="0"/>
              <a:pPr>
                <a:defRPr/>
              </a:pPr>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76200" y="304800"/>
            <a:ext cx="8534400" cy="1524000"/>
          </a:xfrm>
        </p:spPr>
        <p:txBody>
          <a:bodyPr/>
          <a:lstStyle/>
          <a:p>
            <a:pPr eaLnBrk="1" hangingPunct="1"/>
            <a:r>
              <a:rPr lang="en-US" sz="3600" b="1" smtClean="0"/>
              <a:t/>
            </a:r>
            <a:br>
              <a:rPr lang="en-US" sz="3600" b="1" smtClean="0"/>
            </a:br>
            <a:r>
              <a:rPr lang="en-US" sz="3600" b="1" smtClean="0"/>
              <a:t/>
            </a:r>
            <a:br>
              <a:rPr lang="en-US" sz="3600" b="1" smtClean="0"/>
            </a:br>
            <a:r>
              <a:rPr lang="en-US" sz="3600" b="1" smtClean="0"/>
              <a:t>Corporate America’s Class Warfare </a:t>
            </a:r>
            <a:br>
              <a:rPr lang="en-US" sz="3600" b="1" smtClean="0"/>
            </a:br>
            <a:r>
              <a:rPr lang="en-US" sz="3600" smtClean="0"/>
              <a:t/>
            </a:r>
            <a:br>
              <a:rPr lang="en-US" sz="3600" smtClean="0"/>
            </a:br>
            <a:endParaRPr lang="en-US" sz="3600" smtClean="0"/>
          </a:p>
        </p:txBody>
      </p:sp>
      <p:sp>
        <p:nvSpPr>
          <p:cNvPr id="3" name="Content Placeholder 2"/>
          <p:cNvSpPr>
            <a:spLocks noGrp="1"/>
          </p:cNvSpPr>
          <p:nvPr>
            <p:ph idx="1"/>
          </p:nvPr>
        </p:nvSpPr>
        <p:spPr>
          <a:xfrm>
            <a:off x="457200" y="1905000"/>
            <a:ext cx="8458200" cy="4343400"/>
          </a:xfrm>
        </p:spPr>
        <p:txBody>
          <a:bodyPr/>
          <a:lstStyle/>
          <a:p>
            <a:pPr eaLnBrk="1" hangingPunct="1">
              <a:lnSpc>
                <a:spcPct val="90000"/>
              </a:lnSpc>
              <a:defRPr/>
            </a:pPr>
            <a:r>
              <a:rPr lang="en-US" sz="2800" dirty="0" smtClean="0"/>
              <a:t>Weaken unions</a:t>
            </a:r>
          </a:p>
          <a:p>
            <a:pPr eaLnBrk="1" hangingPunct="1">
              <a:lnSpc>
                <a:spcPct val="90000"/>
              </a:lnSpc>
              <a:defRPr/>
            </a:pPr>
            <a:r>
              <a:rPr lang="en-US" sz="2800" dirty="0" smtClean="0"/>
              <a:t>Undermine democracy with massive campaign spending by corporations and wealthy</a:t>
            </a:r>
          </a:p>
          <a:p>
            <a:pPr marL="0" indent="0" eaLnBrk="1" hangingPunct="1">
              <a:lnSpc>
                <a:spcPct val="90000"/>
              </a:lnSpc>
              <a:defRPr/>
            </a:pPr>
            <a:r>
              <a:rPr lang="en-US" sz="2800" dirty="0" smtClean="0"/>
              <a:t>  Deregulate financial industries and corporations</a:t>
            </a:r>
          </a:p>
          <a:p>
            <a:pPr marL="0" indent="0" eaLnBrk="1" hangingPunct="1">
              <a:lnSpc>
                <a:spcPct val="90000"/>
              </a:lnSpc>
              <a:defRPr/>
            </a:pPr>
            <a:r>
              <a:rPr lang="en-US" sz="2800" dirty="0"/>
              <a:t> </a:t>
            </a:r>
            <a:r>
              <a:rPr lang="en-US" sz="2800" dirty="0" smtClean="0"/>
              <a:t> Cut social programs for poor, unemployed and needy</a:t>
            </a:r>
          </a:p>
          <a:p>
            <a:pPr marL="0" indent="0" eaLnBrk="1" hangingPunct="1">
              <a:lnSpc>
                <a:spcPct val="90000"/>
              </a:lnSpc>
              <a:defRPr/>
            </a:pPr>
            <a:r>
              <a:rPr lang="en-US" sz="2800" dirty="0" smtClean="0"/>
              <a:t>  Sharply reduce taxes on corporations and the wealthy</a:t>
            </a:r>
          </a:p>
          <a:p>
            <a:pPr marL="0" indent="0" eaLnBrk="1" hangingPunct="1">
              <a:lnSpc>
                <a:spcPct val="90000"/>
              </a:lnSpc>
              <a:defRPr/>
            </a:pPr>
            <a:r>
              <a:rPr lang="en-US" sz="2800" dirty="0" smtClean="0"/>
              <a:t>  Privatize government</a:t>
            </a:r>
          </a:p>
          <a:p>
            <a:pPr marL="0" indent="0" eaLnBrk="1" hangingPunct="1">
              <a:lnSpc>
                <a:spcPct val="90000"/>
              </a:lnSpc>
              <a:defRPr/>
            </a:pPr>
            <a:r>
              <a:rPr lang="en-US" sz="2800" dirty="0" smtClean="0"/>
              <a:t>  Promote free trade and export manufacturing jobs</a:t>
            </a:r>
          </a:p>
          <a:p>
            <a:pPr marL="0" indent="0" eaLnBrk="1" hangingPunct="1">
              <a:lnSpc>
                <a:spcPct val="90000"/>
              </a:lnSpc>
              <a:defRPr/>
            </a:pPr>
            <a:endParaRPr lang="en-US" sz="2800" dirty="0" smtClean="0"/>
          </a:p>
          <a:p>
            <a:pPr marL="0" indent="0" eaLnBrk="1" hangingPunct="1">
              <a:lnSpc>
                <a:spcPct val="90000"/>
              </a:lnSpc>
              <a:defRPr/>
            </a:pPr>
            <a:endParaRPr lang="en-US" sz="2800" dirty="0" smtClean="0"/>
          </a:p>
          <a:p>
            <a:pPr marL="0" indent="0" eaLnBrk="1" hangingPunct="1">
              <a:lnSpc>
                <a:spcPct val="90000"/>
              </a:lnSpc>
              <a:buFont typeface="Arial" charset="0"/>
              <a:buNone/>
              <a:defRPr/>
            </a:pPr>
            <a:endParaRPr lang="en-US" sz="2000" dirty="0" smtClean="0"/>
          </a:p>
          <a:p>
            <a:pPr marL="0" indent="0" eaLnBrk="1" hangingPunct="1">
              <a:lnSpc>
                <a:spcPct val="90000"/>
              </a:lnSpc>
              <a:buFont typeface="Arial" charset="0"/>
              <a:buNone/>
              <a:defRPr/>
            </a:pPr>
            <a:endParaRPr lang="en-US" sz="2000" dirty="0" smtClean="0"/>
          </a:p>
        </p:txBody>
      </p:sp>
      <p:sp>
        <p:nvSpPr>
          <p:cNvPr id="4" name="Slide Number Placeholder 3"/>
          <p:cNvSpPr>
            <a:spLocks noGrp="1"/>
          </p:cNvSpPr>
          <p:nvPr>
            <p:ph type="sldNum" sz="quarter" idx="12"/>
          </p:nvPr>
        </p:nvSpPr>
        <p:spPr/>
        <p:txBody>
          <a:bodyPr/>
          <a:lstStyle/>
          <a:p>
            <a:pPr>
              <a:defRPr/>
            </a:pPr>
            <a:fld id="{7F5FBE9F-AA28-4AEC-9679-E15677768F0B}" type="slidenum">
              <a:rPr lang="en-US"/>
              <a:pPr>
                <a:defRPr/>
              </a:pPr>
              <a:t>38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r>
              <a:rPr lang="en-US" sz="3600" b="1" smtClean="0"/>
              <a:t>The Growth and Decline of the American Labor Movement - 1890 to 2010</a:t>
            </a:r>
          </a:p>
        </p:txBody>
      </p:sp>
      <p:graphicFrame>
        <p:nvGraphicFramePr>
          <p:cNvPr id="40963" name="Content Placeholder 4"/>
          <p:cNvGraphicFramePr>
            <a:graphicFrameLocks noGrp="1"/>
          </p:cNvGraphicFramePr>
          <p:nvPr>
            <p:ph idx="1"/>
          </p:nvPr>
        </p:nvGraphicFramePr>
        <p:xfrm>
          <a:off x="292100" y="1244600"/>
          <a:ext cx="8331200" cy="4627563"/>
        </p:xfrm>
        <a:graphic>
          <a:graphicData uri="http://schemas.openxmlformats.org/presentationml/2006/ole">
            <mc:AlternateContent xmlns:mc="http://schemas.openxmlformats.org/markup-compatibility/2006">
              <mc:Choice xmlns:v="urn:schemas-microsoft-com:vml" Requires="v">
                <p:oleObj spid="_x0000_s40992" r:id="rId4" imgW="8333954" imgH="4627265" progId="Excel.Chart.8">
                  <p:embed/>
                </p:oleObj>
              </mc:Choice>
              <mc:Fallback>
                <p:oleObj r:id="rId4" imgW="8333954" imgH="4627265" progId="Excel.Chart.8">
                  <p:embed/>
                  <p:pic>
                    <p:nvPicPr>
                      <p:cNvPr id="0" name="Content Placeholder 4"/>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100" y="1244600"/>
                        <a:ext cx="833120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B05B9E42-53CC-43EF-B28D-2F3AF6FCC97C}" type="slidenum">
              <a:rPr lang="en-US" smtClean="0"/>
              <a:pPr>
                <a:defRPr/>
              </a:pPr>
              <a:t>39</a:t>
            </a:fld>
            <a:endParaRPr lang="en-US" dirty="0"/>
          </a:p>
        </p:txBody>
      </p:sp>
      <p:sp>
        <p:nvSpPr>
          <p:cNvPr id="40965" name="TextBox 5"/>
          <p:cNvSpPr txBox="1">
            <a:spLocks noChangeArrowheads="1"/>
          </p:cNvSpPr>
          <p:nvPr/>
        </p:nvSpPr>
        <p:spPr bwMode="auto">
          <a:xfrm>
            <a:off x="685800" y="5832475"/>
            <a:ext cx="7543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t>Source: Years 1890  - 1929, Vernon Briggs, </a:t>
            </a:r>
            <a:r>
              <a:rPr lang="en-US" sz="900" i="1"/>
              <a:t>Immigration and  American </a:t>
            </a:r>
            <a:r>
              <a:rPr lang="en-US" sz="900"/>
              <a:t>Unionism, pages 71 and 113.  Years 1930 -1970, U.S. Department of </a:t>
            </a:r>
            <a:r>
              <a:rPr lang="en-US" sz="800"/>
              <a:t>Commerce</a:t>
            </a:r>
            <a:r>
              <a:rPr lang="en-US" sz="900"/>
              <a:t>,  “Historical Statistics of the U. S. – Colonial Times to 1970, page 178.  Years 1971 to 2003, U.S. Department of Commerce, “Statistical Abstract of the U.S., several issues, tables typically labeled “Labor Union Membership by Sector.  Years 2003 to 2010 Bureau of Labor Statistics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p:txBody>
          <a:bodyPr/>
          <a:lstStyle/>
          <a:p>
            <a:pPr marL="0" indent="0" eaLnBrk="1" hangingPunct="1">
              <a:buFont typeface="Arial" charset="0"/>
              <a:buNone/>
            </a:pPr>
            <a:endParaRPr lang="en-US" sz="3600" b="1" smtClean="0"/>
          </a:p>
          <a:p>
            <a:pPr marL="0" indent="0" algn="ctr" eaLnBrk="1" hangingPunct="1">
              <a:buFont typeface="Arial" charset="0"/>
              <a:buNone/>
            </a:pPr>
            <a:r>
              <a:rPr lang="en-US" sz="3600" b="1" smtClean="0"/>
              <a:t>How do you feel about these problems facing you, your family, and your friends and their families?</a:t>
            </a:r>
          </a:p>
          <a:p>
            <a:pPr marL="0" indent="0" eaLnBrk="1" hangingPunct="1">
              <a:buFont typeface="Arial" charset="0"/>
              <a:buNone/>
            </a:pPr>
            <a:endParaRPr lang="en-US" sz="3600" b="1" smtClean="0"/>
          </a:p>
        </p:txBody>
      </p:sp>
      <p:sp>
        <p:nvSpPr>
          <p:cNvPr id="4" name="Slide Number Placeholder 3"/>
          <p:cNvSpPr>
            <a:spLocks noGrp="1"/>
          </p:cNvSpPr>
          <p:nvPr>
            <p:ph type="sldNum" sz="quarter" idx="12"/>
          </p:nvPr>
        </p:nvSpPr>
        <p:spPr/>
        <p:txBody>
          <a:bodyPr/>
          <a:lstStyle/>
          <a:p>
            <a:pPr>
              <a:defRPr/>
            </a:pPr>
            <a:fld id="{506DF5E2-C01A-4387-89F2-2BB5D754D5C4}" type="slidenum">
              <a:rPr lang="en-US" smtClean="0"/>
              <a:pPr>
                <a:defRPr/>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descr="ANd9GcRhJLVa7tveMqwgVs0R7zlY4thFPmjOH-qdvcoXkii9ELc0VRLmR4YSQ6j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76400"/>
            <a:ext cx="3429000"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7" descr="USW7-669520x3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1525" y="3200400"/>
            <a:ext cx="4562475"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10" descr="youarefir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457200"/>
            <a:ext cx="249555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1407" name="Group 31"/>
          <p:cNvGraphicFramePr>
            <a:graphicFrameLocks noGrp="1"/>
          </p:cNvGraphicFramePr>
          <p:nvPr/>
        </p:nvGraphicFramePr>
        <p:xfrm>
          <a:off x="2349500" y="3016250"/>
          <a:ext cx="3316288" cy="825500"/>
        </p:xfrm>
        <a:graphic>
          <a:graphicData uri="http://schemas.openxmlformats.org/drawingml/2006/table">
            <a:tbl>
              <a:tblPr/>
              <a:tblGrid>
                <a:gridCol w="3316288"/>
              </a:tblGrid>
              <a:tr h="825500">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tx1"/>
                        </a:solidFill>
                        <a:effectLst/>
                        <a:latin typeface="Calibri" pitchFamily="34"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101410" name="Group 34"/>
          <p:cNvGraphicFramePr>
            <a:graphicFrameLocks noGrp="1"/>
          </p:cNvGraphicFramePr>
          <p:nvPr/>
        </p:nvGraphicFramePr>
        <p:xfrm>
          <a:off x="685800" y="4191000"/>
          <a:ext cx="3505200" cy="2898775"/>
        </p:xfrm>
        <a:graphic>
          <a:graphicData uri="http://schemas.openxmlformats.org/drawingml/2006/table">
            <a:tbl>
              <a:tblPr/>
              <a:tblGrid>
                <a:gridCol w="3505200"/>
              </a:tblGrid>
              <a:tr h="9601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charset="0"/>
                          <a:cs typeface="Arial" charset="0"/>
                        </a:rPr>
                        <a:t>Published on Thursday, February 10, 2005 by the </a:t>
                      </a:r>
                      <a:r>
                        <a:rPr kumimoji="0" lang="en-US" sz="1400" b="0" i="1" u="none" strike="noStrike" cap="none" normalizeH="0" baseline="0" smtClean="0">
                          <a:ln>
                            <a:noFill/>
                          </a:ln>
                          <a:solidFill>
                            <a:schemeClr val="tx1"/>
                          </a:solidFill>
                          <a:effectLst/>
                          <a:latin typeface="Arial" charset="0"/>
                          <a:cs typeface="Arial" charset="0"/>
                          <a:hlinkClick r:id="rId6"/>
                        </a:rPr>
                        <a:t>Associated Press</a:t>
                      </a:r>
                      <a:r>
                        <a:rPr kumimoji="0" lang="en-US" sz="1400" b="0" i="1" u="none" strike="noStrike" cap="none" normalizeH="0" baseline="0" smtClean="0">
                          <a:ln>
                            <a:noFill/>
                          </a:ln>
                          <a:solidFill>
                            <a:schemeClr val="tx1"/>
                          </a:solidFill>
                          <a:effectLst/>
                          <a:latin typeface="Arial" charset="0"/>
                          <a:cs typeface="Arial" charset="0"/>
                        </a:rPr>
                        <a:t> </a:t>
                      </a:r>
                      <a:endParaRPr kumimoji="0" lang="en-US" sz="1400" b="0" i="0" u="none" strike="noStrike" cap="none" normalizeH="0" baseline="0" smtClean="0">
                        <a:ln>
                          <a:noFill/>
                        </a:ln>
                        <a:solidFill>
                          <a:schemeClr val="tx1"/>
                        </a:solidFill>
                        <a:effectLst/>
                        <a:latin typeface="Arial" charset="0"/>
                        <a:cs typeface="Arial" charset="0"/>
                      </a:endParaRPr>
                    </a:p>
                  </a:txBody>
                  <a:tcPr anchor="ctr" horzOverflow="overflow">
                    <a:lnL cap="flat">
                      <a:noFill/>
                    </a:lnL>
                    <a:lnR cap="flat">
                      <a:noFill/>
                    </a:lnR>
                    <a:lnT cap="flat">
                      <a:noFill/>
                    </a:lnT>
                    <a:lnB>
                      <a:noFill/>
                    </a:lnB>
                    <a:lnTlToBr>
                      <a:noFill/>
                    </a:lnTlToBr>
                    <a:lnBlToTr>
                      <a:noFill/>
                    </a:lnBlToTr>
                    <a:noFill/>
                  </a:tcPr>
                </a:tc>
              </a:tr>
              <a:tr h="15544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cs typeface="Arial" charset="0"/>
                        </a:rPr>
                        <a:t>As Union Nears Win, Wal-Mart Closes Store </a:t>
                      </a:r>
                      <a:endParaRPr kumimoji="0" lang="en-US" sz="2400" b="0" i="0" u="none" strike="noStrike" cap="none" normalizeH="0" baseline="0" smtClean="0">
                        <a:ln>
                          <a:noFill/>
                        </a:ln>
                        <a:solidFill>
                          <a:schemeClr val="tx1"/>
                        </a:solidFill>
                        <a:effectLst/>
                        <a:latin typeface="Arial" charset="0"/>
                        <a:cs typeface="Arial" charset="0"/>
                      </a:endParaRPr>
                    </a:p>
                  </a:txBody>
                  <a:tcPr anchor="ctr" horzOverflow="overflow">
                    <a:lnL cap="flat">
                      <a:noFill/>
                    </a:lnL>
                    <a:lnR cap="flat">
                      <a:noFill/>
                    </a:lnR>
                    <a:lnT>
                      <a:noFill/>
                    </a:lnT>
                    <a:lnB>
                      <a:noFill/>
                    </a:lnB>
                    <a:lnTlToBr>
                      <a:noFill/>
                    </a:lnTlToBr>
                    <a:lnBlToTr>
                      <a:noFill/>
                    </a:lnBlToTr>
                    <a:noFill/>
                  </a:tcPr>
                </a:tc>
              </a:tr>
              <a:tr h="384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cs typeface="Arial" charset="0"/>
                      </a:endParaRPr>
                    </a:p>
                  </a:txBody>
                  <a:tcPr anchor="ctr" horzOverflow="overflow">
                    <a:lnL cap="flat">
                      <a:noFill/>
                    </a:lnL>
                    <a:lnR cap="flat">
                      <a:noFill/>
                    </a:lnR>
                    <a:lnT>
                      <a:noFill/>
                    </a:lnT>
                    <a:lnB cap="flat">
                      <a:noFill/>
                    </a:lnB>
                    <a:lnTlToBr>
                      <a:noFill/>
                    </a:lnTlToBr>
                    <a:lnBlToTr>
                      <a:noFill/>
                    </a:lnBlToTr>
                    <a:noFill/>
                  </a:tcPr>
                </a:tc>
              </a:tr>
            </a:tbl>
          </a:graphicData>
        </a:graphic>
      </p:graphicFrame>
      <p:sp>
        <p:nvSpPr>
          <p:cNvPr id="41995" name="Title 1"/>
          <p:cNvSpPr>
            <a:spLocks/>
          </p:cNvSpPr>
          <p:nvPr/>
        </p:nvSpPr>
        <p:spPr bwMode="auto">
          <a:xfrm>
            <a:off x="457200" y="274638"/>
            <a:ext cx="365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600" b="1">
                <a:latin typeface="Calibri" pitchFamily="34" charset="0"/>
              </a:rPr>
              <a:t>The War Against Workers</a:t>
            </a:r>
          </a:p>
        </p:txBody>
      </p:sp>
      <p:sp>
        <p:nvSpPr>
          <p:cNvPr id="2" name="Slide Number Placeholder 1"/>
          <p:cNvSpPr>
            <a:spLocks noGrp="1"/>
          </p:cNvSpPr>
          <p:nvPr>
            <p:ph type="sldNum" sz="quarter" idx="12"/>
          </p:nvPr>
        </p:nvSpPr>
        <p:spPr/>
        <p:txBody>
          <a:bodyPr/>
          <a:lstStyle/>
          <a:p>
            <a:pPr>
              <a:defRPr/>
            </a:pPr>
            <a:fld id="{14C28619-C5F2-4D71-A2D3-0C51C15D0846}" type="slidenum">
              <a:rPr lang="en-US" smtClean="0"/>
              <a:pPr>
                <a:defRPr/>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165100"/>
            <a:ext cx="8229600" cy="1252538"/>
          </a:xfrm>
        </p:spPr>
        <p:txBody>
          <a:bodyPr/>
          <a:lstStyle/>
          <a:p>
            <a:pPr eaLnBrk="1" hangingPunct="1"/>
            <a:r>
              <a:rPr lang="en-US" sz="3600" b="1" smtClean="0"/>
              <a:t>Pop Quiz</a:t>
            </a:r>
          </a:p>
        </p:txBody>
      </p:sp>
      <p:sp>
        <p:nvSpPr>
          <p:cNvPr id="24579" name="Content Placeholder 2"/>
          <p:cNvSpPr>
            <a:spLocks noGrp="1"/>
          </p:cNvSpPr>
          <p:nvPr>
            <p:ph idx="1"/>
          </p:nvPr>
        </p:nvSpPr>
        <p:spPr>
          <a:xfrm>
            <a:off x="381000" y="1295400"/>
            <a:ext cx="8229600" cy="4525963"/>
          </a:xfrm>
        </p:spPr>
        <p:txBody>
          <a:bodyPr/>
          <a:lstStyle/>
          <a:p>
            <a:pPr marL="0" indent="0" eaLnBrk="1" hangingPunct="1">
              <a:buFont typeface="Arial" charset="0"/>
              <a:buNone/>
              <a:defRPr/>
            </a:pPr>
            <a:r>
              <a:rPr lang="en-US" b="1" dirty="0" smtClean="0"/>
              <a:t>How many workers  were given or ordered to receive back pay after filing unfair labor practice charges by the National Labor Relations Board between 2000-2009?</a:t>
            </a:r>
          </a:p>
          <a:p>
            <a:pPr eaLnBrk="1" hangingPunct="1">
              <a:defRPr/>
            </a:pPr>
            <a:r>
              <a:rPr lang="en-US" b="1" dirty="0" smtClean="0"/>
              <a:t>8,000</a:t>
            </a:r>
          </a:p>
          <a:p>
            <a:pPr eaLnBrk="1" hangingPunct="1">
              <a:defRPr/>
            </a:pPr>
            <a:r>
              <a:rPr lang="en-US" b="1" dirty="0" smtClean="0"/>
              <a:t>19,000</a:t>
            </a:r>
          </a:p>
          <a:p>
            <a:pPr eaLnBrk="1" hangingPunct="1">
              <a:defRPr/>
            </a:pPr>
            <a:r>
              <a:rPr lang="en-US" b="1" dirty="0" smtClean="0"/>
              <a:t>65,000</a:t>
            </a:r>
          </a:p>
          <a:p>
            <a:pPr eaLnBrk="1" hangingPunct="1">
              <a:defRPr/>
            </a:pPr>
            <a:r>
              <a:rPr lang="en-US" b="1" dirty="0" smtClean="0"/>
              <a:t>246,000</a:t>
            </a:r>
          </a:p>
          <a:p>
            <a:pPr marL="0" indent="0" eaLnBrk="1" hangingPunct="1">
              <a:buFont typeface="Arial" charset="0"/>
              <a:buNone/>
              <a:defRPr/>
            </a:pPr>
            <a:endParaRPr lang="en-US" b="1" dirty="0"/>
          </a:p>
          <a:p>
            <a:pPr marL="0" indent="0" eaLnBrk="1" hangingPunct="1">
              <a:buFont typeface="Arial" charset="0"/>
              <a:buNone/>
              <a:defRPr/>
            </a:pPr>
            <a:endParaRPr lang="en-US" b="1" dirty="0" smtClean="0"/>
          </a:p>
        </p:txBody>
      </p:sp>
      <p:sp>
        <p:nvSpPr>
          <p:cNvPr id="4" name="Slide Number Placeholder 3"/>
          <p:cNvSpPr>
            <a:spLocks noGrp="1"/>
          </p:cNvSpPr>
          <p:nvPr>
            <p:ph type="sldNum" sz="quarter" idx="12"/>
          </p:nvPr>
        </p:nvSpPr>
        <p:spPr/>
        <p:txBody>
          <a:bodyPr/>
          <a:lstStyle/>
          <a:p>
            <a:pPr>
              <a:defRPr/>
            </a:pPr>
            <a:fld id="{29215FF0-2DAD-4693-84B8-82F95A8CD0BE}" type="slidenum">
              <a:rPr lang="en-US" smtClean="0"/>
              <a:pPr>
                <a:defRPr/>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274638"/>
            <a:ext cx="8229600" cy="1477962"/>
          </a:xfrm>
        </p:spPr>
        <p:txBody>
          <a:bodyPr/>
          <a:lstStyle/>
          <a:p>
            <a:pPr eaLnBrk="1" hangingPunct="1"/>
            <a:r>
              <a:rPr lang="en-US" sz="3600" b="1" smtClean="0"/>
              <a:t>  Answer:  246,000</a:t>
            </a:r>
          </a:p>
        </p:txBody>
      </p:sp>
      <p:sp>
        <p:nvSpPr>
          <p:cNvPr id="44035" name="Content Placeholder 2"/>
          <p:cNvSpPr>
            <a:spLocks noGrp="1"/>
          </p:cNvSpPr>
          <p:nvPr>
            <p:ph idx="1"/>
          </p:nvPr>
        </p:nvSpPr>
        <p:spPr>
          <a:xfrm>
            <a:off x="457200" y="1828800"/>
            <a:ext cx="8229600" cy="4343400"/>
          </a:xfrm>
        </p:spPr>
        <p:txBody>
          <a:bodyPr/>
          <a:lstStyle/>
          <a:p>
            <a:pPr marL="0" indent="0" algn="ctr" eaLnBrk="1" hangingPunct="1">
              <a:buFont typeface="Arial" charset="0"/>
              <a:buNone/>
            </a:pPr>
            <a:endParaRPr lang="en-US" sz="2000" smtClean="0"/>
          </a:p>
          <a:p>
            <a:pPr marL="0" indent="0" algn="ctr" eaLnBrk="1" hangingPunct="1">
              <a:buFont typeface="Arial" charset="0"/>
              <a:buNone/>
            </a:pPr>
            <a:r>
              <a:rPr lang="en-US" smtClean="0"/>
              <a:t>How would you describe a nation in which employers were legally found to have fired a quarter of a million workers over a 10 year period when they participated legally in elections to elect leaders who would represent their political and economic interests?</a:t>
            </a:r>
          </a:p>
        </p:txBody>
      </p:sp>
      <p:sp>
        <p:nvSpPr>
          <p:cNvPr id="44036" name="TextBox 5"/>
          <p:cNvSpPr txBox="1">
            <a:spLocks noChangeArrowheads="1"/>
          </p:cNvSpPr>
          <p:nvPr/>
        </p:nvSpPr>
        <p:spPr bwMode="auto">
          <a:xfrm>
            <a:off x="685800" y="6172200"/>
            <a:ext cx="7772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t>National  Labor Relations Board, “Annual Reports.” 2000  to 2009, Table 4. </a:t>
            </a:r>
            <a:r>
              <a:rPr lang="en-US" sz="900">
                <a:hlinkClick r:id="rId3"/>
              </a:rPr>
              <a:t>https://www.nlrb.gov/sites/default/files/documents/119/nlrb2005.pdf</a:t>
            </a:r>
            <a:r>
              <a:rPr lang="en-US" sz="900"/>
              <a:t> </a:t>
            </a:r>
          </a:p>
        </p:txBody>
      </p:sp>
      <p:sp>
        <p:nvSpPr>
          <p:cNvPr id="2" name="Slide Number Placeholder 1"/>
          <p:cNvSpPr>
            <a:spLocks noGrp="1"/>
          </p:cNvSpPr>
          <p:nvPr>
            <p:ph type="sldNum" sz="quarter" idx="12"/>
          </p:nvPr>
        </p:nvSpPr>
        <p:spPr/>
        <p:txBody>
          <a:bodyPr/>
          <a:lstStyle/>
          <a:p>
            <a:pPr>
              <a:defRPr/>
            </a:pPr>
            <a:fld id="{7C8111BD-CCB8-4CFC-819A-EF30BA4C2F8F}" type="slidenum">
              <a:rPr lang="en-US" smtClean="0"/>
              <a:pPr>
                <a:defRPr/>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n-US" sz="3600" b="1" smtClean="0"/>
              <a:t>The</a:t>
            </a:r>
            <a:r>
              <a:rPr lang="en-US" sz="3200" b="1" smtClean="0"/>
              <a:t> Great Racial Wealth Divide</a:t>
            </a:r>
            <a:br>
              <a:rPr lang="en-US" sz="3200" b="1" smtClean="0"/>
            </a:br>
            <a:r>
              <a:rPr lang="en-US" sz="3200" b="1" smtClean="0"/>
              <a:t>2009</a:t>
            </a:r>
          </a:p>
        </p:txBody>
      </p:sp>
      <p:graphicFrame>
        <p:nvGraphicFramePr>
          <p:cNvPr id="46083" name="Content Placeholder 4"/>
          <p:cNvGraphicFramePr>
            <a:graphicFrameLocks noGrp="1"/>
          </p:cNvGraphicFramePr>
          <p:nvPr>
            <p:ph idx="1"/>
          </p:nvPr>
        </p:nvGraphicFramePr>
        <p:xfrm>
          <a:off x="406400" y="1549400"/>
          <a:ext cx="8331200" cy="4368800"/>
        </p:xfrm>
        <a:graphic>
          <a:graphicData uri="http://schemas.openxmlformats.org/presentationml/2006/ole">
            <mc:AlternateContent xmlns:mc="http://schemas.openxmlformats.org/markup-compatibility/2006">
              <mc:Choice xmlns:v="urn:schemas-microsoft-com:vml" Requires="v">
                <p:oleObj spid="_x0000_s46112" name="Worksheet" r:id="rId4" imgW="8327858" imgH="4371211" progId="Excel.Sheet.8">
                  <p:embed/>
                </p:oleObj>
              </mc:Choice>
              <mc:Fallback>
                <p:oleObj name="Worksheet" r:id="rId4" imgW="8327858" imgH="4371211" progId="Excel.Sheet.8">
                  <p:embed/>
                  <p:pic>
                    <p:nvPicPr>
                      <p:cNvPr id="0" name="Content Placeholder 4"/>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549400"/>
                        <a:ext cx="83312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E0856AB2-086E-4366-9A85-651737FB190C}" type="slidenum">
              <a:rPr lang="en-US" smtClean="0"/>
              <a:pPr>
                <a:defRPr/>
              </a:pPr>
              <a:t>43</a:t>
            </a:fld>
            <a:endParaRPr lang="en-US" dirty="0"/>
          </a:p>
        </p:txBody>
      </p:sp>
      <p:sp>
        <p:nvSpPr>
          <p:cNvPr id="46085" name="TextBox 5"/>
          <p:cNvSpPr txBox="1">
            <a:spLocks noChangeArrowheads="1"/>
          </p:cNvSpPr>
          <p:nvPr/>
        </p:nvSpPr>
        <p:spPr bwMode="auto">
          <a:xfrm>
            <a:off x="609600" y="6019800"/>
            <a:ext cx="777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0"/>
              <a:t>Source:  Pew Research  Center, “Twenty to One:  Wealth Gaps Rise to Record Highs Between Whites, Blacks and Hispanics, July 26, 2011., page 15.  </a:t>
            </a:r>
            <a:r>
              <a:rPr lang="en-US" sz="1000">
                <a:hlinkClick r:id="rId6"/>
              </a:rPr>
              <a:t>http://www.pewsocialtrends.org/files/2011/07/SDT-Wealth-Report_7-26-11_FINAL.pdf</a:t>
            </a:r>
            <a:r>
              <a:rPr lang="en-US" sz="1000"/>
              <a:t>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en-US" sz="3600" b="1" smtClean="0"/>
              <a:t>Gender Gap in Hourly Wages - 2009</a:t>
            </a:r>
          </a:p>
        </p:txBody>
      </p:sp>
      <p:graphicFrame>
        <p:nvGraphicFramePr>
          <p:cNvPr id="47107" name="Content Placeholder 4"/>
          <p:cNvGraphicFramePr>
            <a:graphicFrameLocks noGrp="1"/>
          </p:cNvGraphicFramePr>
          <p:nvPr>
            <p:ph idx="1"/>
          </p:nvPr>
        </p:nvGraphicFramePr>
        <p:xfrm>
          <a:off x="406400" y="1549400"/>
          <a:ext cx="8331200" cy="4627563"/>
        </p:xfrm>
        <a:graphic>
          <a:graphicData uri="http://schemas.openxmlformats.org/presentationml/2006/ole">
            <mc:AlternateContent xmlns:mc="http://schemas.openxmlformats.org/markup-compatibility/2006">
              <mc:Choice xmlns:v="urn:schemas-microsoft-com:vml" Requires="v">
                <p:oleObj spid="_x0000_s47136" r:id="rId4" imgW="8327858" imgH="4627265" progId="Excel.Chart.8">
                  <p:embed/>
                </p:oleObj>
              </mc:Choice>
              <mc:Fallback>
                <p:oleObj r:id="rId4" imgW="8327858" imgH="4627265" progId="Excel.Chart.8">
                  <p:embed/>
                  <p:pic>
                    <p:nvPicPr>
                      <p:cNvPr id="0" name="Content Placeholder 4"/>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549400"/>
                        <a:ext cx="833120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A9A84D47-686C-47B0-B52D-D7ECDB59CE49}" type="slidenum">
              <a:rPr lang="en-US" smtClean="0"/>
              <a:pPr>
                <a:defRPr/>
              </a:pPr>
              <a:t>44</a:t>
            </a:fld>
            <a:endParaRPr lang="en-US" dirty="0"/>
          </a:p>
        </p:txBody>
      </p:sp>
      <p:sp>
        <p:nvSpPr>
          <p:cNvPr id="47109" name="TextBox 5"/>
          <p:cNvSpPr txBox="1">
            <a:spLocks noChangeArrowheads="1"/>
          </p:cNvSpPr>
          <p:nvPr/>
        </p:nvSpPr>
        <p:spPr bwMode="auto">
          <a:xfrm>
            <a:off x="685800" y="6154738"/>
            <a:ext cx="7543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t>Source:  Economic Policy Institute, “Change in real hourly wages for men and women by wage percentile, 1973-2009.” </a:t>
            </a:r>
            <a:r>
              <a:rPr lang="en-US" sz="900">
                <a:hlinkClick r:id="rId6"/>
              </a:rPr>
              <a:t>http://www.stateofworkingamerica.org/charts/view/188</a:t>
            </a:r>
            <a:r>
              <a:rPr lang="en-US" sz="900"/>
              <a:t>  </a:t>
            </a:r>
            <a:r>
              <a:rPr lang="en-US" sz="900">
                <a:hlinkClick r:id="rId7"/>
              </a:rPr>
              <a:t>http://www.stateofworkingamerica.org/charts/view/187</a:t>
            </a:r>
            <a:r>
              <a:rPr lang="en-US" sz="900"/>
              <a:t>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z="3600" b="1" smtClean="0"/>
              <a:t>Our Youth Face a Difficult Future</a:t>
            </a:r>
          </a:p>
        </p:txBody>
      </p:sp>
      <p:sp>
        <p:nvSpPr>
          <p:cNvPr id="48131" name="Content Placeholder 2"/>
          <p:cNvSpPr>
            <a:spLocks noGrp="1"/>
          </p:cNvSpPr>
          <p:nvPr>
            <p:ph idx="1"/>
          </p:nvPr>
        </p:nvSpPr>
        <p:spPr/>
        <p:txBody>
          <a:bodyPr/>
          <a:lstStyle/>
          <a:p>
            <a:pPr eaLnBrk="1" hangingPunct="1"/>
            <a:r>
              <a:rPr lang="en-US" smtClean="0"/>
              <a:t>High levels of unemployment particularly for black, Latino and Native Americans</a:t>
            </a:r>
          </a:p>
          <a:p>
            <a:pPr eaLnBrk="1" hangingPunct="1"/>
            <a:r>
              <a:rPr lang="en-US" smtClean="0"/>
              <a:t>Skyrocketing tuition costs</a:t>
            </a:r>
          </a:p>
          <a:p>
            <a:pPr eaLnBrk="1" hangingPunct="1"/>
            <a:r>
              <a:rPr lang="en-US" smtClean="0"/>
              <a:t>Huge student loan debts</a:t>
            </a:r>
          </a:p>
          <a:p>
            <a:pPr eaLnBrk="1" hangingPunct="1"/>
            <a:r>
              <a:rPr lang="en-US" smtClean="0"/>
              <a:t>Education cutbacks</a:t>
            </a:r>
          </a:p>
          <a:p>
            <a:pPr eaLnBrk="1" hangingPunct="1"/>
            <a:r>
              <a:rPr lang="en-US" smtClean="0"/>
              <a:t>Upward mobility in the U.S. lower than many wealthy industrialized countries</a:t>
            </a:r>
          </a:p>
        </p:txBody>
      </p:sp>
      <p:sp>
        <p:nvSpPr>
          <p:cNvPr id="4" name="Slide Number Placeholder 3"/>
          <p:cNvSpPr>
            <a:spLocks noGrp="1"/>
          </p:cNvSpPr>
          <p:nvPr>
            <p:ph type="sldNum" sz="quarter" idx="12"/>
          </p:nvPr>
        </p:nvSpPr>
        <p:spPr/>
        <p:txBody>
          <a:bodyPr/>
          <a:lstStyle/>
          <a:p>
            <a:pPr>
              <a:defRPr/>
            </a:pPr>
            <a:fld id="{E6BB1E85-A682-4CD9-B492-C2886FE2AE49}" type="slidenum">
              <a:rPr lang="en-US" smtClean="0"/>
              <a:pPr>
                <a:defRPr/>
              </a:pPr>
              <a:t>45</a:t>
            </a:fld>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descr="9410010-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19200"/>
            <a:ext cx="36195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7" descr="foreclos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81000"/>
            <a:ext cx="3276600" cy="24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9" descr="pg-6-child-poverty-_438738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4724400"/>
            <a:ext cx="28575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13" descr="foodstamps-thumb-80x80-55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381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15" descr="homeless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1752600"/>
            <a:ext cx="361950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18" descr="x28127441198291565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381000"/>
            <a:ext cx="12573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20" descr="ANd9GcR7PFfo4Z3l_YhJOC4_qoI3OhvAJrUkdAuKSr4DeOZzbugvD5Nde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9200" y="281940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A2BED3A8-BCEB-4ADF-9482-7D13BF94DF85}" type="slidenum">
              <a:rPr lang="en-US" smtClean="0"/>
              <a:pPr>
                <a:defRPr/>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US" sz="3600" b="1" smtClean="0"/>
              <a:t>Immigrants Didn’t Wreck the Economy:  They are our Sisters and Brothers</a:t>
            </a:r>
          </a:p>
        </p:txBody>
      </p:sp>
      <p:sp>
        <p:nvSpPr>
          <p:cNvPr id="50179" name="Content Placeholder 2"/>
          <p:cNvSpPr>
            <a:spLocks noGrp="1"/>
          </p:cNvSpPr>
          <p:nvPr>
            <p:ph idx="1"/>
          </p:nvPr>
        </p:nvSpPr>
        <p:spPr>
          <a:xfrm>
            <a:off x="457200" y="1371600"/>
            <a:ext cx="8229600" cy="4754563"/>
          </a:xfrm>
        </p:spPr>
        <p:txBody>
          <a:bodyPr/>
          <a:lstStyle/>
          <a:p>
            <a:pPr marL="0" indent="0" eaLnBrk="1" hangingPunct="1">
              <a:buFont typeface="Arial" charset="0"/>
              <a:buNone/>
            </a:pPr>
            <a:endParaRPr lang="en-US" smtClean="0"/>
          </a:p>
        </p:txBody>
      </p:sp>
      <p:sp>
        <p:nvSpPr>
          <p:cNvPr id="4" name="Slide Number Placeholder 3"/>
          <p:cNvSpPr>
            <a:spLocks noGrp="1"/>
          </p:cNvSpPr>
          <p:nvPr>
            <p:ph type="sldNum" sz="quarter" idx="12"/>
          </p:nvPr>
        </p:nvSpPr>
        <p:spPr/>
        <p:txBody>
          <a:bodyPr/>
          <a:lstStyle/>
          <a:p>
            <a:pPr>
              <a:defRPr/>
            </a:pPr>
            <a:fld id="{6146BB9E-D2FA-42CE-944B-938E84EB0E0E}" type="slidenum">
              <a:rPr lang="en-US" smtClean="0"/>
              <a:pPr>
                <a:defRPr/>
              </a:pPr>
              <a:t>47</a:t>
            </a:fld>
            <a:endParaRPr lang="en-US"/>
          </a:p>
        </p:txBody>
      </p:sp>
      <p:pic>
        <p:nvPicPr>
          <p:cNvPr id="50181" name="Picture 5" descr="Z:\Mark_Mcdermott\mark\Pictures\Labor History Photos\Reclaim the Dream\Immigran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25" y="1592263"/>
            <a:ext cx="6175375" cy="496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914400"/>
            <a:ext cx="8229600" cy="4876800"/>
          </a:xfrm>
        </p:spPr>
        <p:txBody>
          <a:bodyPr/>
          <a:lstStyle/>
          <a:p>
            <a:pPr eaLnBrk="1" hangingPunct="1"/>
            <a:r>
              <a:rPr lang="en-US" sz="3600" b="1" smtClean="0"/>
              <a:t>FIGHTING FOR OUR FUTURE</a:t>
            </a:r>
            <a:r>
              <a:rPr lang="en-US" sz="3200" b="1" smtClean="0"/>
              <a:t/>
            </a:r>
            <a:br>
              <a:rPr lang="en-US" sz="3200" b="1" smtClean="0"/>
            </a:br>
            <a:r>
              <a:rPr lang="en-US" sz="3200" b="1" smtClean="0"/>
              <a:t/>
            </a:r>
            <a:br>
              <a:rPr lang="en-US" sz="3200" b="1" smtClean="0"/>
            </a:br>
            <a:r>
              <a:rPr lang="en-US" sz="3200" b="1" smtClean="0"/>
              <a:t>Our Nation is Not Broke:  Corporate America and the Wealthy Are Hijacking the American Dream</a:t>
            </a:r>
          </a:p>
        </p:txBody>
      </p:sp>
      <p:sp>
        <p:nvSpPr>
          <p:cNvPr id="3" name="Slide Number Placeholder 2"/>
          <p:cNvSpPr>
            <a:spLocks noGrp="1"/>
          </p:cNvSpPr>
          <p:nvPr>
            <p:ph type="sldNum" sz="quarter" idx="12"/>
          </p:nvPr>
        </p:nvSpPr>
        <p:spPr/>
        <p:txBody>
          <a:bodyPr/>
          <a:lstStyle/>
          <a:p>
            <a:pPr>
              <a:defRPr/>
            </a:pPr>
            <a:fld id="{17F4F4E9-877A-4108-B93E-FE8037551F3A}" type="slidenum">
              <a:rPr lang="en-US"/>
              <a:pPr>
                <a:defRPr/>
              </a:pPr>
              <a:t>48</a:t>
            </a:fld>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457200" y="228600"/>
            <a:ext cx="8229600" cy="1554163"/>
          </a:xfrm>
        </p:spPr>
        <p:txBody>
          <a:bodyPr>
            <a:normAutofit fontScale="90000"/>
          </a:bodyPr>
          <a:lstStyle/>
          <a:p>
            <a:pPr eaLnBrk="1" hangingPunct="1">
              <a:defRPr/>
            </a:pPr>
            <a:r>
              <a:rPr lang="en-US" sz="3200" b="1" dirty="0" smtClean="0"/>
              <a:t>Record After-Tax Profits for U.S. Corporations</a:t>
            </a:r>
            <a:br>
              <a:rPr lang="en-US" sz="3200" b="1" dirty="0" smtClean="0"/>
            </a:br>
            <a:r>
              <a:rPr lang="en-US" sz="1600" b="1" dirty="0" smtClean="0"/>
              <a:t/>
            </a:r>
            <a:br>
              <a:rPr lang="en-US" sz="1600" b="1" dirty="0" smtClean="0"/>
            </a:br>
            <a:r>
              <a:rPr lang="en-US" sz="3200" b="1" dirty="0" smtClean="0"/>
              <a:t> 2010: $1.93 Trillion Cash </a:t>
            </a:r>
            <a:br>
              <a:rPr lang="en-US" sz="3200" b="1" dirty="0" smtClean="0"/>
            </a:br>
            <a:r>
              <a:rPr lang="en-US" sz="3200" b="1" dirty="0" smtClean="0"/>
              <a:t>and $1.5 trillion in Offshore Corporate Profits</a:t>
            </a:r>
          </a:p>
        </p:txBody>
      </p:sp>
      <p:sp>
        <p:nvSpPr>
          <p:cNvPr id="4" name="Slide Number Placeholder 3"/>
          <p:cNvSpPr>
            <a:spLocks noGrp="1"/>
          </p:cNvSpPr>
          <p:nvPr>
            <p:ph type="sldNum" sz="quarter" idx="12"/>
          </p:nvPr>
        </p:nvSpPr>
        <p:spPr/>
        <p:txBody>
          <a:bodyPr/>
          <a:lstStyle/>
          <a:p>
            <a:pPr>
              <a:defRPr/>
            </a:pPr>
            <a:fld id="{0156CFB5-30F1-4931-ACCE-258F85DB65E6}" type="slidenum">
              <a:rPr lang="en-US"/>
              <a:pPr>
                <a:defRPr/>
              </a:pPr>
              <a:t>49</a:t>
            </a:fld>
            <a:endParaRPr lang="en-US" dirty="0"/>
          </a:p>
        </p:txBody>
      </p:sp>
      <p:sp>
        <p:nvSpPr>
          <p:cNvPr id="52228" name="TextBox 4"/>
          <p:cNvSpPr txBox="1">
            <a:spLocks noChangeArrowheads="1"/>
          </p:cNvSpPr>
          <p:nvPr/>
        </p:nvSpPr>
        <p:spPr bwMode="auto">
          <a:xfrm>
            <a:off x="609600" y="5257800"/>
            <a:ext cx="7772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sz="1200">
              <a:latin typeface="Calibri" pitchFamily="34" charset="0"/>
            </a:endParaRPr>
          </a:p>
        </p:txBody>
      </p:sp>
      <p:pic>
        <p:nvPicPr>
          <p:cNvPr id="52229" name="Picture 7" descr="Money Illustration 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36220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a:spLocks noGrp="1"/>
          </p:cNvSpPr>
          <p:nvPr>
            <p:ph idx="1"/>
          </p:nvPr>
        </p:nvSpPr>
        <p:spPr/>
        <p:txBody>
          <a:bodyPr/>
          <a:lstStyle/>
          <a:p>
            <a:pPr marL="0" indent="0" algn="ctr" eaLnBrk="1" hangingPunct="1">
              <a:buFont typeface="Arial" charset="0"/>
              <a:buNone/>
            </a:pPr>
            <a:endParaRPr lang="en-US" sz="3600" b="1" smtClean="0"/>
          </a:p>
          <a:p>
            <a:pPr marL="0" indent="0" algn="ctr" eaLnBrk="1" hangingPunct="1">
              <a:buFont typeface="Arial" charset="0"/>
              <a:buNone/>
            </a:pPr>
            <a:endParaRPr lang="en-US" sz="3600" b="1" smtClean="0"/>
          </a:p>
          <a:p>
            <a:pPr marL="0" indent="0" algn="ctr" eaLnBrk="1" hangingPunct="1">
              <a:buFont typeface="Arial" charset="0"/>
              <a:buNone/>
            </a:pPr>
            <a:r>
              <a:rPr lang="en-US" sz="3600" b="1" smtClean="0"/>
              <a:t>What does the American Dream mean to you and your family?</a:t>
            </a:r>
          </a:p>
        </p:txBody>
      </p:sp>
      <p:sp>
        <p:nvSpPr>
          <p:cNvPr id="4" name="Slide Number Placeholder 3"/>
          <p:cNvSpPr>
            <a:spLocks noGrp="1"/>
          </p:cNvSpPr>
          <p:nvPr>
            <p:ph type="sldNum" sz="quarter" idx="12"/>
          </p:nvPr>
        </p:nvSpPr>
        <p:spPr/>
        <p:txBody>
          <a:bodyPr/>
          <a:lstStyle/>
          <a:p>
            <a:pPr>
              <a:defRPr/>
            </a:pPr>
            <a:fld id="{B0F51EDB-0853-4A29-990A-81CD2D8E2F0F}" type="slidenum">
              <a:rPr lang="en-US" smtClean="0"/>
              <a:pPr>
                <a:defRPr/>
              </a:pPr>
              <a:t>5</a:t>
            </a:fld>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533400" y="152400"/>
            <a:ext cx="8229600" cy="1524000"/>
          </a:xfrm>
        </p:spPr>
        <p:txBody>
          <a:bodyPr/>
          <a:lstStyle/>
          <a:p>
            <a:pPr eaLnBrk="1" hangingPunct="1"/>
            <a:r>
              <a:rPr lang="en-US" sz="3600" b="1" smtClean="0"/>
              <a:t>Hard Times?  Hard Times for Whom? Corporate After-Tax Profits Hit Record  High in 2010</a:t>
            </a:r>
          </a:p>
        </p:txBody>
      </p:sp>
      <p:graphicFrame>
        <p:nvGraphicFramePr>
          <p:cNvPr id="53251" name="Content Placeholder 4"/>
          <p:cNvGraphicFramePr>
            <a:graphicFrameLocks noGrp="1"/>
          </p:cNvGraphicFramePr>
          <p:nvPr>
            <p:ph idx="1"/>
          </p:nvPr>
        </p:nvGraphicFramePr>
        <p:xfrm>
          <a:off x="406400" y="1549400"/>
          <a:ext cx="8331200" cy="4627563"/>
        </p:xfrm>
        <a:graphic>
          <a:graphicData uri="http://schemas.openxmlformats.org/presentationml/2006/ole">
            <mc:AlternateContent xmlns:mc="http://schemas.openxmlformats.org/markup-compatibility/2006">
              <mc:Choice xmlns:v="urn:schemas-microsoft-com:vml" Requires="v">
                <p:oleObj spid="_x0000_s53281" r:id="rId4" imgW="8327858" imgH="4627265" progId="Excel.Chart.8">
                  <p:embed/>
                </p:oleObj>
              </mc:Choice>
              <mc:Fallback>
                <p:oleObj r:id="rId4" imgW="8327858" imgH="4627265" progId="Excel.Chart.8">
                  <p:embed/>
                  <p:pic>
                    <p:nvPicPr>
                      <p:cNvPr id="0" name="Content Placeholder 4"/>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549400"/>
                        <a:ext cx="833120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6F480635-D2BC-4764-AF6D-2631C1492A1A}" type="slidenum">
              <a:rPr lang="en-US" smtClean="0"/>
              <a:pPr>
                <a:defRPr/>
              </a:pPr>
              <a:t>50</a:t>
            </a:fld>
            <a:endParaRPr lang="en-US" dirty="0"/>
          </a:p>
        </p:txBody>
      </p:sp>
      <p:sp>
        <p:nvSpPr>
          <p:cNvPr id="53253" name="TextBox 5"/>
          <p:cNvSpPr txBox="1">
            <a:spLocks noChangeArrowheads="1"/>
          </p:cNvSpPr>
          <p:nvPr/>
        </p:nvSpPr>
        <p:spPr bwMode="auto">
          <a:xfrm>
            <a:off x="762000" y="6248400"/>
            <a:ext cx="754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t>Source:  Bureau of Economic Analysis, “Table 1.12. National Income by Type of Income,” National Income and Product Accounts Tables. http://www.bea.gov/iTable/iTable.cfm?ReqID=9&amp;step=1</a:t>
            </a:r>
          </a:p>
        </p:txBody>
      </p:sp>
      <p:cxnSp>
        <p:nvCxnSpPr>
          <p:cNvPr id="13" name="Straight Connector 12"/>
          <p:cNvCxnSpPr/>
          <p:nvPr/>
        </p:nvCxnSpPr>
        <p:spPr>
          <a:xfrm>
            <a:off x="1371600" y="2711450"/>
            <a:ext cx="7162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57200" y="274638"/>
            <a:ext cx="8229600" cy="868362"/>
          </a:xfrm>
        </p:spPr>
        <p:txBody>
          <a:bodyPr/>
          <a:lstStyle/>
          <a:p>
            <a:pPr eaLnBrk="1" hangingPunct="1"/>
            <a:r>
              <a:rPr lang="en-US" sz="3600" b="1" smtClean="0"/>
              <a:t>We Pay Our Taxes – What about the Rich?</a:t>
            </a:r>
          </a:p>
        </p:txBody>
      </p:sp>
      <p:sp>
        <p:nvSpPr>
          <p:cNvPr id="56323" name="Content Placeholder 2"/>
          <p:cNvSpPr>
            <a:spLocks noGrp="1"/>
          </p:cNvSpPr>
          <p:nvPr>
            <p:ph sz="half" idx="1"/>
          </p:nvPr>
        </p:nvSpPr>
        <p:spPr>
          <a:xfrm>
            <a:off x="661988" y="1323975"/>
            <a:ext cx="3124200" cy="4525963"/>
          </a:xfrm>
        </p:spPr>
        <p:txBody>
          <a:bodyPr/>
          <a:lstStyle/>
          <a:p>
            <a:pPr marL="0" indent="0" eaLnBrk="1" hangingPunct="1">
              <a:buFont typeface="Arial" charset="0"/>
              <a:buNone/>
            </a:pPr>
            <a:endParaRPr lang="en-US" smtClean="0"/>
          </a:p>
        </p:txBody>
      </p:sp>
      <p:sp>
        <p:nvSpPr>
          <p:cNvPr id="4" name="Content Placeholder 3"/>
          <p:cNvSpPr>
            <a:spLocks noGrp="1"/>
          </p:cNvSpPr>
          <p:nvPr>
            <p:ph sz="half" idx="2"/>
          </p:nvPr>
        </p:nvSpPr>
        <p:spPr>
          <a:xfrm>
            <a:off x="4038600" y="1143000"/>
            <a:ext cx="4648200" cy="4525963"/>
          </a:xfrm>
        </p:spPr>
        <p:txBody>
          <a:bodyPr>
            <a:noAutofit/>
          </a:bodyPr>
          <a:lstStyle/>
          <a:p>
            <a:pPr marL="0" indent="0" eaLnBrk="1" hangingPunct="1">
              <a:buFont typeface="Arial" charset="0"/>
              <a:buNone/>
              <a:defRPr/>
            </a:pPr>
            <a:r>
              <a:rPr lang="en-US" sz="3200" dirty="0" smtClean="0"/>
              <a:t>In 2010:</a:t>
            </a:r>
          </a:p>
          <a:p>
            <a:pPr eaLnBrk="1" hangingPunct="1">
              <a:defRPr/>
            </a:pPr>
            <a:r>
              <a:rPr lang="en-US" sz="3200" dirty="0" smtClean="0"/>
              <a:t>3,000 </a:t>
            </a:r>
            <a:r>
              <a:rPr lang="en-US" sz="3200" dirty="0"/>
              <a:t>earning more than $2 Million </a:t>
            </a:r>
            <a:r>
              <a:rPr lang="en-US" sz="3200" dirty="0" smtClean="0"/>
              <a:t>paid $0</a:t>
            </a:r>
            <a:endParaRPr lang="en-US" sz="3200" dirty="0"/>
          </a:p>
          <a:p>
            <a:pPr eaLnBrk="1" hangingPunct="1">
              <a:defRPr/>
            </a:pPr>
            <a:r>
              <a:rPr lang="en-US" sz="3200" dirty="0"/>
              <a:t>24,000 earning more than </a:t>
            </a:r>
            <a:r>
              <a:rPr lang="en-US" sz="3200" dirty="0" smtClean="0"/>
              <a:t>$550,000 paid $0 </a:t>
            </a:r>
            <a:endParaRPr lang="en-US" sz="3200" dirty="0"/>
          </a:p>
          <a:p>
            <a:pPr eaLnBrk="1" hangingPunct="1">
              <a:defRPr/>
            </a:pPr>
            <a:r>
              <a:rPr lang="en-US" sz="3200" dirty="0" smtClean="0"/>
              <a:t>78,000 </a:t>
            </a:r>
            <a:r>
              <a:rPr lang="en-US" sz="3200" dirty="0"/>
              <a:t>earning $200,000 - $</a:t>
            </a:r>
            <a:r>
              <a:rPr lang="en-US" sz="3200" dirty="0" smtClean="0"/>
              <a:t>550,000 paid $0</a:t>
            </a:r>
            <a:endParaRPr lang="en-US" sz="3200" dirty="0"/>
          </a:p>
          <a:p>
            <a:pPr marL="0" indent="0" eaLnBrk="1" hangingPunct="1">
              <a:buFont typeface="Arial" charset="0"/>
              <a:buNone/>
              <a:defRPr/>
            </a:pPr>
            <a:endParaRPr lang="en-US" sz="3200" dirty="0"/>
          </a:p>
        </p:txBody>
      </p:sp>
      <p:sp>
        <p:nvSpPr>
          <p:cNvPr id="56325" name="TextBox 6"/>
          <p:cNvSpPr txBox="1">
            <a:spLocks noChangeArrowheads="1"/>
          </p:cNvSpPr>
          <p:nvPr/>
        </p:nvSpPr>
        <p:spPr bwMode="auto">
          <a:xfrm>
            <a:off x="647700" y="6096000"/>
            <a:ext cx="76438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t>Source:</a:t>
            </a:r>
            <a:r>
              <a:rPr lang="en-US" sz="900">
                <a:latin typeface="Calibri" pitchFamily="34" charset="0"/>
              </a:rPr>
              <a:t>  Bruce Bartlett, “Who Doesn’t Pay Federal Income Taxes (Legally),” </a:t>
            </a:r>
            <a:r>
              <a:rPr lang="en-US" sz="900" i="1">
                <a:latin typeface="Calibri" pitchFamily="34" charset="0"/>
              </a:rPr>
              <a:t> New York Times</a:t>
            </a:r>
            <a:r>
              <a:rPr lang="en-US" sz="900">
                <a:latin typeface="Calibri" pitchFamily="34" charset="0"/>
              </a:rPr>
              <a:t>, June 28, 2011.  Just Faith. </a:t>
            </a:r>
            <a:r>
              <a:rPr lang="en-US" sz="900">
                <a:hlinkClick r:id="rId3"/>
              </a:rPr>
              <a:t>http://wp.patheos.com/community/mainlineportal/files/2011/10/315682_10100400881018057_3609313_54763859_1247143155_n-1.jpg</a:t>
            </a:r>
            <a:endParaRPr lang="en-US" sz="900">
              <a:latin typeface="Calibri" pitchFamily="34" charset="0"/>
            </a:endParaRPr>
          </a:p>
          <a:p>
            <a:pPr eaLnBrk="1" hangingPunct="1"/>
            <a:endParaRPr lang="en-US" sz="900"/>
          </a:p>
        </p:txBody>
      </p:sp>
      <p:sp>
        <p:nvSpPr>
          <p:cNvPr id="8" name="Slide Number Placeholder 7"/>
          <p:cNvSpPr>
            <a:spLocks noGrp="1"/>
          </p:cNvSpPr>
          <p:nvPr>
            <p:ph type="sldNum" sz="quarter" idx="12"/>
          </p:nvPr>
        </p:nvSpPr>
        <p:spPr/>
        <p:txBody>
          <a:bodyPr/>
          <a:lstStyle/>
          <a:p>
            <a:pPr>
              <a:defRPr/>
            </a:pPr>
            <a:fld id="{B907D3CC-C085-4282-BC3B-80E507AC4F30}" type="slidenum">
              <a:rPr lang="en-US" smtClean="0"/>
              <a:pPr>
                <a:defRPr/>
              </a:pPr>
              <a:t>51</a:t>
            </a:fld>
            <a:endParaRPr lang="en-US"/>
          </a:p>
        </p:txBody>
      </p:sp>
      <p:pic>
        <p:nvPicPr>
          <p:cNvPr id="56327" name="Picture 4" descr="Z:\Mark_Mcdermott\mark\Pictures\Faith Presentations\Rich Kid Pay Tax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150" y="1377950"/>
            <a:ext cx="304165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ontent Placeholder 2"/>
          <p:cNvSpPr>
            <a:spLocks noGrp="1"/>
          </p:cNvSpPr>
          <p:nvPr>
            <p:ph sz="half" idx="1"/>
          </p:nvPr>
        </p:nvSpPr>
        <p:spPr>
          <a:xfrm>
            <a:off x="434975" y="1790700"/>
            <a:ext cx="4038600" cy="4133850"/>
          </a:xfrm>
        </p:spPr>
        <p:txBody>
          <a:bodyPr/>
          <a:lstStyle/>
          <a:p>
            <a:pPr marL="0" indent="0" eaLnBrk="1" hangingPunct="1">
              <a:buFont typeface="Arial" charset="0"/>
              <a:buNone/>
            </a:pPr>
            <a:endParaRPr lang="en-US" smtClean="0"/>
          </a:p>
        </p:txBody>
      </p:sp>
      <p:sp>
        <p:nvSpPr>
          <p:cNvPr id="57347" name="Content Placeholder 3"/>
          <p:cNvSpPr>
            <a:spLocks noGrp="1"/>
          </p:cNvSpPr>
          <p:nvPr>
            <p:ph sz="half" idx="2"/>
          </p:nvPr>
        </p:nvSpPr>
        <p:spPr>
          <a:xfrm>
            <a:off x="4648200" y="1600200"/>
            <a:ext cx="4038600" cy="4525963"/>
          </a:xfrm>
        </p:spPr>
        <p:txBody>
          <a:bodyPr/>
          <a:lstStyle/>
          <a:p>
            <a:pPr marL="0" indent="0" eaLnBrk="1" hangingPunct="1">
              <a:buFont typeface="Arial" charset="0"/>
              <a:buNone/>
            </a:pPr>
            <a:r>
              <a:rPr lang="en-US" b="1" i="1" smtClean="0"/>
              <a:t>“If there is no struggle, there can be no progress…find out what any people will quietly submit to and you will have found out the exact measure of injustice and wrong which will be imposed upon them.”</a:t>
            </a:r>
          </a:p>
          <a:p>
            <a:pPr marL="0" indent="0" eaLnBrk="1" hangingPunct="1">
              <a:buFont typeface="Arial" charset="0"/>
              <a:buNone/>
            </a:pPr>
            <a:r>
              <a:rPr lang="en-US" b="1" i="1" smtClean="0"/>
              <a:t>Frederick Douglass, 1857</a:t>
            </a:r>
            <a:endParaRPr lang="en-US" smtClean="0"/>
          </a:p>
        </p:txBody>
      </p:sp>
      <p:sp>
        <p:nvSpPr>
          <p:cNvPr id="5" name="Slide Number Placeholder 4"/>
          <p:cNvSpPr>
            <a:spLocks noGrp="1"/>
          </p:cNvSpPr>
          <p:nvPr>
            <p:ph type="sldNum" sz="quarter" idx="12"/>
          </p:nvPr>
        </p:nvSpPr>
        <p:spPr/>
        <p:txBody>
          <a:bodyPr/>
          <a:lstStyle/>
          <a:p>
            <a:pPr>
              <a:defRPr/>
            </a:pPr>
            <a:fld id="{072B22E2-F4B3-41A9-BB43-6108F8764734}" type="slidenum">
              <a:rPr lang="en-US" smtClean="0"/>
              <a:pPr>
                <a:defRPr/>
              </a:pPr>
              <a:t>52</a:t>
            </a:fld>
            <a:endParaRPr lang="en-US"/>
          </a:p>
        </p:txBody>
      </p:sp>
      <p:pic>
        <p:nvPicPr>
          <p:cNvPr id="57349" name="Picture 3" descr="Z:\Mark_Mcdermott\mark\Pictures\Labor History Photos\Reclaim the Dream\Frederick Dougla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75" y="1752600"/>
            <a:ext cx="4060825"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itle 1"/>
          <p:cNvSpPr>
            <a:spLocks noGrp="1"/>
          </p:cNvSpPr>
          <p:nvPr>
            <p:ph type="title"/>
          </p:nvPr>
        </p:nvSpPr>
        <p:spPr/>
        <p:txBody>
          <a:bodyPr/>
          <a:lstStyle/>
          <a:p>
            <a:pPr eaLnBrk="1" hangingPunct="1"/>
            <a:r>
              <a:rPr lang="en-US" sz="3600" b="1" smtClean="0"/>
              <a:t>Fighting for the American Dream:</a:t>
            </a:r>
            <a:br>
              <a:rPr lang="en-US" sz="3600" b="1" smtClean="0"/>
            </a:br>
            <a:r>
              <a:rPr lang="en-US" sz="3600" b="1" smtClean="0"/>
              <a:t>Finding Hope and Getting Organized</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457200" y="274638"/>
            <a:ext cx="8229600" cy="1401762"/>
          </a:xfrm>
        </p:spPr>
        <p:txBody>
          <a:bodyPr/>
          <a:lstStyle/>
          <a:p>
            <a:pPr eaLnBrk="1" hangingPunct="1"/>
            <a:r>
              <a:rPr lang="en-US" sz="3600" b="1" smtClean="0"/>
              <a:t>Corporations Have Too Much Power:  </a:t>
            </a:r>
            <a:br>
              <a:rPr lang="en-US" sz="3600" b="1" smtClean="0"/>
            </a:br>
            <a:r>
              <a:rPr lang="en-US" sz="3600" b="1" smtClean="0"/>
              <a:t>The People Speak - 2011</a:t>
            </a:r>
          </a:p>
        </p:txBody>
      </p:sp>
      <p:sp>
        <p:nvSpPr>
          <p:cNvPr id="64514" name="Content Placeholder 2"/>
          <p:cNvSpPr>
            <a:spLocks noGrp="1"/>
          </p:cNvSpPr>
          <p:nvPr>
            <p:ph idx="1"/>
          </p:nvPr>
        </p:nvSpPr>
        <p:spPr>
          <a:xfrm>
            <a:off x="457200" y="1600200"/>
            <a:ext cx="8229600" cy="4079875"/>
          </a:xfrm>
        </p:spPr>
        <p:txBody>
          <a:bodyPr/>
          <a:lstStyle/>
          <a:p>
            <a:pPr marL="0" indent="0" eaLnBrk="1" hangingPunct="1">
              <a:buFont typeface="Arial" charset="0"/>
              <a:buNone/>
              <a:defRPr/>
            </a:pPr>
            <a:endParaRPr lang="en-US" dirty="0" smtClean="0"/>
          </a:p>
          <a:p>
            <a:pPr marL="0" indent="0" eaLnBrk="1" hangingPunct="1">
              <a:buFont typeface="Arial" charset="0"/>
              <a:buNone/>
              <a:defRPr/>
            </a:pPr>
            <a:r>
              <a:rPr lang="en-US" dirty="0" smtClean="0"/>
              <a:t>National Harris Poll, June 2011</a:t>
            </a:r>
          </a:p>
          <a:p>
            <a:pPr marL="0" indent="0" eaLnBrk="1" hangingPunct="1">
              <a:buFont typeface="Arial" charset="0"/>
              <a:buNone/>
              <a:defRPr/>
            </a:pPr>
            <a:r>
              <a:rPr lang="en-US" dirty="0" smtClean="0"/>
              <a:t>These groups  have too much power:</a:t>
            </a:r>
          </a:p>
          <a:p>
            <a:pPr eaLnBrk="1" hangingPunct="1">
              <a:defRPr/>
            </a:pPr>
            <a:r>
              <a:rPr lang="en-US" dirty="0" smtClean="0"/>
              <a:t>Major corporations – 88% Harris Poll</a:t>
            </a:r>
          </a:p>
          <a:p>
            <a:pPr eaLnBrk="1" hangingPunct="1">
              <a:defRPr/>
            </a:pPr>
            <a:r>
              <a:rPr lang="en-US" dirty="0" smtClean="0"/>
              <a:t>Banks and financial institutions – 85%</a:t>
            </a:r>
          </a:p>
          <a:p>
            <a:pPr eaLnBrk="1" hangingPunct="1">
              <a:defRPr/>
            </a:pPr>
            <a:r>
              <a:rPr lang="en-US" dirty="0" smtClean="0"/>
              <a:t>Lobbyists – 84%</a:t>
            </a:r>
          </a:p>
          <a:p>
            <a:pPr eaLnBrk="1" hangingPunct="1">
              <a:defRPr/>
            </a:pPr>
            <a:endParaRPr lang="en-US" dirty="0" smtClean="0"/>
          </a:p>
          <a:p>
            <a:pPr marL="0" indent="0" eaLnBrk="1" hangingPunct="1">
              <a:buFont typeface="Arial" charset="0"/>
              <a:buNone/>
              <a:defRPr/>
            </a:pPr>
            <a:endParaRPr lang="en-US" sz="3600" dirty="0" smtClean="0"/>
          </a:p>
        </p:txBody>
      </p:sp>
      <p:sp>
        <p:nvSpPr>
          <p:cNvPr id="4" name="Slide Number Placeholder 3"/>
          <p:cNvSpPr>
            <a:spLocks noGrp="1"/>
          </p:cNvSpPr>
          <p:nvPr>
            <p:ph type="sldNum" sz="quarter" idx="12"/>
          </p:nvPr>
        </p:nvSpPr>
        <p:spPr/>
        <p:txBody>
          <a:bodyPr/>
          <a:lstStyle/>
          <a:p>
            <a:pPr>
              <a:defRPr/>
            </a:pPr>
            <a:fld id="{F377AB52-3241-46AB-A59D-3D95A4CB7E27}" type="slidenum">
              <a:rPr lang="en-US"/>
              <a:pPr>
                <a:defRPr/>
              </a:pPr>
              <a:t>53</a:t>
            </a:fld>
            <a:endParaRPr lang="en-US" dirty="0"/>
          </a:p>
        </p:txBody>
      </p:sp>
      <p:sp>
        <p:nvSpPr>
          <p:cNvPr id="58373" name="TextBox 4"/>
          <p:cNvSpPr txBox="1">
            <a:spLocks noChangeArrowheads="1"/>
          </p:cNvSpPr>
          <p:nvPr/>
        </p:nvSpPr>
        <p:spPr bwMode="auto">
          <a:xfrm>
            <a:off x="592138" y="5791200"/>
            <a:ext cx="7848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900"/>
              <a:t>Harris Poll, “Big Companies, PACs, Banks, Financial Institutions and Lobbyists Seen by Strong Majorities as Having Too Much Power and Influence in DC,”, June 1, 2011. </a:t>
            </a:r>
            <a:r>
              <a:rPr lang="en-US" sz="900">
                <a:hlinkClick r:id="rId3"/>
              </a:rPr>
              <a:t>http://www.harrisinteractive.com/NewsRoom/HarrisPolls/tabid/447/mid/1508/articleId/790/ctl/ReadCustom%20Default/Default.aspx</a:t>
            </a:r>
            <a:endParaRPr lang="en-US" sz="900"/>
          </a:p>
          <a:p>
            <a:r>
              <a:rPr lang="en-US" sz="900">
                <a:latin typeface="Calibri" pitchFamily="34" charset="0"/>
              </a:rPr>
              <a:t>  </a:t>
            </a:r>
          </a:p>
        </p:txBody>
      </p:sp>
    </p:spTree>
    <p:extLst>
      <p:ext uri="{BB962C8B-B14F-4D97-AF65-F5344CB8AC3E}">
        <p14:creationId xmlns:p14="http://schemas.microsoft.com/office/powerpoint/2010/main" val="3226783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451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451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451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4514">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45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Many Movements:  Too Little Justice</a:t>
            </a:r>
            <a:endParaRPr lang="en-US" sz="3600" b="1" dirty="0"/>
          </a:p>
        </p:txBody>
      </p:sp>
      <p:sp>
        <p:nvSpPr>
          <p:cNvPr id="3" name="Content Placeholder 2"/>
          <p:cNvSpPr>
            <a:spLocks noGrp="1"/>
          </p:cNvSpPr>
          <p:nvPr>
            <p:ph sz="half" idx="1"/>
          </p:nvPr>
        </p:nvSpPr>
        <p:spPr/>
        <p:txBody>
          <a:bodyPr/>
          <a:lstStyle/>
          <a:p>
            <a:pPr eaLnBrk="1" hangingPunct="1"/>
            <a:r>
              <a:rPr lang="en-US" dirty="0"/>
              <a:t>Labor</a:t>
            </a:r>
          </a:p>
          <a:p>
            <a:pPr eaLnBrk="1" hangingPunct="1"/>
            <a:r>
              <a:rPr lang="en-US" dirty="0"/>
              <a:t>Communities of color</a:t>
            </a:r>
          </a:p>
          <a:p>
            <a:pPr eaLnBrk="1" hangingPunct="1"/>
            <a:r>
              <a:rPr lang="en-US" dirty="0"/>
              <a:t>Seniors</a:t>
            </a:r>
          </a:p>
          <a:p>
            <a:pPr eaLnBrk="1" hangingPunct="1"/>
            <a:r>
              <a:rPr lang="en-US" dirty="0"/>
              <a:t>Women</a:t>
            </a:r>
          </a:p>
          <a:p>
            <a:pPr eaLnBrk="1" hangingPunct="1"/>
            <a:r>
              <a:rPr lang="en-US" dirty="0"/>
              <a:t>Immigrant rights</a:t>
            </a:r>
          </a:p>
          <a:p>
            <a:pPr eaLnBrk="1" hangingPunct="1"/>
            <a:r>
              <a:rPr lang="en-US" dirty="0"/>
              <a:t>Environmental</a:t>
            </a:r>
          </a:p>
          <a:p>
            <a:pPr eaLnBrk="1" hangingPunct="1"/>
            <a:r>
              <a:rPr lang="en-US" dirty="0"/>
              <a:t>Hunger, housing, homelessness, human </a:t>
            </a:r>
            <a:r>
              <a:rPr lang="en-US" dirty="0" smtClean="0"/>
              <a:t>services</a:t>
            </a:r>
            <a:endParaRPr lang="en-US" dirty="0"/>
          </a:p>
        </p:txBody>
      </p:sp>
      <p:sp>
        <p:nvSpPr>
          <p:cNvPr id="4" name="Content Placeholder 3"/>
          <p:cNvSpPr>
            <a:spLocks noGrp="1"/>
          </p:cNvSpPr>
          <p:nvPr>
            <p:ph sz="half" idx="2"/>
          </p:nvPr>
        </p:nvSpPr>
        <p:spPr/>
        <p:txBody>
          <a:bodyPr/>
          <a:lstStyle/>
          <a:p>
            <a:r>
              <a:rPr lang="en-US" dirty="0"/>
              <a:t>Occupy Wall Street and across </a:t>
            </a:r>
            <a:r>
              <a:rPr lang="en-US" dirty="0" smtClean="0"/>
              <a:t>America</a:t>
            </a:r>
          </a:p>
          <a:p>
            <a:pPr eaLnBrk="1" hangingPunct="1"/>
            <a:r>
              <a:rPr lang="en-US" dirty="0"/>
              <a:t>Gays and lesbians</a:t>
            </a:r>
          </a:p>
          <a:p>
            <a:pPr eaLnBrk="1" hangingPunct="1"/>
            <a:r>
              <a:rPr lang="en-US" dirty="0"/>
              <a:t>Faith</a:t>
            </a:r>
          </a:p>
          <a:p>
            <a:pPr eaLnBrk="1" hangingPunct="1"/>
            <a:r>
              <a:rPr lang="en-US" dirty="0"/>
              <a:t>Students and youth</a:t>
            </a:r>
          </a:p>
          <a:p>
            <a:r>
              <a:rPr lang="en-US" dirty="0" smtClean="0"/>
              <a:t>Fair trade</a:t>
            </a:r>
          </a:p>
          <a:p>
            <a:r>
              <a:rPr lang="en-US" dirty="0" smtClean="0"/>
              <a:t>International solidarity</a:t>
            </a:r>
          </a:p>
          <a:p>
            <a:r>
              <a:rPr lang="en-US" dirty="0" smtClean="0"/>
              <a:t>Corporate responsibility</a:t>
            </a:r>
          </a:p>
          <a:p>
            <a:r>
              <a:rPr lang="en-US" dirty="0" smtClean="0"/>
              <a:t>Political reforms</a:t>
            </a:r>
            <a:endParaRPr lang="en-US" dirty="0"/>
          </a:p>
          <a:p>
            <a:endParaRPr lang="en-US" dirty="0"/>
          </a:p>
        </p:txBody>
      </p:sp>
      <p:sp>
        <p:nvSpPr>
          <p:cNvPr id="5" name="Slide Number Placeholder 4"/>
          <p:cNvSpPr>
            <a:spLocks noGrp="1"/>
          </p:cNvSpPr>
          <p:nvPr>
            <p:ph type="sldNum" sz="quarter" idx="12"/>
          </p:nvPr>
        </p:nvSpPr>
        <p:spPr/>
        <p:txBody>
          <a:bodyPr/>
          <a:lstStyle/>
          <a:p>
            <a:pPr>
              <a:defRPr/>
            </a:pPr>
            <a:fld id="{AB7961C6-5133-4314-A61E-E7F1B0130E76}" type="slidenum">
              <a:rPr lang="en-US" smtClean="0"/>
              <a:pPr>
                <a:defRPr/>
              </a:pPr>
              <a:t>54</a:t>
            </a:fld>
            <a:endParaRPr lang="en-US"/>
          </a:p>
        </p:txBody>
      </p:sp>
    </p:spTree>
    <p:extLst>
      <p:ext uri="{BB962C8B-B14F-4D97-AF65-F5344CB8AC3E}">
        <p14:creationId xmlns:p14="http://schemas.microsoft.com/office/powerpoint/2010/main" val="11799981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z="3600" b="1" dirty="0" smtClean="0"/>
              <a:t>Democratic President, Big Congressional Majorities - What Happened?</a:t>
            </a:r>
          </a:p>
        </p:txBody>
      </p:sp>
      <p:sp>
        <p:nvSpPr>
          <p:cNvPr id="4" name="Slide Number Placeholder 3"/>
          <p:cNvSpPr>
            <a:spLocks noGrp="1"/>
          </p:cNvSpPr>
          <p:nvPr>
            <p:ph type="sldNum" sz="quarter" idx="12"/>
          </p:nvPr>
        </p:nvSpPr>
        <p:spPr/>
        <p:txBody>
          <a:bodyPr/>
          <a:lstStyle/>
          <a:p>
            <a:pPr>
              <a:defRPr/>
            </a:pPr>
            <a:fld id="{65AB7321-A681-460A-B340-2F3F91B67EE0}" type="slidenum">
              <a:rPr lang="en-US" smtClean="0"/>
              <a:pPr>
                <a:defRPr/>
              </a:pPr>
              <a:t>55</a:t>
            </a:fld>
            <a:endParaRPr lang="en-US"/>
          </a:p>
        </p:txBody>
      </p:sp>
      <p:sp>
        <p:nvSpPr>
          <p:cNvPr id="3" name="Content Placeholder 2"/>
          <p:cNvSpPr>
            <a:spLocks noGrp="1"/>
          </p:cNvSpPr>
          <p:nvPr>
            <p:ph idx="1"/>
          </p:nvPr>
        </p:nvSpPr>
        <p:spPr/>
        <p:txBody>
          <a:bodyPr/>
          <a:lstStyle/>
          <a:p>
            <a:pPr>
              <a:defRPr/>
            </a:pPr>
            <a:endParaRPr lang="en-US" sz="2800" dirty="0" smtClean="0"/>
          </a:p>
          <a:p>
            <a:pPr>
              <a:defRPr/>
            </a:pPr>
            <a:r>
              <a:rPr lang="en-US" sz="2800" dirty="0" smtClean="0"/>
              <a:t>1965-68, 1977-80, 1993-94, and 2009-10. Democratic President and large Congressional majorities.  </a:t>
            </a:r>
          </a:p>
          <a:p>
            <a:pPr>
              <a:defRPr/>
            </a:pPr>
            <a:r>
              <a:rPr lang="en-US" sz="2800" dirty="0" smtClean="0"/>
              <a:t>We only won broad reforms in 1965-68 – Great Society victories.  </a:t>
            </a:r>
          </a:p>
          <a:p>
            <a:pPr>
              <a:defRPr/>
            </a:pPr>
            <a:r>
              <a:rPr lang="en-US" sz="2800" dirty="0" smtClean="0"/>
              <a:t>Labor law reform beaten four times.  </a:t>
            </a:r>
          </a:p>
          <a:p>
            <a:pPr>
              <a:defRPr/>
            </a:pPr>
            <a:r>
              <a:rPr lang="en-US" sz="2800" dirty="0" smtClean="0"/>
              <a:t>Last three periods – major reforms largely blocked</a:t>
            </a:r>
          </a:p>
          <a:p>
            <a:pPr>
              <a:defRPr/>
            </a:pPr>
            <a:r>
              <a:rPr lang="en-US" sz="2800" dirty="0" smtClean="0"/>
              <a:t>Why?  </a:t>
            </a:r>
          </a:p>
          <a:p>
            <a:pPr marL="0" indent="0">
              <a:buFont typeface="Arial" charset="0"/>
              <a:buNone/>
              <a:defRPr/>
            </a:pPr>
            <a:endParaRPr lang="en-US" sz="2800" dirty="0"/>
          </a:p>
        </p:txBody>
      </p:sp>
    </p:spTree>
    <p:extLst>
      <p:ext uri="{BB962C8B-B14F-4D97-AF65-F5344CB8AC3E}">
        <p14:creationId xmlns:p14="http://schemas.microsoft.com/office/powerpoint/2010/main" val="30113863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What is Needed to Move Major Reform Agenda?</a:t>
            </a:r>
            <a:endParaRPr lang="en-US" sz="3600" b="1" dirty="0"/>
          </a:p>
        </p:txBody>
      </p:sp>
      <p:sp>
        <p:nvSpPr>
          <p:cNvPr id="3" name="Content Placeholder 2"/>
          <p:cNvSpPr>
            <a:spLocks noGrp="1"/>
          </p:cNvSpPr>
          <p:nvPr>
            <p:ph idx="1"/>
          </p:nvPr>
        </p:nvSpPr>
        <p:spPr/>
        <p:txBody>
          <a:bodyPr/>
          <a:lstStyle/>
          <a:p>
            <a:pPr>
              <a:defRPr/>
            </a:pPr>
            <a:r>
              <a:rPr lang="en-US" dirty="0" smtClean="0"/>
              <a:t>Widely </a:t>
            </a:r>
            <a:r>
              <a:rPr lang="en-US" dirty="0"/>
              <a:t>shared, clearly articulated </a:t>
            </a:r>
            <a:r>
              <a:rPr lang="en-US" dirty="0" smtClean="0"/>
              <a:t>vision, values </a:t>
            </a:r>
            <a:r>
              <a:rPr lang="en-US" dirty="0"/>
              <a:t>and agenda </a:t>
            </a:r>
          </a:p>
          <a:p>
            <a:pPr>
              <a:defRPr/>
            </a:pPr>
            <a:r>
              <a:rPr lang="en-US" dirty="0" smtClean="0"/>
              <a:t>Effective education and communication</a:t>
            </a:r>
          </a:p>
          <a:p>
            <a:pPr>
              <a:defRPr/>
            </a:pPr>
            <a:r>
              <a:rPr lang="en-US" dirty="0" smtClean="0"/>
              <a:t>Permanent </a:t>
            </a:r>
            <a:r>
              <a:rPr lang="en-US" dirty="0"/>
              <a:t>long-term </a:t>
            </a:r>
            <a:r>
              <a:rPr lang="en-US" dirty="0" smtClean="0"/>
              <a:t>coalitions</a:t>
            </a:r>
          </a:p>
          <a:p>
            <a:pPr>
              <a:defRPr/>
            </a:pPr>
            <a:r>
              <a:rPr lang="en-US" dirty="0" smtClean="0"/>
              <a:t>Aggressive </a:t>
            </a:r>
            <a:r>
              <a:rPr lang="en-US" dirty="0"/>
              <a:t>mass movements</a:t>
            </a:r>
          </a:p>
          <a:p>
            <a:pPr>
              <a:defRPr/>
            </a:pPr>
            <a:r>
              <a:rPr lang="en-US" dirty="0"/>
              <a:t>Credible threat to </a:t>
            </a:r>
            <a:r>
              <a:rPr lang="en-US" dirty="0" smtClean="0"/>
              <a:t>replace Democrats who oppose reform agenda</a:t>
            </a:r>
            <a:endParaRPr lang="en-US" dirty="0"/>
          </a:p>
          <a:p>
            <a:endParaRPr lang="en-US" dirty="0"/>
          </a:p>
        </p:txBody>
      </p:sp>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56</a:t>
            </a:fld>
            <a:endParaRPr lang="en-US"/>
          </a:p>
        </p:txBody>
      </p:sp>
    </p:spTree>
    <p:extLst>
      <p:ext uri="{BB962C8B-B14F-4D97-AF65-F5344CB8AC3E}">
        <p14:creationId xmlns:p14="http://schemas.microsoft.com/office/powerpoint/2010/main" val="16232722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457200" y="533400"/>
            <a:ext cx="8229600" cy="1600200"/>
          </a:xfrm>
        </p:spPr>
        <p:txBody>
          <a:bodyPr/>
          <a:lstStyle/>
          <a:p>
            <a:pPr eaLnBrk="1" hangingPunct="1"/>
            <a:r>
              <a:rPr lang="en-US" sz="3600" b="1" smtClean="0"/>
              <a:t>Pop Quiz</a:t>
            </a:r>
            <a:br>
              <a:rPr lang="en-US" sz="3600" b="1" smtClean="0"/>
            </a:br>
            <a:r>
              <a:rPr lang="en-US" sz="3600" b="1" smtClean="0"/>
              <a:t>Right-wing Republican Governors Attack Public Employees and their Unions - 2011</a:t>
            </a:r>
          </a:p>
        </p:txBody>
      </p:sp>
      <p:sp>
        <p:nvSpPr>
          <p:cNvPr id="3" name="Content Placeholder 2"/>
          <p:cNvSpPr>
            <a:spLocks noGrp="1"/>
          </p:cNvSpPr>
          <p:nvPr>
            <p:ph idx="1"/>
          </p:nvPr>
        </p:nvSpPr>
        <p:spPr>
          <a:xfrm>
            <a:off x="457200" y="2362200"/>
            <a:ext cx="8229600" cy="3763963"/>
          </a:xfrm>
        </p:spPr>
        <p:txBody>
          <a:bodyPr/>
          <a:lstStyle/>
          <a:p>
            <a:pPr marL="0" indent="0" eaLnBrk="1" hangingPunct="1">
              <a:buFont typeface="Arial" charset="0"/>
              <a:buNone/>
              <a:defRPr/>
            </a:pPr>
            <a:r>
              <a:rPr lang="en-US" sz="2400" dirty="0" smtClean="0"/>
              <a:t>Which group most supports public sector unions and public sector employees against these attacks?</a:t>
            </a:r>
          </a:p>
          <a:p>
            <a:pPr marL="0" indent="0" eaLnBrk="1" hangingPunct="1">
              <a:buFont typeface="Arial" charset="0"/>
              <a:buNone/>
              <a:defRPr/>
            </a:pPr>
            <a:endParaRPr lang="en-US" sz="2400" dirty="0"/>
          </a:p>
          <a:p>
            <a:pPr eaLnBrk="1" hangingPunct="1">
              <a:defRPr/>
            </a:pPr>
            <a:r>
              <a:rPr lang="en-US" sz="2400" dirty="0" smtClean="0"/>
              <a:t>18 to 34 year olds</a:t>
            </a:r>
          </a:p>
          <a:p>
            <a:pPr eaLnBrk="1" hangingPunct="1">
              <a:defRPr/>
            </a:pPr>
            <a:endParaRPr lang="en-US" sz="2400" dirty="0"/>
          </a:p>
          <a:p>
            <a:pPr eaLnBrk="1" hangingPunct="1">
              <a:defRPr/>
            </a:pPr>
            <a:r>
              <a:rPr lang="en-US" sz="2400" dirty="0" smtClean="0"/>
              <a:t>35 to 55 year olds</a:t>
            </a:r>
          </a:p>
          <a:p>
            <a:pPr eaLnBrk="1" hangingPunct="1">
              <a:defRPr/>
            </a:pPr>
            <a:endParaRPr lang="en-US" sz="2400" dirty="0"/>
          </a:p>
          <a:p>
            <a:pPr eaLnBrk="1" hangingPunct="1">
              <a:defRPr/>
            </a:pPr>
            <a:r>
              <a:rPr lang="en-US" sz="2400" dirty="0" smtClean="0"/>
              <a:t>55 and older</a:t>
            </a:r>
            <a:endParaRPr lang="en-US" sz="2400" dirty="0"/>
          </a:p>
        </p:txBody>
      </p:sp>
      <p:sp>
        <p:nvSpPr>
          <p:cNvPr id="4" name="Slide Number Placeholder 3"/>
          <p:cNvSpPr>
            <a:spLocks noGrp="1"/>
          </p:cNvSpPr>
          <p:nvPr>
            <p:ph type="sldNum" sz="quarter" idx="12"/>
          </p:nvPr>
        </p:nvSpPr>
        <p:spPr/>
        <p:txBody>
          <a:bodyPr/>
          <a:lstStyle/>
          <a:p>
            <a:pPr>
              <a:defRPr/>
            </a:pPr>
            <a:fld id="{CE60BCEE-5129-4476-A260-4F75159C64A7}" type="slidenum">
              <a:rPr lang="en-US" smtClean="0"/>
              <a:pPr>
                <a:defRPr/>
              </a:pPr>
              <a:t>57</a:t>
            </a:fld>
            <a:endParaRPr lang="en-US"/>
          </a:p>
        </p:txBody>
      </p:sp>
    </p:spTree>
    <p:extLst>
      <p:ext uri="{BB962C8B-B14F-4D97-AF65-F5344CB8AC3E}">
        <p14:creationId xmlns:p14="http://schemas.microsoft.com/office/powerpoint/2010/main" val="38116263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pPr eaLnBrk="1" hangingPunct="1"/>
            <a:r>
              <a:rPr lang="en-US" sz="2800" b="1" smtClean="0"/>
              <a:t>America’s Young People Strongly Support Public Sector Unions Against Governors’ Attacks - April 2011</a:t>
            </a:r>
          </a:p>
        </p:txBody>
      </p:sp>
      <p:graphicFrame>
        <p:nvGraphicFramePr>
          <p:cNvPr id="91139" name="Content Placeholder 5"/>
          <p:cNvGraphicFramePr>
            <a:graphicFrameLocks noGrp="1"/>
          </p:cNvGraphicFramePr>
          <p:nvPr>
            <p:ph idx="1"/>
          </p:nvPr>
        </p:nvGraphicFramePr>
        <p:xfrm>
          <a:off x="508000" y="1651000"/>
          <a:ext cx="8128000" cy="4424363"/>
        </p:xfrm>
        <a:graphic>
          <a:graphicData uri="http://schemas.openxmlformats.org/presentationml/2006/ole">
            <mc:AlternateContent xmlns:mc="http://schemas.openxmlformats.org/markup-compatibility/2006">
              <mc:Choice xmlns:v="urn:schemas-microsoft-com:vml" Requires="v">
                <p:oleObj spid="_x0000_s117773" r:id="rId5" imgW="8132769" imgH="4426080" progId="Excel.Chart.8">
                  <p:embed/>
                </p:oleObj>
              </mc:Choice>
              <mc:Fallback>
                <p:oleObj r:id="rId5" imgW="8132769" imgH="4426080" progId="Excel.Chart.8">
                  <p:embed/>
                  <p:pic>
                    <p:nvPicPr>
                      <p:cNvPr id="0" name=""/>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00" y="1651000"/>
                        <a:ext cx="8128000"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2AEE5F7F-4AC5-4D26-B31A-01B13F67A372}" type="slidenum">
              <a:rPr lang="en-US"/>
              <a:pPr>
                <a:defRPr/>
              </a:pPr>
              <a:t>58</a:t>
            </a:fld>
            <a:endParaRPr lang="en-US" dirty="0"/>
          </a:p>
        </p:txBody>
      </p:sp>
      <p:sp>
        <p:nvSpPr>
          <p:cNvPr id="91141" name="TextBox 6"/>
          <p:cNvSpPr txBox="1">
            <a:spLocks noChangeArrowheads="1"/>
          </p:cNvSpPr>
          <p:nvPr/>
        </p:nvSpPr>
        <p:spPr bwMode="auto">
          <a:xfrm>
            <a:off x="838200" y="6172200"/>
            <a:ext cx="739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a:latin typeface="Calibri" pitchFamily="34" charset="0"/>
              </a:rPr>
              <a:t>Source:  Gallup Poll, “More Americans Back Unions Than Governors in State Disputes,” April 1, 2011. </a:t>
            </a:r>
            <a:r>
              <a:rPr lang="en-US" sz="1200">
                <a:latin typeface="Calibri" pitchFamily="34" charset="0"/>
                <a:hlinkClick r:id="rId7"/>
              </a:rPr>
              <a:t>http://www.gallup.com/poll/146921/Americans-Back-Unions-Governors-State-Disputes.aspx</a:t>
            </a:r>
            <a:r>
              <a:rPr lang="en-US" sz="1200">
                <a:latin typeface="Calibri" pitchFamily="34" charset="0"/>
              </a:rPr>
              <a:t> </a:t>
            </a:r>
          </a:p>
        </p:txBody>
      </p:sp>
    </p:spTree>
    <p:custDataLst>
      <p:tags r:id="rId2"/>
    </p:custDataLst>
    <p:extLst>
      <p:ext uri="{BB962C8B-B14F-4D97-AF65-F5344CB8AC3E}">
        <p14:creationId xmlns:p14="http://schemas.microsoft.com/office/powerpoint/2010/main" val="20992588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304800" y="457200"/>
            <a:ext cx="8382000" cy="1219200"/>
          </a:xfrm>
        </p:spPr>
        <p:txBody>
          <a:bodyPr/>
          <a:lstStyle/>
          <a:p>
            <a:pPr eaLnBrk="1" hangingPunct="1"/>
            <a:r>
              <a:rPr lang="en-US" sz="3600" b="1" smtClean="0"/>
              <a:t>A Brighter Future:  Youth More Progressive </a:t>
            </a:r>
            <a:br>
              <a:rPr lang="en-US" sz="3600" b="1" smtClean="0"/>
            </a:br>
            <a:r>
              <a:rPr lang="en-US" sz="3600" b="1" smtClean="0"/>
              <a:t> as Racial Differences Shrink </a:t>
            </a:r>
            <a:br>
              <a:rPr lang="en-US" sz="3600" b="1" smtClean="0"/>
            </a:br>
            <a:endParaRPr lang="en-US" sz="3600" b="1" smtClean="0"/>
          </a:p>
        </p:txBody>
      </p:sp>
      <p:sp>
        <p:nvSpPr>
          <p:cNvPr id="59395" name="Content Placeholder 2"/>
          <p:cNvSpPr>
            <a:spLocks noGrp="1"/>
          </p:cNvSpPr>
          <p:nvPr>
            <p:ph idx="1"/>
          </p:nvPr>
        </p:nvSpPr>
        <p:spPr>
          <a:xfrm>
            <a:off x="457200" y="1905000"/>
            <a:ext cx="8229600" cy="3810000"/>
          </a:xfrm>
        </p:spPr>
        <p:txBody>
          <a:bodyPr/>
          <a:lstStyle/>
          <a:p>
            <a:pPr eaLnBrk="1" hangingPunct="1"/>
            <a:r>
              <a:rPr lang="en-US" sz="2800" smtClean="0"/>
              <a:t>Our young people strongly support:</a:t>
            </a:r>
          </a:p>
          <a:p>
            <a:pPr lvl="1" eaLnBrk="1" hangingPunct="1"/>
            <a:r>
              <a:rPr lang="en-US" sz="2400" smtClean="0"/>
              <a:t>Role of unions in protecting working people</a:t>
            </a:r>
          </a:p>
          <a:p>
            <a:pPr lvl="1" eaLnBrk="1" hangingPunct="1"/>
            <a:r>
              <a:rPr lang="en-US" sz="2400" smtClean="0"/>
              <a:t>Government should ensure that all people have adequate food and affordable housing</a:t>
            </a:r>
          </a:p>
          <a:p>
            <a:pPr lvl="1" eaLnBrk="1" hangingPunct="1"/>
            <a:r>
              <a:rPr lang="en-US" sz="2400" smtClean="0"/>
              <a:t>Increased federal spending for public education</a:t>
            </a:r>
          </a:p>
          <a:p>
            <a:pPr eaLnBrk="1" hangingPunct="1"/>
            <a:r>
              <a:rPr lang="en-US" sz="2800" smtClean="0"/>
              <a:t>Gaps between whites and blacks and Hispanics shrink</a:t>
            </a:r>
          </a:p>
          <a:p>
            <a:pPr eaLnBrk="1" hangingPunct="1"/>
            <a:r>
              <a:rPr lang="en-US" sz="2800" smtClean="0"/>
              <a:t>White youth reject conservative views of their elders.</a:t>
            </a:r>
          </a:p>
        </p:txBody>
      </p:sp>
      <p:sp>
        <p:nvSpPr>
          <p:cNvPr id="5" name="Slide Number Placeholder 4"/>
          <p:cNvSpPr>
            <a:spLocks noGrp="1"/>
          </p:cNvSpPr>
          <p:nvPr>
            <p:ph type="sldNum" sz="quarter" idx="12"/>
          </p:nvPr>
        </p:nvSpPr>
        <p:spPr/>
        <p:txBody>
          <a:bodyPr/>
          <a:lstStyle/>
          <a:p>
            <a:pPr>
              <a:defRPr/>
            </a:pPr>
            <a:fld id="{3E152804-06C4-4F46-81E9-57112A62E299}" type="slidenum">
              <a:rPr lang="en-US"/>
              <a:pPr>
                <a:defRPr/>
              </a:pPr>
              <a:t>59</a:t>
            </a:fld>
            <a:endParaRPr lang="en-US" dirty="0"/>
          </a:p>
        </p:txBody>
      </p:sp>
      <p:sp>
        <p:nvSpPr>
          <p:cNvPr id="59397" name="TextBox 1"/>
          <p:cNvSpPr txBox="1">
            <a:spLocks noChangeArrowheads="1"/>
          </p:cNvSpPr>
          <p:nvPr/>
        </p:nvSpPr>
        <p:spPr bwMode="auto">
          <a:xfrm>
            <a:off x="523875" y="5715000"/>
            <a:ext cx="769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t>Source:  Amanda Logan and David Madland, “Millennial Economics:  It Don’t Matter if You’re Black or White or Hispanic”, Center for American Progress Action Fund,  October 2008. http://www.americanprogressaction.org/issues/2008/pdf/progressive_gap.pdf</a:t>
            </a:r>
          </a:p>
        </p:txBody>
      </p:sp>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a:spLocks noGrp="1"/>
          </p:cNvSpPr>
          <p:nvPr>
            <p:ph idx="1"/>
          </p:nvPr>
        </p:nvSpPr>
        <p:spPr>
          <a:xfrm>
            <a:off x="457200" y="1219200"/>
            <a:ext cx="8229600" cy="4906963"/>
          </a:xfrm>
        </p:spPr>
        <p:txBody>
          <a:bodyPr/>
          <a:lstStyle/>
          <a:p>
            <a:pPr marL="0" indent="0" algn="ctr" eaLnBrk="1" hangingPunct="1">
              <a:buFont typeface="Arial" charset="0"/>
              <a:buNone/>
            </a:pPr>
            <a:endParaRPr lang="en-US" smtClean="0"/>
          </a:p>
          <a:p>
            <a:pPr marL="0" indent="0" algn="ctr" eaLnBrk="1" hangingPunct="1">
              <a:buFont typeface="Arial" charset="0"/>
              <a:buNone/>
            </a:pPr>
            <a:r>
              <a:rPr lang="en-US" sz="3600" b="1" smtClean="0"/>
              <a:t>“Those who cannot learn from history are doomed to repeat it.  Those who do not remember their past are condemned to repeat their mistakes."  </a:t>
            </a:r>
          </a:p>
          <a:p>
            <a:pPr marL="0" indent="0" algn="ctr" eaLnBrk="1" hangingPunct="1">
              <a:buFont typeface="Arial" charset="0"/>
              <a:buNone/>
            </a:pPr>
            <a:r>
              <a:rPr lang="en-US" sz="2400" smtClean="0"/>
              <a:t>George Santayana</a:t>
            </a:r>
          </a:p>
          <a:p>
            <a:pPr marL="0" indent="0" eaLnBrk="1" hangingPunct="1">
              <a:buFont typeface="Arial" charset="0"/>
              <a:buNone/>
            </a:pPr>
            <a:endParaRPr lang="en-US" b="1" smtClean="0"/>
          </a:p>
        </p:txBody>
      </p:sp>
      <p:sp>
        <p:nvSpPr>
          <p:cNvPr id="4" name="Slide Number Placeholder 3"/>
          <p:cNvSpPr>
            <a:spLocks noGrp="1"/>
          </p:cNvSpPr>
          <p:nvPr>
            <p:ph type="sldNum" sz="quarter" idx="12"/>
          </p:nvPr>
        </p:nvSpPr>
        <p:spPr/>
        <p:txBody>
          <a:bodyPr/>
          <a:lstStyle/>
          <a:p>
            <a:pPr>
              <a:defRPr/>
            </a:pPr>
            <a:fld id="{60343A07-C194-4E31-81EB-D90295CA2D47}" type="slidenum">
              <a:rPr lang="en-US" smtClean="0"/>
              <a:pPr>
                <a:defRPr/>
              </a:pPr>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274638"/>
            <a:ext cx="8229600" cy="1630362"/>
          </a:xfrm>
        </p:spPr>
        <p:txBody>
          <a:bodyPr/>
          <a:lstStyle/>
          <a:p>
            <a:r>
              <a:rPr lang="en-US" sz="3600" b="1" dirty="0" smtClean="0"/>
              <a:t>Major Victories Led by Young People 2011-12</a:t>
            </a:r>
          </a:p>
        </p:txBody>
      </p:sp>
      <p:sp>
        <p:nvSpPr>
          <p:cNvPr id="62467" name="Content Placeholder 2"/>
          <p:cNvSpPr>
            <a:spLocks noGrp="1"/>
          </p:cNvSpPr>
          <p:nvPr>
            <p:ph idx="1"/>
          </p:nvPr>
        </p:nvSpPr>
        <p:spPr/>
        <p:txBody>
          <a:bodyPr/>
          <a:lstStyle/>
          <a:p>
            <a:endParaRPr lang="en-US" sz="2800" dirty="0" smtClean="0"/>
          </a:p>
          <a:p>
            <a:r>
              <a:rPr lang="en-US" sz="2800" dirty="0" smtClean="0"/>
              <a:t>Bank of America $5 debit charge stopped</a:t>
            </a:r>
          </a:p>
          <a:p>
            <a:r>
              <a:rPr lang="en-US" sz="2800" dirty="0" smtClean="0"/>
              <a:t>Verizon $2 pay online charge stopped</a:t>
            </a:r>
          </a:p>
          <a:p>
            <a:r>
              <a:rPr lang="en-US" sz="2800" dirty="0" smtClean="0"/>
              <a:t>Student loans – Congress forced to keep 3.4% interest rate</a:t>
            </a:r>
          </a:p>
          <a:p>
            <a:r>
              <a:rPr lang="en-US" sz="2800" dirty="0" smtClean="0"/>
              <a:t>President’s directive staying deportations of young immigrant students</a:t>
            </a:r>
          </a:p>
        </p:txBody>
      </p:sp>
      <p:sp>
        <p:nvSpPr>
          <p:cNvPr id="4" name="Slide Number Placeholder 3"/>
          <p:cNvSpPr>
            <a:spLocks noGrp="1"/>
          </p:cNvSpPr>
          <p:nvPr>
            <p:ph type="sldNum" sz="quarter" idx="12"/>
          </p:nvPr>
        </p:nvSpPr>
        <p:spPr/>
        <p:txBody>
          <a:bodyPr/>
          <a:lstStyle/>
          <a:p>
            <a:fld id="{EB5A718E-0BF0-4829-9344-AC580861DD25}" type="slidenum">
              <a:rPr lang="en-US" smtClean="0"/>
              <a:pPr/>
              <a:t>60</a:t>
            </a:fld>
            <a:endParaRPr lang="en-US"/>
          </a:p>
        </p:txBody>
      </p:sp>
    </p:spTree>
    <p:extLst>
      <p:ext uri="{BB962C8B-B14F-4D97-AF65-F5344CB8AC3E}">
        <p14:creationId xmlns:p14="http://schemas.microsoft.com/office/powerpoint/2010/main" val="2558574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57200" y="457200"/>
            <a:ext cx="8229600" cy="1219200"/>
          </a:xfrm>
        </p:spPr>
        <p:txBody>
          <a:bodyPr/>
          <a:lstStyle/>
          <a:p>
            <a:pPr eaLnBrk="1" hangingPunct="1"/>
            <a:r>
              <a:rPr lang="en-US" sz="3600" b="1" smtClean="0"/>
              <a:t>People Like Us Have and Can Change the World.  This is our Time.</a:t>
            </a:r>
          </a:p>
        </p:txBody>
      </p:sp>
      <p:sp>
        <p:nvSpPr>
          <p:cNvPr id="63491" name="Content Placeholder 2"/>
          <p:cNvSpPr>
            <a:spLocks noGrp="1"/>
          </p:cNvSpPr>
          <p:nvPr>
            <p:ph idx="1"/>
          </p:nvPr>
        </p:nvSpPr>
        <p:spPr>
          <a:xfrm>
            <a:off x="457200" y="2174875"/>
            <a:ext cx="8229600" cy="3951288"/>
          </a:xfrm>
        </p:spPr>
        <p:txBody>
          <a:bodyPr/>
          <a:lstStyle/>
          <a:p>
            <a:pPr eaLnBrk="1" hangingPunct="1"/>
            <a:r>
              <a:rPr lang="en-US" sz="2800" smtClean="0"/>
              <a:t>Women’s right to vote - 1920</a:t>
            </a:r>
          </a:p>
          <a:p>
            <a:pPr eaLnBrk="1" hangingPunct="1"/>
            <a:r>
              <a:rPr lang="en-US" sz="2800" smtClean="0"/>
              <a:t>American labor movement – 1930s</a:t>
            </a:r>
          </a:p>
          <a:p>
            <a:pPr eaLnBrk="1" hangingPunct="1"/>
            <a:r>
              <a:rPr lang="en-US" sz="2800" smtClean="0"/>
              <a:t>Civil rights movement – 1950-60s </a:t>
            </a:r>
          </a:p>
          <a:p>
            <a:pPr eaLnBrk="1" hangingPunct="1"/>
            <a:r>
              <a:rPr lang="en-US" sz="2800" smtClean="0"/>
              <a:t>Viet Nam anti-war movement  – 1960-70s</a:t>
            </a:r>
          </a:p>
          <a:p>
            <a:pPr eaLnBrk="1" hangingPunct="1"/>
            <a:r>
              <a:rPr lang="en-US" sz="2800" smtClean="0"/>
              <a:t>Anti-apartheid movement in South Africa – 1940-90s </a:t>
            </a:r>
          </a:p>
          <a:p>
            <a:pPr eaLnBrk="1" hangingPunct="1"/>
            <a:r>
              <a:rPr lang="en-US" sz="2800" smtClean="0"/>
              <a:t>Toppling the Berlin Wall – 1980-90s</a:t>
            </a:r>
          </a:p>
          <a:p>
            <a:pPr eaLnBrk="1" hangingPunct="1"/>
            <a:r>
              <a:rPr lang="en-US" sz="2800" smtClean="0"/>
              <a:t>The Arab Spring – 2010s</a:t>
            </a:r>
          </a:p>
          <a:p>
            <a:pPr eaLnBrk="1" hangingPunct="1"/>
            <a:r>
              <a:rPr lang="en-US" sz="2800" smtClean="0"/>
              <a:t>The United States – 2012 forward</a:t>
            </a:r>
          </a:p>
          <a:p>
            <a:pPr eaLnBrk="1" hangingPunct="1"/>
            <a:endParaRPr lang="en-US" sz="2800" smtClean="0"/>
          </a:p>
        </p:txBody>
      </p:sp>
      <p:sp>
        <p:nvSpPr>
          <p:cNvPr id="2" name="Slide Number Placeholder 1"/>
          <p:cNvSpPr>
            <a:spLocks noGrp="1"/>
          </p:cNvSpPr>
          <p:nvPr>
            <p:ph type="sldNum" sz="quarter" idx="12"/>
          </p:nvPr>
        </p:nvSpPr>
        <p:spPr/>
        <p:txBody>
          <a:bodyPr/>
          <a:lstStyle/>
          <a:p>
            <a:pPr>
              <a:defRPr/>
            </a:pPr>
            <a:fld id="{ACBDB16E-7C46-4254-9FDA-132DE1BDD43B}" type="slidenum">
              <a:rPr lang="en-US" smtClean="0"/>
              <a:pPr>
                <a:defRPr/>
              </a:pPr>
              <a:t>61</a:t>
            </a:fld>
            <a:endParaRPr lang="en-US"/>
          </a:p>
        </p:txBody>
      </p:sp>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381000"/>
            <a:ext cx="8229600" cy="1036638"/>
          </a:xfrm>
        </p:spPr>
        <p:txBody>
          <a:bodyPr/>
          <a:lstStyle/>
          <a:p>
            <a:pPr eaLnBrk="1" hangingPunct="1"/>
            <a:r>
              <a:rPr lang="en-US" sz="3600" b="1" dirty="0" smtClean="0"/>
              <a:t>Taking Action</a:t>
            </a:r>
          </a:p>
        </p:txBody>
      </p:sp>
      <p:sp>
        <p:nvSpPr>
          <p:cNvPr id="3" name="Content Placeholder 2"/>
          <p:cNvSpPr>
            <a:spLocks noGrp="1"/>
          </p:cNvSpPr>
          <p:nvPr>
            <p:ph idx="1"/>
          </p:nvPr>
        </p:nvSpPr>
        <p:spPr>
          <a:xfrm>
            <a:off x="381000" y="1981200"/>
            <a:ext cx="8229600" cy="3763963"/>
          </a:xfrm>
        </p:spPr>
        <p:txBody>
          <a:bodyPr/>
          <a:lstStyle/>
          <a:p>
            <a:pPr eaLnBrk="1" hangingPunct="1">
              <a:defRPr/>
            </a:pPr>
            <a:r>
              <a:rPr lang="en-US" b="1" dirty="0" smtClean="0"/>
              <a:t>If you agree with the message of this presentation, what are you willing to do about it?</a:t>
            </a:r>
          </a:p>
          <a:p>
            <a:pPr eaLnBrk="1" hangingPunct="1">
              <a:defRPr/>
            </a:pPr>
            <a:r>
              <a:rPr lang="en-US" b="1" dirty="0" smtClean="0"/>
              <a:t>In what ways do you think we can best spread the information that you have learned to other people?</a:t>
            </a:r>
          </a:p>
          <a:p>
            <a:pPr marL="0" indent="0" eaLnBrk="1" hangingPunct="1">
              <a:buFont typeface="Arial" charset="0"/>
              <a:buNone/>
              <a:defRPr/>
            </a:pPr>
            <a:endParaRPr lang="en-US" b="1" dirty="0" smtClean="0"/>
          </a:p>
          <a:p>
            <a:pPr eaLnBrk="1" hangingPunct="1">
              <a:defRPr/>
            </a:pPr>
            <a:endParaRPr lang="en-US" b="1" dirty="0"/>
          </a:p>
        </p:txBody>
      </p:sp>
      <p:sp>
        <p:nvSpPr>
          <p:cNvPr id="4" name="Slide Number Placeholder 3"/>
          <p:cNvSpPr>
            <a:spLocks noGrp="1"/>
          </p:cNvSpPr>
          <p:nvPr>
            <p:ph type="sldNum" sz="quarter" idx="12"/>
          </p:nvPr>
        </p:nvSpPr>
        <p:spPr/>
        <p:txBody>
          <a:bodyPr/>
          <a:lstStyle/>
          <a:p>
            <a:pPr>
              <a:defRPr/>
            </a:pPr>
            <a:fld id="{68C6709F-D30D-4C03-B99A-D652E1FE49A6}" type="slidenum">
              <a:rPr lang="en-US" smtClean="0"/>
              <a:pPr>
                <a:defRPr/>
              </a:pPr>
              <a:t>62</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endParaRPr lang="en-US" smtClean="0"/>
          </a:p>
        </p:txBody>
      </p:sp>
      <p:sp>
        <p:nvSpPr>
          <p:cNvPr id="3075" name="Content Placeholder 2"/>
          <p:cNvSpPr>
            <a:spLocks noGrp="1"/>
          </p:cNvSpPr>
          <p:nvPr>
            <p:ph idx="1"/>
          </p:nvPr>
        </p:nvSpPr>
        <p:spPr/>
        <p:txBody>
          <a:bodyPr/>
          <a:lstStyle/>
          <a:p>
            <a:pPr marL="0" indent="0" algn="ctr" eaLnBrk="1" hangingPunct="1">
              <a:buFont typeface="Arial" charset="0"/>
              <a:buNone/>
            </a:pPr>
            <a:endParaRPr lang="en-US" sz="2800" smtClean="0"/>
          </a:p>
          <a:p>
            <a:pPr marL="0" indent="0" algn="ctr" eaLnBrk="1" hangingPunct="1">
              <a:buFont typeface="Arial" charset="0"/>
              <a:buNone/>
            </a:pPr>
            <a:r>
              <a:rPr lang="en-US" sz="2800" smtClean="0"/>
              <a:t>The author wishes to acknowledge the financial contributions and technical assistance from United Food and Commercial Workers Local 21 that helped create the original version of this presentation and slideshow.  The author is solely responsible for the content.</a:t>
            </a:r>
          </a:p>
          <a:p>
            <a:pPr marL="0" indent="0" algn="ctr" eaLnBrk="1" hangingPunct="1">
              <a:buFont typeface="Arial" charset="0"/>
              <a:buNone/>
            </a:pPr>
            <a:endParaRPr lang="en-US" sz="2800" smtClean="0"/>
          </a:p>
        </p:txBody>
      </p:sp>
      <p:sp>
        <p:nvSpPr>
          <p:cNvPr id="4" name="Slide Number Placeholder 3"/>
          <p:cNvSpPr>
            <a:spLocks noGrp="1"/>
          </p:cNvSpPr>
          <p:nvPr>
            <p:ph type="sldNum" sz="quarter" idx="12"/>
          </p:nvPr>
        </p:nvSpPr>
        <p:spPr/>
        <p:txBody>
          <a:bodyPr/>
          <a:lstStyle/>
          <a:p>
            <a:pPr>
              <a:defRPr/>
            </a:pPr>
            <a:fld id="{8BC0D0F0-61F7-4337-A8B5-6DFDA8AC3F1B}" type="slidenum">
              <a:rPr lang="en-US" smtClean="0"/>
              <a:pPr>
                <a:defRPr/>
              </a:pPr>
              <a:t>63</a:t>
            </a:fld>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145483E-9F16-418A-9E9D-9A6FE3AABD7E}" type="slidenum">
              <a:rPr lang="en-US" smtClean="0"/>
              <a:pPr>
                <a:defRPr/>
              </a:pPr>
              <a:t>64</a:t>
            </a:fld>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eaLnBrk="1" hangingPunct="1"/>
            <a:r>
              <a:rPr lang="en-US" sz="4800" b="1" smtClean="0"/>
              <a:t>Poorest 20% of Families</a:t>
            </a:r>
          </a:p>
        </p:txBody>
      </p:sp>
      <p:sp>
        <p:nvSpPr>
          <p:cNvPr id="66563" name="Content Placeholder 2"/>
          <p:cNvSpPr>
            <a:spLocks noGrp="1"/>
          </p:cNvSpPr>
          <p:nvPr>
            <p:ph idx="1"/>
          </p:nvPr>
        </p:nvSpPr>
        <p:spPr/>
        <p:txBody>
          <a:bodyPr/>
          <a:lstStyle/>
          <a:p>
            <a:pPr marL="0" indent="0" algn="ctr" eaLnBrk="1" hangingPunct="1">
              <a:buFont typeface="Arial" charset="0"/>
              <a:buNone/>
            </a:pPr>
            <a:endParaRPr lang="en-US" sz="4000" smtClean="0"/>
          </a:p>
          <a:p>
            <a:pPr marL="0" indent="0" algn="ctr" eaLnBrk="1" hangingPunct="1">
              <a:buFont typeface="Arial" charset="0"/>
              <a:buNone/>
            </a:pPr>
            <a:r>
              <a:rPr lang="en-US" sz="4400" b="1" smtClean="0"/>
              <a:t>Average Income $16,800 in 1979</a:t>
            </a:r>
          </a:p>
          <a:p>
            <a:pPr marL="0" indent="0" algn="ctr" eaLnBrk="1" hangingPunct="1">
              <a:buFont typeface="Arial" charset="0"/>
              <a:buNone/>
            </a:pPr>
            <a:endParaRPr lang="en-US" sz="4400" b="1" smtClean="0"/>
          </a:p>
          <a:p>
            <a:pPr marL="0" indent="0" algn="ctr" eaLnBrk="1" hangingPunct="1">
              <a:buFont typeface="Arial" charset="0"/>
              <a:buNone/>
            </a:pPr>
            <a:r>
              <a:rPr lang="en-US" sz="4400" b="1" smtClean="0"/>
              <a:t>Average Income Gain 1947 to 1979</a:t>
            </a:r>
          </a:p>
          <a:p>
            <a:pPr marL="0" indent="0" algn="ctr" eaLnBrk="1" hangingPunct="1">
              <a:buFont typeface="Arial" charset="0"/>
              <a:buNone/>
            </a:pPr>
            <a:r>
              <a:rPr lang="en-US" sz="4400" b="1" smtClean="0"/>
              <a:t>116%</a:t>
            </a:r>
          </a:p>
        </p:txBody>
      </p:sp>
      <p:sp>
        <p:nvSpPr>
          <p:cNvPr id="4" name="Slide Number Placeholder 3"/>
          <p:cNvSpPr>
            <a:spLocks noGrp="1"/>
          </p:cNvSpPr>
          <p:nvPr>
            <p:ph type="sldNum" sz="quarter" idx="12"/>
          </p:nvPr>
        </p:nvSpPr>
        <p:spPr/>
        <p:txBody>
          <a:bodyPr/>
          <a:lstStyle/>
          <a:p>
            <a:pPr>
              <a:defRPr/>
            </a:pPr>
            <a:fld id="{96C5EC21-DBC0-4E6E-BCF5-CF0EBF4581BC}" type="slidenum">
              <a:rPr lang="en-US" smtClean="0"/>
              <a:pPr>
                <a:defRPr/>
              </a:pPr>
              <a:t>65</a:t>
            </a:fld>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US" sz="4800" b="1" smtClean="0"/>
              <a:t>Lower Middle 20% of Families</a:t>
            </a:r>
          </a:p>
        </p:txBody>
      </p:sp>
      <p:sp>
        <p:nvSpPr>
          <p:cNvPr id="67587" name="Content Placeholder 2"/>
          <p:cNvSpPr>
            <a:spLocks noGrp="1"/>
          </p:cNvSpPr>
          <p:nvPr>
            <p:ph idx="1"/>
          </p:nvPr>
        </p:nvSpPr>
        <p:spPr/>
        <p:txBody>
          <a:bodyPr/>
          <a:lstStyle/>
          <a:p>
            <a:pPr marL="0" indent="0" algn="ctr" eaLnBrk="1" hangingPunct="1">
              <a:buFont typeface="Arial" charset="0"/>
              <a:buNone/>
            </a:pPr>
            <a:endParaRPr lang="en-US" sz="4400" b="1" smtClean="0"/>
          </a:p>
          <a:p>
            <a:pPr marL="0" indent="0" algn="ctr" eaLnBrk="1" hangingPunct="1">
              <a:buFont typeface="Arial" charset="0"/>
              <a:buNone/>
            </a:pPr>
            <a:r>
              <a:rPr lang="en-US" sz="4400" b="1" smtClean="0"/>
              <a:t>Average Income $36,300 in 1979</a:t>
            </a:r>
          </a:p>
          <a:p>
            <a:pPr marL="0" indent="0" algn="ctr" eaLnBrk="1" hangingPunct="1">
              <a:buFont typeface="Arial" charset="0"/>
              <a:buNone/>
            </a:pPr>
            <a:endParaRPr lang="en-US" sz="4400" b="1" smtClean="0"/>
          </a:p>
          <a:p>
            <a:pPr marL="0" indent="0" algn="ctr" eaLnBrk="1" hangingPunct="1">
              <a:buFont typeface="Arial" charset="0"/>
              <a:buNone/>
            </a:pPr>
            <a:r>
              <a:rPr lang="en-US" sz="4400" b="1" smtClean="0"/>
              <a:t>Average Income Gain 1947 to 1979</a:t>
            </a:r>
          </a:p>
          <a:p>
            <a:pPr marL="0" indent="0" algn="ctr" eaLnBrk="1" hangingPunct="1">
              <a:buFont typeface="Arial" charset="0"/>
              <a:buNone/>
            </a:pPr>
            <a:r>
              <a:rPr lang="en-US" sz="4400" b="1" smtClean="0"/>
              <a:t>100%</a:t>
            </a:r>
          </a:p>
          <a:p>
            <a:pPr marL="0" indent="0" eaLnBrk="1" hangingPunct="1">
              <a:buFont typeface="Arial" charset="0"/>
              <a:buNone/>
            </a:pPr>
            <a:endParaRPr lang="en-US" sz="4400" smtClean="0"/>
          </a:p>
        </p:txBody>
      </p:sp>
      <p:sp>
        <p:nvSpPr>
          <p:cNvPr id="4" name="Slide Number Placeholder 3"/>
          <p:cNvSpPr>
            <a:spLocks noGrp="1"/>
          </p:cNvSpPr>
          <p:nvPr>
            <p:ph type="sldNum" sz="quarter" idx="12"/>
          </p:nvPr>
        </p:nvSpPr>
        <p:spPr/>
        <p:txBody>
          <a:bodyPr/>
          <a:lstStyle/>
          <a:p>
            <a:pPr>
              <a:defRPr/>
            </a:pPr>
            <a:fld id="{718909AE-D0F4-4843-9F19-15D7D01E6E4C}" type="slidenum">
              <a:rPr lang="en-US" smtClean="0"/>
              <a:pPr>
                <a:defRPr/>
              </a:pPr>
              <a:t>66</a:t>
            </a:fld>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r>
              <a:rPr lang="en-US" sz="4800" b="1" smtClean="0"/>
              <a:t>Middle 20% of Families</a:t>
            </a:r>
          </a:p>
        </p:txBody>
      </p:sp>
      <p:sp>
        <p:nvSpPr>
          <p:cNvPr id="68611" name="Content Placeholder 2"/>
          <p:cNvSpPr>
            <a:spLocks noGrp="1"/>
          </p:cNvSpPr>
          <p:nvPr>
            <p:ph idx="1"/>
          </p:nvPr>
        </p:nvSpPr>
        <p:spPr/>
        <p:txBody>
          <a:bodyPr/>
          <a:lstStyle/>
          <a:p>
            <a:pPr marL="0" indent="0" algn="ctr" eaLnBrk="1" hangingPunct="1">
              <a:buFont typeface="Arial" charset="0"/>
              <a:buNone/>
            </a:pPr>
            <a:endParaRPr lang="en-US" sz="4400" b="1" smtClean="0"/>
          </a:p>
          <a:p>
            <a:pPr marL="0" indent="0" algn="ctr" eaLnBrk="1" hangingPunct="1">
              <a:buFont typeface="Arial" charset="0"/>
              <a:buNone/>
            </a:pPr>
            <a:r>
              <a:rPr lang="en-US" sz="4400" b="1" smtClean="0"/>
              <a:t>Average Income $54,700 in 1979</a:t>
            </a:r>
          </a:p>
          <a:p>
            <a:pPr marL="0" indent="0" algn="ctr" eaLnBrk="1" hangingPunct="1">
              <a:buFont typeface="Arial" charset="0"/>
              <a:buNone/>
            </a:pPr>
            <a:endParaRPr lang="en-US" sz="4400" b="1" smtClean="0"/>
          </a:p>
          <a:p>
            <a:pPr marL="0" indent="0" algn="ctr" eaLnBrk="1" hangingPunct="1">
              <a:buFont typeface="Arial" charset="0"/>
              <a:buNone/>
            </a:pPr>
            <a:r>
              <a:rPr lang="en-US" sz="4400" b="1" smtClean="0"/>
              <a:t>Average Income Gain 1947 to 1979</a:t>
            </a:r>
          </a:p>
          <a:p>
            <a:pPr marL="0" indent="0" algn="ctr" eaLnBrk="1" hangingPunct="1">
              <a:buFont typeface="Arial" charset="0"/>
              <a:buNone/>
            </a:pPr>
            <a:r>
              <a:rPr lang="en-US" sz="4400" b="1" smtClean="0"/>
              <a:t>111%</a:t>
            </a:r>
          </a:p>
          <a:p>
            <a:pPr marL="0" indent="0" eaLnBrk="1" hangingPunct="1">
              <a:buFont typeface="Arial" charset="0"/>
              <a:buNone/>
            </a:pPr>
            <a:endParaRPr lang="en-US" sz="4400" smtClean="0"/>
          </a:p>
        </p:txBody>
      </p:sp>
      <p:sp>
        <p:nvSpPr>
          <p:cNvPr id="4" name="Slide Number Placeholder 3"/>
          <p:cNvSpPr>
            <a:spLocks noGrp="1"/>
          </p:cNvSpPr>
          <p:nvPr>
            <p:ph type="sldNum" sz="quarter" idx="12"/>
          </p:nvPr>
        </p:nvSpPr>
        <p:spPr/>
        <p:txBody>
          <a:bodyPr/>
          <a:lstStyle/>
          <a:p>
            <a:pPr>
              <a:defRPr/>
            </a:pPr>
            <a:fld id="{005A27B5-FEE3-4796-9889-8F22DAB967D3}" type="slidenum">
              <a:rPr lang="en-US" smtClean="0"/>
              <a:pPr>
                <a:defRPr/>
              </a:pPr>
              <a:t>67</a:t>
            </a:fld>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r>
              <a:rPr lang="en-US" sz="4800" b="1" smtClean="0"/>
              <a:t>Upper Middle 20% of Families</a:t>
            </a:r>
          </a:p>
        </p:txBody>
      </p:sp>
      <p:sp>
        <p:nvSpPr>
          <p:cNvPr id="69635" name="Content Placeholder 2"/>
          <p:cNvSpPr>
            <a:spLocks noGrp="1"/>
          </p:cNvSpPr>
          <p:nvPr>
            <p:ph idx="1"/>
          </p:nvPr>
        </p:nvSpPr>
        <p:spPr/>
        <p:txBody>
          <a:bodyPr/>
          <a:lstStyle/>
          <a:p>
            <a:pPr marL="0" indent="0" algn="ctr" eaLnBrk="1" hangingPunct="1">
              <a:buFont typeface="Arial" charset="0"/>
              <a:buNone/>
            </a:pPr>
            <a:endParaRPr lang="en-US" sz="4400" b="1" smtClean="0"/>
          </a:p>
          <a:p>
            <a:pPr marL="0" indent="0" algn="ctr" eaLnBrk="1" hangingPunct="1">
              <a:buFont typeface="Arial" charset="0"/>
              <a:buNone/>
            </a:pPr>
            <a:r>
              <a:rPr lang="en-US" sz="4400" b="1" smtClean="0"/>
              <a:t>Average Income $75,400 in 1979</a:t>
            </a:r>
          </a:p>
          <a:p>
            <a:pPr marL="0" indent="0" algn="ctr" eaLnBrk="1" hangingPunct="1">
              <a:buFont typeface="Arial" charset="0"/>
              <a:buNone/>
            </a:pPr>
            <a:endParaRPr lang="en-US" sz="4400" b="1" smtClean="0"/>
          </a:p>
          <a:p>
            <a:pPr marL="0" indent="0" algn="ctr" eaLnBrk="1" hangingPunct="1">
              <a:buFont typeface="Arial" charset="0"/>
              <a:buNone/>
            </a:pPr>
            <a:r>
              <a:rPr lang="en-US" sz="4400" b="1" smtClean="0"/>
              <a:t>Average Income Gain 1947 to 1979</a:t>
            </a:r>
          </a:p>
          <a:p>
            <a:pPr marL="0" indent="0" algn="ctr" eaLnBrk="1" hangingPunct="1">
              <a:buFont typeface="Arial" charset="0"/>
              <a:buNone/>
            </a:pPr>
            <a:r>
              <a:rPr lang="en-US" sz="4400" b="1" smtClean="0"/>
              <a:t>114%</a:t>
            </a:r>
          </a:p>
          <a:p>
            <a:pPr marL="0" indent="0" eaLnBrk="1" hangingPunct="1">
              <a:buFont typeface="Arial" charset="0"/>
              <a:buNone/>
            </a:pPr>
            <a:endParaRPr lang="en-US" sz="4400" b="1" smtClean="0"/>
          </a:p>
        </p:txBody>
      </p:sp>
      <p:sp>
        <p:nvSpPr>
          <p:cNvPr id="4" name="Slide Number Placeholder 3"/>
          <p:cNvSpPr>
            <a:spLocks noGrp="1"/>
          </p:cNvSpPr>
          <p:nvPr>
            <p:ph type="sldNum" sz="quarter" idx="12"/>
          </p:nvPr>
        </p:nvSpPr>
        <p:spPr/>
        <p:txBody>
          <a:bodyPr/>
          <a:lstStyle/>
          <a:p>
            <a:pPr>
              <a:defRPr/>
            </a:pPr>
            <a:fld id="{02F29ECB-2FE9-4143-897C-F7882611D73F}" type="slidenum">
              <a:rPr lang="en-US" smtClean="0"/>
              <a:pPr>
                <a:defRPr/>
              </a:pPr>
              <a:t>68</a:t>
            </a:fld>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eaLnBrk="1" hangingPunct="1"/>
            <a:r>
              <a:rPr lang="en-US" sz="4800" b="1" smtClean="0"/>
              <a:t>Richest 20% of Families</a:t>
            </a:r>
          </a:p>
        </p:txBody>
      </p:sp>
      <p:sp>
        <p:nvSpPr>
          <p:cNvPr id="70659" name="Content Placeholder 2"/>
          <p:cNvSpPr>
            <a:spLocks noGrp="1"/>
          </p:cNvSpPr>
          <p:nvPr>
            <p:ph idx="1"/>
          </p:nvPr>
        </p:nvSpPr>
        <p:spPr/>
        <p:txBody>
          <a:bodyPr/>
          <a:lstStyle/>
          <a:p>
            <a:pPr marL="0" indent="0" algn="ctr" eaLnBrk="1" hangingPunct="1">
              <a:buFont typeface="Arial" charset="0"/>
              <a:buNone/>
            </a:pPr>
            <a:endParaRPr lang="en-US" sz="4400" b="1" smtClean="0"/>
          </a:p>
          <a:p>
            <a:pPr marL="0" indent="0" algn="ctr" eaLnBrk="1" hangingPunct="1">
              <a:buFont typeface="Arial" charset="0"/>
              <a:buNone/>
            </a:pPr>
            <a:r>
              <a:rPr lang="en-US" sz="4400" b="1" smtClean="0"/>
              <a:t>Average Income $129,300 in 1979</a:t>
            </a:r>
          </a:p>
          <a:p>
            <a:pPr marL="0" indent="0" algn="ctr" eaLnBrk="1" hangingPunct="1">
              <a:buFont typeface="Arial" charset="0"/>
              <a:buNone/>
            </a:pPr>
            <a:endParaRPr lang="en-US" sz="4400" b="1" smtClean="0"/>
          </a:p>
          <a:p>
            <a:pPr marL="0" indent="0" algn="ctr" eaLnBrk="1" hangingPunct="1">
              <a:buFont typeface="Arial" charset="0"/>
              <a:buNone/>
            </a:pPr>
            <a:r>
              <a:rPr lang="en-US" sz="4400" b="1" smtClean="0"/>
              <a:t>Average Income Gain 1947 to 1979</a:t>
            </a:r>
          </a:p>
          <a:p>
            <a:pPr marL="0" indent="0" algn="ctr" eaLnBrk="1" hangingPunct="1">
              <a:buFont typeface="Arial" charset="0"/>
              <a:buNone/>
            </a:pPr>
            <a:r>
              <a:rPr lang="en-US" sz="4400" b="1" smtClean="0"/>
              <a:t>99%</a:t>
            </a:r>
          </a:p>
          <a:p>
            <a:pPr marL="0" indent="0" eaLnBrk="1" hangingPunct="1">
              <a:buFont typeface="Arial" charset="0"/>
              <a:buNone/>
            </a:pPr>
            <a:endParaRPr lang="en-US" sz="4400" smtClean="0"/>
          </a:p>
        </p:txBody>
      </p:sp>
      <p:sp>
        <p:nvSpPr>
          <p:cNvPr id="4" name="Slide Number Placeholder 3"/>
          <p:cNvSpPr>
            <a:spLocks noGrp="1"/>
          </p:cNvSpPr>
          <p:nvPr>
            <p:ph type="sldNum" sz="quarter" idx="12"/>
          </p:nvPr>
        </p:nvSpPr>
        <p:spPr/>
        <p:txBody>
          <a:bodyPr/>
          <a:lstStyle/>
          <a:p>
            <a:pPr>
              <a:defRPr/>
            </a:pPr>
            <a:fld id="{312319CB-5551-4EF6-AE73-BECF99224241}" type="slidenum">
              <a:rPr lang="en-US" smtClean="0"/>
              <a:pPr>
                <a:defRPr/>
              </a:pPr>
              <a:t>69</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Mark 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886200"/>
            <a:ext cx="2184400"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4" descr="Mark 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3886200"/>
            <a:ext cx="1881188"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5" descr="Mark 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886200"/>
            <a:ext cx="1893888"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0"/>
            <a:ext cx="220980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4572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3810000"/>
            <a:ext cx="2462213"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152400"/>
            <a:ext cx="25146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itle 1"/>
          <p:cNvSpPr>
            <a:spLocks noGrp="1"/>
          </p:cNvSpPr>
          <p:nvPr>
            <p:ph type="title"/>
          </p:nvPr>
        </p:nvSpPr>
        <p:spPr>
          <a:xfrm>
            <a:off x="457200" y="1066800"/>
            <a:ext cx="8229600" cy="4800600"/>
          </a:xfrm>
        </p:spPr>
        <p:txBody>
          <a:bodyPr/>
          <a:lstStyle/>
          <a:p>
            <a:pPr eaLnBrk="1" hangingPunct="1"/>
            <a:r>
              <a:rPr lang="en-US" sz="3200" b="1" smtClean="0"/>
              <a:t/>
            </a:r>
            <a:br>
              <a:rPr lang="en-US" sz="3200" b="1" smtClean="0"/>
            </a:br>
            <a:r>
              <a:rPr lang="en-US" b="1" smtClean="0"/>
              <a:t>My Family’s Story  </a:t>
            </a:r>
            <a:r>
              <a:rPr lang="en-US" sz="3200" b="1" smtClean="0"/>
              <a:t/>
            </a:r>
            <a:br>
              <a:rPr lang="en-US" sz="3200" b="1" smtClean="0"/>
            </a:br>
            <a:r>
              <a:rPr lang="en-US" sz="3200" b="1" smtClean="0"/>
              <a:t> </a:t>
            </a:r>
            <a:r>
              <a:rPr lang="en-US" sz="2200" smtClean="0"/>
              <a:t/>
            </a:r>
            <a:br>
              <a:rPr lang="en-US" sz="2200" smtClean="0"/>
            </a:br>
            <a:endParaRPr lang="en-US" sz="2200" smtClean="0"/>
          </a:p>
        </p:txBody>
      </p:sp>
      <p:sp>
        <p:nvSpPr>
          <p:cNvPr id="2" name="Slide Number Placeholder 1"/>
          <p:cNvSpPr>
            <a:spLocks noGrp="1"/>
          </p:cNvSpPr>
          <p:nvPr>
            <p:ph type="sldNum" sz="quarter" idx="12"/>
          </p:nvPr>
        </p:nvSpPr>
        <p:spPr/>
        <p:txBody>
          <a:bodyPr/>
          <a:lstStyle/>
          <a:p>
            <a:pPr>
              <a:defRPr/>
            </a:pPr>
            <a:fld id="{BB5D4DE9-37CC-4F2C-9818-F0097A72556C}" type="slidenum">
              <a:rPr lang="en-US" smtClean="0"/>
              <a:pPr>
                <a:defRPr/>
              </a:pPr>
              <a:t>7</a:t>
            </a:fld>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r>
              <a:rPr lang="en-US" sz="4800" b="1" smtClean="0"/>
              <a:t>Richest 5% of Families</a:t>
            </a:r>
          </a:p>
        </p:txBody>
      </p:sp>
      <p:sp>
        <p:nvSpPr>
          <p:cNvPr id="71683" name="Content Placeholder 2"/>
          <p:cNvSpPr>
            <a:spLocks noGrp="1"/>
          </p:cNvSpPr>
          <p:nvPr>
            <p:ph idx="1"/>
          </p:nvPr>
        </p:nvSpPr>
        <p:spPr/>
        <p:txBody>
          <a:bodyPr/>
          <a:lstStyle/>
          <a:p>
            <a:pPr marL="0" indent="0" algn="ctr" eaLnBrk="1" hangingPunct="1">
              <a:buFont typeface="Arial" charset="0"/>
              <a:buNone/>
            </a:pPr>
            <a:endParaRPr lang="en-US" sz="4400" b="1" smtClean="0"/>
          </a:p>
          <a:p>
            <a:pPr marL="0" indent="0" algn="ctr" eaLnBrk="1" hangingPunct="1">
              <a:buFont typeface="Arial" charset="0"/>
              <a:buNone/>
            </a:pPr>
            <a:r>
              <a:rPr lang="en-US" sz="4400" b="1" smtClean="0"/>
              <a:t>Average Income $191,300 in 1979</a:t>
            </a:r>
          </a:p>
          <a:p>
            <a:pPr marL="0" indent="0" algn="ctr" eaLnBrk="1" hangingPunct="1">
              <a:buFont typeface="Arial" charset="0"/>
              <a:buNone/>
            </a:pPr>
            <a:endParaRPr lang="en-US" sz="4400" b="1" smtClean="0"/>
          </a:p>
          <a:p>
            <a:pPr marL="0" indent="0" algn="ctr" eaLnBrk="1" hangingPunct="1">
              <a:buFont typeface="Arial" charset="0"/>
              <a:buNone/>
            </a:pPr>
            <a:r>
              <a:rPr lang="en-US" sz="4400" b="1" smtClean="0"/>
              <a:t>Average Income Gain 1947 to 1979</a:t>
            </a:r>
          </a:p>
          <a:p>
            <a:pPr marL="0" indent="0" algn="ctr" eaLnBrk="1" hangingPunct="1">
              <a:buFont typeface="Arial" charset="0"/>
              <a:buNone/>
            </a:pPr>
            <a:r>
              <a:rPr lang="en-US" sz="4400" b="1" smtClean="0"/>
              <a:t>86%</a:t>
            </a:r>
          </a:p>
          <a:p>
            <a:pPr marL="0" indent="0" eaLnBrk="1" hangingPunct="1">
              <a:buFont typeface="Arial" charset="0"/>
              <a:buNone/>
            </a:pPr>
            <a:endParaRPr lang="en-US" sz="4400" smtClean="0"/>
          </a:p>
        </p:txBody>
      </p:sp>
      <p:sp>
        <p:nvSpPr>
          <p:cNvPr id="4" name="Slide Number Placeholder 3"/>
          <p:cNvSpPr>
            <a:spLocks noGrp="1"/>
          </p:cNvSpPr>
          <p:nvPr>
            <p:ph type="sldNum" sz="quarter" idx="12"/>
          </p:nvPr>
        </p:nvSpPr>
        <p:spPr/>
        <p:txBody>
          <a:bodyPr/>
          <a:lstStyle/>
          <a:p>
            <a:pPr>
              <a:defRPr/>
            </a:pPr>
            <a:fld id="{2464FA6D-BB6E-44B1-9CD5-C43CC3A5C104}" type="slidenum">
              <a:rPr lang="en-US" smtClean="0"/>
              <a:pPr>
                <a:defRPr/>
              </a:pPr>
              <a:t>70</a:t>
            </a:fld>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r>
              <a:rPr lang="en-US" sz="4800" b="1" smtClean="0"/>
              <a:t>Poorest 20% of Families </a:t>
            </a:r>
          </a:p>
        </p:txBody>
      </p:sp>
      <p:sp>
        <p:nvSpPr>
          <p:cNvPr id="72707" name="Content Placeholder 2"/>
          <p:cNvSpPr>
            <a:spLocks noGrp="1"/>
          </p:cNvSpPr>
          <p:nvPr>
            <p:ph idx="1"/>
          </p:nvPr>
        </p:nvSpPr>
        <p:spPr/>
        <p:txBody>
          <a:bodyPr/>
          <a:lstStyle/>
          <a:p>
            <a:pPr marL="0" indent="0" algn="ctr" eaLnBrk="1" hangingPunct="1">
              <a:buFont typeface="Arial" charset="0"/>
              <a:buNone/>
            </a:pPr>
            <a:endParaRPr lang="en-US" sz="4400" b="1" smtClean="0"/>
          </a:p>
          <a:p>
            <a:pPr marL="0" indent="0" algn="ctr" eaLnBrk="1" hangingPunct="1">
              <a:buFont typeface="Arial" charset="0"/>
              <a:buNone/>
            </a:pPr>
            <a:r>
              <a:rPr lang="en-US" sz="4400" b="1" smtClean="0"/>
              <a:t>Average Income $15,000 in 2010</a:t>
            </a:r>
          </a:p>
          <a:p>
            <a:pPr marL="0" indent="0" algn="ctr" eaLnBrk="1" hangingPunct="1">
              <a:buFont typeface="Arial" charset="0"/>
              <a:buNone/>
            </a:pPr>
            <a:endParaRPr lang="en-US" sz="4400" b="1" smtClean="0"/>
          </a:p>
          <a:p>
            <a:pPr marL="0" indent="0" algn="ctr" eaLnBrk="1" hangingPunct="1">
              <a:buFont typeface="Arial" charset="0"/>
              <a:buNone/>
            </a:pPr>
            <a:r>
              <a:rPr lang="en-US" sz="4400" b="1" smtClean="0"/>
              <a:t>Average Income Loss 1979 to 2010</a:t>
            </a:r>
          </a:p>
          <a:p>
            <a:pPr marL="0" indent="0" algn="ctr" eaLnBrk="1" hangingPunct="1">
              <a:buFont typeface="Arial" charset="0"/>
              <a:buNone/>
            </a:pPr>
            <a:r>
              <a:rPr lang="en-US" sz="4400" b="1" smtClean="0"/>
              <a:t>Lost 11%</a:t>
            </a:r>
          </a:p>
          <a:p>
            <a:pPr marL="0" indent="0" eaLnBrk="1" hangingPunct="1">
              <a:buFont typeface="Arial" charset="0"/>
              <a:buNone/>
            </a:pPr>
            <a:endParaRPr lang="en-US" sz="4400" b="1" smtClean="0"/>
          </a:p>
        </p:txBody>
      </p:sp>
      <p:sp>
        <p:nvSpPr>
          <p:cNvPr id="4" name="Slide Number Placeholder 3"/>
          <p:cNvSpPr>
            <a:spLocks noGrp="1"/>
          </p:cNvSpPr>
          <p:nvPr>
            <p:ph type="sldNum" sz="quarter" idx="12"/>
          </p:nvPr>
        </p:nvSpPr>
        <p:spPr/>
        <p:txBody>
          <a:bodyPr/>
          <a:lstStyle/>
          <a:p>
            <a:pPr>
              <a:defRPr/>
            </a:pPr>
            <a:fld id="{6ACC6588-2568-43A1-8159-3AC839951F57}" type="slidenum">
              <a:rPr lang="en-US" smtClean="0"/>
              <a:pPr>
                <a:defRPr/>
              </a:pPr>
              <a:t>71</a:t>
            </a:fld>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pPr eaLnBrk="1" hangingPunct="1"/>
            <a:r>
              <a:rPr lang="en-US" sz="4800" b="1" smtClean="0"/>
              <a:t>Lower Middle 20% of Families</a:t>
            </a:r>
          </a:p>
        </p:txBody>
      </p:sp>
      <p:sp>
        <p:nvSpPr>
          <p:cNvPr id="73731" name="Content Placeholder 2"/>
          <p:cNvSpPr>
            <a:spLocks noGrp="1"/>
          </p:cNvSpPr>
          <p:nvPr>
            <p:ph idx="1"/>
          </p:nvPr>
        </p:nvSpPr>
        <p:spPr/>
        <p:txBody>
          <a:bodyPr/>
          <a:lstStyle/>
          <a:p>
            <a:pPr marL="0" indent="0" algn="ctr" eaLnBrk="1" hangingPunct="1">
              <a:buFont typeface="Arial" charset="0"/>
              <a:buNone/>
            </a:pPr>
            <a:endParaRPr lang="en-US" sz="4400" b="1" smtClean="0"/>
          </a:p>
          <a:p>
            <a:pPr marL="0" indent="0" algn="ctr" eaLnBrk="1" hangingPunct="1">
              <a:buFont typeface="Arial" charset="0"/>
              <a:buNone/>
            </a:pPr>
            <a:r>
              <a:rPr lang="en-US" sz="4400" b="1" smtClean="0"/>
              <a:t>Average Income $37,100 in 2010</a:t>
            </a:r>
          </a:p>
          <a:p>
            <a:pPr marL="0" indent="0" algn="ctr" eaLnBrk="1" hangingPunct="1">
              <a:buFont typeface="Arial" charset="0"/>
              <a:buNone/>
            </a:pPr>
            <a:endParaRPr lang="en-US" sz="4400" b="1" smtClean="0"/>
          </a:p>
          <a:p>
            <a:pPr marL="0" indent="0" algn="ctr" eaLnBrk="1" hangingPunct="1">
              <a:buFont typeface="Arial" charset="0"/>
              <a:buNone/>
            </a:pPr>
            <a:r>
              <a:rPr lang="en-US" sz="4400" b="1" smtClean="0"/>
              <a:t>Average Income Gain 1979 to 2010</a:t>
            </a:r>
          </a:p>
          <a:p>
            <a:pPr marL="0" indent="0" algn="ctr" eaLnBrk="1" hangingPunct="1">
              <a:buFont typeface="Arial" charset="0"/>
              <a:buNone/>
            </a:pPr>
            <a:r>
              <a:rPr lang="en-US" sz="4400" b="1" smtClean="0"/>
              <a:t>2%</a:t>
            </a:r>
          </a:p>
          <a:p>
            <a:pPr marL="0" indent="0" eaLnBrk="1" hangingPunct="1">
              <a:buFont typeface="Arial" charset="0"/>
              <a:buNone/>
            </a:pPr>
            <a:endParaRPr lang="en-US" sz="4400" smtClean="0"/>
          </a:p>
        </p:txBody>
      </p:sp>
      <p:sp>
        <p:nvSpPr>
          <p:cNvPr id="4" name="Slide Number Placeholder 3"/>
          <p:cNvSpPr>
            <a:spLocks noGrp="1"/>
          </p:cNvSpPr>
          <p:nvPr>
            <p:ph type="sldNum" sz="quarter" idx="12"/>
          </p:nvPr>
        </p:nvSpPr>
        <p:spPr/>
        <p:txBody>
          <a:bodyPr/>
          <a:lstStyle/>
          <a:p>
            <a:pPr>
              <a:defRPr/>
            </a:pPr>
            <a:fld id="{BBFF85E2-500B-45A0-8316-41C4F8D6736D}" type="slidenum">
              <a:rPr lang="en-US" smtClean="0"/>
              <a:pPr>
                <a:defRPr/>
              </a:pPr>
              <a:t>72</a:t>
            </a:fld>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eaLnBrk="1" hangingPunct="1"/>
            <a:r>
              <a:rPr lang="en-US" sz="4800" b="1" smtClean="0"/>
              <a:t>Middle 20% of Families</a:t>
            </a:r>
          </a:p>
        </p:txBody>
      </p:sp>
      <p:sp>
        <p:nvSpPr>
          <p:cNvPr id="74755" name="Content Placeholder 2"/>
          <p:cNvSpPr>
            <a:spLocks noGrp="1"/>
          </p:cNvSpPr>
          <p:nvPr>
            <p:ph idx="1"/>
          </p:nvPr>
        </p:nvSpPr>
        <p:spPr/>
        <p:txBody>
          <a:bodyPr/>
          <a:lstStyle/>
          <a:p>
            <a:pPr marL="0" indent="0" algn="ctr" eaLnBrk="1" hangingPunct="1">
              <a:buFont typeface="Arial" charset="0"/>
              <a:buNone/>
            </a:pPr>
            <a:endParaRPr lang="en-US" sz="4400" b="1" smtClean="0"/>
          </a:p>
          <a:p>
            <a:pPr marL="0" indent="0" algn="ctr" eaLnBrk="1" hangingPunct="1">
              <a:buFont typeface="Arial" charset="0"/>
              <a:buNone/>
            </a:pPr>
            <a:r>
              <a:rPr lang="en-US" sz="4400" b="1" smtClean="0"/>
              <a:t>Average Income $60,400 in 2010</a:t>
            </a:r>
          </a:p>
          <a:p>
            <a:pPr marL="0" indent="0" algn="ctr" eaLnBrk="1" hangingPunct="1">
              <a:buFont typeface="Arial" charset="0"/>
              <a:buNone/>
            </a:pPr>
            <a:endParaRPr lang="en-US" sz="4400" b="1" smtClean="0"/>
          </a:p>
          <a:p>
            <a:pPr marL="0" indent="0" algn="ctr" eaLnBrk="1" hangingPunct="1">
              <a:buFont typeface="Arial" charset="0"/>
              <a:buNone/>
            </a:pPr>
            <a:r>
              <a:rPr lang="en-US" sz="4400" b="1" smtClean="0"/>
              <a:t>Average Income Gain 1979 to 2010</a:t>
            </a:r>
          </a:p>
          <a:p>
            <a:pPr marL="0" indent="0" algn="ctr" eaLnBrk="1" hangingPunct="1">
              <a:buFont typeface="Arial" charset="0"/>
              <a:buNone/>
            </a:pPr>
            <a:r>
              <a:rPr lang="en-US" sz="4400" b="1" smtClean="0"/>
              <a:t>10%</a:t>
            </a:r>
          </a:p>
          <a:p>
            <a:pPr marL="0" indent="0" eaLnBrk="1" hangingPunct="1">
              <a:buFont typeface="Arial" charset="0"/>
              <a:buNone/>
            </a:pPr>
            <a:endParaRPr lang="en-US" sz="4400" b="1" smtClean="0"/>
          </a:p>
        </p:txBody>
      </p:sp>
      <p:sp>
        <p:nvSpPr>
          <p:cNvPr id="4" name="Slide Number Placeholder 3"/>
          <p:cNvSpPr>
            <a:spLocks noGrp="1"/>
          </p:cNvSpPr>
          <p:nvPr>
            <p:ph type="sldNum" sz="quarter" idx="12"/>
          </p:nvPr>
        </p:nvSpPr>
        <p:spPr/>
        <p:txBody>
          <a:bodyPr/>
          <a:lstStyle/>
          <a:p>
            <a:pPr>
              <a:defRPr/>
            </a:pPr>
            <a:fld id="{31D065F6-8032-49BC-9CBB-A678CD8FCA5F}" type="slidenum">
              <a:rPr lang="en-US" smtClean="0"/>
              <a:pPr>
                <a:defRPr/>
              </a:pPr>
              <a:t>73</a:t>
            </a:fld>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pPr eaLnBrk="1" hangingPunct="1"/>
            <a:r>
              <a:rPr lang="en-US" sz="4800" b="1" smtClean="0"/>
              <a:t>Upper Middle 20% of Families</a:t>
            </a:r>
          </a:p>
        </p:txBody>
      </p:sp>
      <p:sp>
        <p:nvSpPr>
          <p:cNvPr id="75779" name="Content Placeholder 2"/>
          <p:cNvSpPr>
            <a:spLocks noGrp="1"/>
          </p:cNvSpPr>
          <p:nvPr>
            <p:ph idx="1"/>
          </p:nvPr>
        </p:nvSpPr>
        <p:spPr/>
        <p:txBody>
          <a:bodyPr/>
          <a:lstStyle/>
          <a:p>
            <a:pPr marL="0" indent="0" algn="ctr" eaLnBrk="1" hangingPunct="1">
              <a:buFont typeface="Arial" charset="0"/>
              <a:buNone/>
            </a:pPr>
            <a:endParaRPr lang="en-US" sz="4400" b="1" smtClean="0"/>
          </a:p>
          <a:p>
            <a:pPr marL="0" indent="0" algn="ctr" eaLnBrk="1" hangingPunct="1">
              <a:buFont typeface="Arial" charset="0"/>
              <a:buNone/>
            </a:pPr>
            <a:r>
              <a:rPr lang="en-US" sz="4400" b="1" smtClean="0"/>
              <a:t>Average Income $92,000 in 2010</a:t>
            </a:r>
          </a:p>
          <a:p>
            <a:pPr marL="0" indent="0" algn="ctr" eaLnBrk="1" hangingPunct="1">
              <a:buFont typeface="Arial" charset="0"/>
              <a:buNone/>
            </a:pPr>
            <a:endParaRPr lang="en-US" sz="4400" b="1" smtClean="0"/>
          </a:p>
          <a:p>
            <a:pPr marL="0" indent="0" algn="ctr" eaLnBrk="1" hangingPunct="1">
              <a:buFont typeface="Arial" charset="0"/>
              <a:buNone/>
            </a:pPr>
            <a:r>
              <a:rPr lang="en-US" sz="4400" b="1" smtClean="0"/>
              <a:t>Average Income Gain 1979 to 2010</a:t>
            </a:r>
          </a:p>
          <a:p>
            <a:pPr marL="0" indent="0" algn="ctr" eaLnBrk="1" hangingPunct="1">
              <a:buFont typeface="Arial" charset="0"/>
              <a:buNone/>
            </a:pPr>
            <a:r>
              <a:rPr lang="en-US" sz="4400" b="1" smtClean="0"/>
              <a:t>22%</a:t>
            </a:r>
          </a:p>
          <a:p>
            <a:pPr marL="0" indent="0" eaLnBrk="1" hangingPunct="1">
              <a:buFont typeface="Arial" charset="0"/>
              <a:buNone/>
            </a:pPr>
            <a:endParaRPr lang="en-US" sz="4400" b="1" smtClean="0"/>
          </a:p>
        </p:txBody>
      </p:sp>
      <p:sp>
        <p:nvSpPr>
          <p:cNvPr id="4" name="Slide Number Placeholder 3"/>
          <p:cNvSpPr>
            <a:spLocks noGrp="1"/>
          </p:cNvSpPr>
          <p:nvPr>
            <p:ph type="sldNum" sz="quarter" idx="12"/>
          </p:nvPr>
        </p:nvSpPr>
        <p:spPr/>
        <p:txBody>
          <a:bodyPr/>
          <a:lstStyle/>
          <a:p>
            <a:pPr>
              <a:defRPr/>
            </a:pPr>
            <a:fld id="{084EC39C-CE58-4482-A859-7601D718E128}" type="slidenum">
              <a:rPr lang="en-US" smtClean="0"/>
              <a:pPr>
                <a:defRPr/>
              </a:pPr>
              <a:t>74</a:t>
            </a:fld>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eaLnBrk="1" hangingPunct="1"/>
            <a:r>
              <a:rPr lang="en-US" sz="4800" b="1" smtClean="0"/>
              <a:t>Richest 20% of Families</a:t>
            </a:r>
          </a:p>
        </p:txBody>
      </p:sp>
      <p:sp>
        <p:nvSpPr>
          <p:cNvPr id="76803" name="Content Placeholder 2"/>
          <p:cNvSpPr>
            <a:spLocks noGrp="1"/>
          </p:cNvSpPr>
          <p:nvPr>
            <p:ph idx="1"/>
          </p:nvPr>
        </p:nvSpPr>
        <p:spPr/>
        <p:txBody>
          <a:bodyPr/>
          <a:lstStyle/>
          <a:p>
            <a:pPr marL="0" indent="0" algn="ctr" eaLnBrk="1" hangingPunct="1">
              <a:buFont typeface="Arial" charset="0"/>
              <a:buNone/>
            </a:pPr>
            <a:endParaRPr lang="en-US" sz="4400" b="1" smtClean="0"/>
          </a:p>
          <a:p>
            <a:pPr marL="0" indent="0" algn="ctr" eaLnBrk="1" hangingPunct="1">
              <a:buFont typeface="Arial" charset="0"/>
              <a:buNone/>
            </a:pPr>
            <a:r>
              <a:rPr lang="en-US" sz="4400" b="1" smtClean="0"/>
              <a:t>Average Income $187,400 in 2010</a:t>
            </a:r>
          </a:p>
          <a:p>
            <a:pPr marL="0" indent="0" algn="ctr" eaLnBrk="1" hangingPunct="1">
              <a:buFont typeface="Arial" charset="0"/>
              <a:buNone/>
            </a:pPr>
            <a:endParaRPr lang="en-US" sz="4400" b="1" smtClean="0"/>
          </a:p>
          <a:p>
            <a:pPr marL="0" indent="0" algn="ctr" eaLnBrk="1" hangingPunct="1">
              <a:buFont typeface="Arial" charset="0"/>
              <a:buNone/>
            </a:pPr>
            <a:r>
              <a:rPr lang="en-US" sz="4400" b="1" smtClean="0"/>
              <a:t>Average Income Gain 1979 to 2010</a:t>
            </a:r>
          </a:p>
          <a:p>
            <a:pPr marL="0" indent="0" algn="ctr" eaLnBrk="1" hangingPunct="1">
              <a:buFont typeface="Arial" charset="0"/>
              <a:buNone/>
            </a:pPr>
            <a:r>
              <a:rPr lang="en-US" sz="4400" b="1" smtClean="0"/>
              <a:t>45%</a:t>
            </a:r>
          </a:p>
          <a:p>
            <a:pPr marL="0" indent="0" eaLnBrk="1" hangingPunct="1">
              <a:buFont typeface="Arial" charset="0"/>
              <a:buNone/>
            </a:pPr>
            <a:endParaRPr lang="en-US" sz="4400" smtClean="0"/>
          </a:p>
        </p:txBody>
      </p:sp>
      <p:sp>
        <p:nvSpPr>
          <p:cNvPr id="4" name="Slide Number Placeholder 3"/>
          <p:cNvSpPr>
            <a:spLocks noGrp="1"/>
          </p:cNvSpPr>
          <p:nvPr>
            <p:ph type="sldNum" sz="quarter" idx="12"/>
          </p:nvPr>
        </p:nvSpPr>
        <p:spPr/>
        <p:txBody>
          <a:bodyPr/>
          <a:lstStyle/>
          <a:p>
            <a:pPr>
              <a:defRPr/>
            </a:pPr>
            <a:fld id="{93FAC8F8-3ACF-4C6B-AD66-ACC0D8134528}" type="slidenum">
              <a:rPr lang="en-US" smtClean="0"/>
              <a:pPr>
                <a:defRPr/>
              </a:pPr>
              <a:t>75</a:t>
            </a:fld>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r>
              <a:rPr lang="en-US" sz="4800" b="1" smtClean="0"/>
              <a:t>Richest 5% of Families</a:t>
            </a:r>
          </a:p>
        </p:txBody>
      </p:sp>
      <p:sp>
        <p:nvSpPr>
          <p:cNvPr id="77827" name="Content Placeholder 2"/>
          <p:cNvSpPr>
            <a:spLocks noGrp="1"/>
          </p:cNvSpPr>
          <p:nvPr>
            <p:ph idx="1"/>
          </p:nvPr>
        </p:nvSpPr>
        <p:spPr/>
        <p:txBody>
          <a:bodyPr/>
          <a:lstStyle/>
          <a:p>
            <a:pPr marL="0" indent="0" algn="ctr" eaLnBrk="1" hangingPunct="1">
              <a:buFont typeface="Arial" charset="0"/>
              <a:buNone/>
            </a:pPr>
            <a:endParaRPr lang="en-US" sz="4400" b="1" smtClean="0"/>
          </a:p>
          <a:p>
            <a:pPr marL="0" indent="0" algn="ctr" eaLnBrk="1" hangingPunct="1">
              <a:buFont typeface="Arial" charset="0"/>
              <a:buNone/>
            </a:pPr>
            <a:r>
              <a:rPr lang="en-US" sz="4400" b="1" smtClean="0"/>
              <a:t>Average Income $313,300 in 2010</a:t>
            </a:r>
          </a:p>
          <a:p>
            <a:pPr marL="0" indent="0" algn="ctr" eaLnBrk="1" hangingPunct="1">
              <a:buFont typeface="Arial" charset="0"/>
              <a:buNone/>
            </a:pPr>
            <a:endParaRPr lang="en-US" sz="4400" b="1" smtClean="0"/>
          </a:p>
          <a:p>
            <a:pPr marL="0" indent="0" algn="ctr" eaLnBrk="1" hangingPunct="1">
              <a:buFont typeface="Arial" charset="0"/>
              <a:buNone/>
            </a:pPr>
            <a:r>
              <a:rPr lang="en-US" sz="4400" b="1" smtClean="0"/>
              <a:t>Average Income Gain 1979 to 2010</a:t>
            </a:r>
          </a:p>
          <a:p>
            <a:pPr marL="0" indent="0" algn="ctr" eaLnBrk="1" hangingPunct="1">
              <a:buFont typeface="Arial" charset="0"/>
              <a:buNone/>
            </a:pPr>
            <a:r>
              <a:rPr lang="en-US" sz="4400" b="1" smtClean="0"/>
              <a:t>64%</a:t>
            </a:r>
          </a:p>
          <a:p>
            <a:pPr marL="0" indent="0" eaLnBrk="1" hangingPunct="1">
              <a:buFont typeface="Arial" charset="0"/>
              <a:buNone/>
            </a:pPr>
            <a:endParaRPr lang="en-US" sz="4400" b="1" smtClean="0"/>
          </a:p>
        </p:txBody>
      </p:sp>
      <p:sp>
        <p:nvSpPr>
          <p:cNvPr id="4" name="Slide Number Placeholder 3"/>
          <p:cNvSpPr>
            <a:spLocks noGrp="1"/>
          </p:cNvSpPr>
          <p:nvPr>
            <p:ph type="sldNum" sz="quarter" idx="12"/>
          </p:nvPr>
        </p:nvSpPr>
        <p:spPr/>
        <p:txBody>
          <a:bodyPr/>
          <a:lstStyle/>
          <a:p>
            <a:pPr>
              <a:defRPr/>
            </a:pPr>
            <a:fld id="{4A7B4492-26D6-401B-9121-40539C5C1670}" type="slidenum">
              <a:rPr lang="en-US" smtClean="0"/>
              <a:pPr>
                <a:defRPr/>
              </a:pPr>
              <a:t>76</a:t>
            </a:fld>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pPr eaLnBrk="1" hangingPunct="1"/>
            <a:r>
              <a:rPr lang="en-US" sz="4800" b="1" dirty="0" smtClean="0"/>
              <a:t>Richest 0.01% - 11,000 Families </a:t>
            </a:r>
          </a:p>
        </p:txBody>
      </p:sp>
      <p:sp>
        <p:nvSpPr>
          <p:cNvPr id="3" name="Content Placeholder 2"/>
          <p:cNvSpPr>
            <a:spLocks noGrp="1"/>
          </p:cNvSpPr>
          <p:nvPr>
            <p:ph idx="1"/>
          </p:nvPr>
        </p:nvSpPr>
        <p:spPr/>
        <p:txBody>
          <a:bodyPr>
            <a:normAutofit lnSpcReduction="10000"/>
          </a:bodyPr>
          <a:lstStyle/>
          <a:p>
            <a:pPr marL="0" indent="0" algn="ctr" eaLnBrk="1" hangingPunct="1">
              <a:buFont typeface="Arial" charset="0"/>
              <a:buNone/>
              <a:defRPr/>
            </a:pPr>
            <a:endParaRPr lang="en-US" sz="4400" b="1" dirty="0" smtClean="0"/>
          </a:p>
          <a:p>
            <a:pPr marL="0" indent="0" algn="ctr" eaLnBrk="1" hangingPunct="1">
              <a:buFont typeface="Arial" charset="0"/>
              <a:buNone/>
              <a:defRPr/>
            </a:pPr>
            <a:r>
              <a:rPr lang="en-US" sz="4400" b="1" dirty="0" smtClean="0"/>
              <a:t>Average </a:t>
            </a:r>
            <a:r>
              <a:rPr lang="en-US" sz="4400" b="1" dirty="0"/>
              <a:t>Income </a:t>
            </a:r>
            <a:r>
              <a:rPr lang="en-US" sz="4400" b="1" dirty="0" smtClean="0"/>
              <a:t>$35,500,000 </a:t>
            </a:r>
            <a:r>
              <a:rPr lang="en-US" sz="4400" b="1" dirty="0"/>
              <a:t>in 2010</a:t>
            </a:r>
          </a:p>
          <a:p>
            <a:pPr marL="0" indent="0" algn="ctr" eaLnBrk="1" hangingPunct="1">
              <a:buFont typeface="Arial" charset="0"/>
              <a:buNone/>
              <a:defRPr/>
            </a:pPr>
            <a:endParaRPr lang="en-US" sz="4400" b="1" dirty="0"/>
          </a:p>
          <a:p>
            <a:pPr marL="0" indent="0" algn="ctr" eaLnBrk="1" hangingPunct="1">
              <a:buFont typeface="Arial" charset="0"/>
              <a:buNone/>
              <a:defRPr/>
            </a:pPr>
            <a:r>
              <a:rPr lang="en-US" sz="4400" b="1" dirty="0"/>
              <a:t>Average Income Gain </a:t>
            </a:r>
            <a:r>
              <a:rPr lang="en-US" sz="4400" b="1" dirty="0" smtClean="0"/>
              <a:t>1979 to 2010</a:t>
            </a:r>
            <a:endParaRPr lang="en-US" sz="4400" b="1" dirty="0"/>
          </a:p>
          <a:p>
            <a:pPr marL="0" indent="0" algn="ctr" eaLnBrk="1" hangingPunct="1">
              <a:buFont typeface="Arial" charset="0"/>
              <a:buNone/>
              <a:defRPr/>
            </a:pPr>
            <a:r>
              <a:rPr lang="en-US" sz="4400" b="1" dirty="0" smtClean="0"/>
              <a:t>386%</a:t>
            </a:r>
            <a:endParaRPr lang="en-US" sz="4400" b="1" dirty="0"/>
          </a:p>
          <a:p>
            <a:pPr marL="0" indent="0" eaLnBrk="1" hangingPunct="1">
              <a:buFont typeface="Arial" charset="0"/>
              <a:buNone/>
              <a:defRPr/>
            </a:pPr>
            <a:endParaRPr lang="en-US" sz="4400" dirty="0"/>
          </a:p>
        </p:txBody>
      </p:sp>
      <p:sp>
        <p:nvSpPr>
          <p:cNvPr id="4" name="Slide Number Placeholder 3"/>
          <p:cNvSpPr>
            <a:spLocks noGrp="1"/>
          </p:cNvSpPr>
          <p:nvPr>
            <p:ph type="sldNum" sz="quarter" idx="12"/>
          </p:nvPr>
        </p:nvSpPr>
        <p:spPr/>
        <p:txBody>
          <a:bodyPr/>
          <a:lstStyle/>
          <a:p>
            <a:pPr>
              <a:defRPr/>
            </a:pPr>
            <a:fld id="{82FF2434-CDF3-475A-A837-489E10841609}" type="slidenum">
              <a:rPr lang="en-US" smtClean="0"/>
              <a:pPr>
                <a:defRPr/>
              </a:pPr>
              <a:t>77</a:t>
            </a:fld>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pPr eaLnBrk="1" hangingPunct="1"/>
            <a:r>
              <a:rPr lang="en-US" sz="3600" b="1" smtClean="0"/>
              <a:t>Workers’ Wages as a Share of National Income Hits Record Low in 2010</a:t>
            </a:r>
          </a:p>
        </p:txBody>
      </p:sp>
      <p:graphicFrame>
        <p:nvGraphicFramePr>
          <p:cNvPr id="79875" name="Content Placeholder 4"/>
          <p:cNvGraphicFramePr>
            <a:graphicFrameLocks noGrp="1"/>
          </p:cNvGraphicFramePr>
          <p:nvPr>
            <p:ph idx="1"/>
          </p:nvPr>
        </p:nvGraphicFramePr>
        <p:xfrm>
          <a:off x="406400" y="1549400"/>
          <a:ext cx="8331200" cy="4627563"/>
        </p:xfrm>
        <a:graphic>
          <a:graphicData uri="http://schemas.openxmlformats.org/presentationml/2006/ole">
            <mc:AlternateContent xmlns:mc="http://schemas.openxmlformats.org/markup-compatibility/2006">
              <mc:Choice xmlns:v="urn:schemas-microsoft-com:vml" Requires="v">
                <p:oleObj spid="_x0000_s79904" r:id="rId4" imgW="8327858" imgH="4627265" progId="Excel.Chart.8">
                  <p:embed/>
                </p:oleObj>
              </mc:Choice>
              <mc:Fallback>
                <p:oleObj r:id="rId4" imgW="8327858" imgH="4627265" progId="Excel.Chart.8">
                  <p:embed/>
                  <p:pic>
                    <p:nvPicPr>
                      <p:cNvPr id="0" name="Content Placeholder 4"/>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549400"/>
                        <a:ext cx="833120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A495CC72-EDA4-4201-8D62-D6C84354BFA9}" type="slidenum">
              <a:rPr lang="en-US" smtClean="0"/>
              <a:pPr>
                <a:defRPr/>
              </a:pPr>
              <a:t>78</a:t>
            </a:fld>
            <a:endParaRPr lang="en-US" dirty="0"/>
          </a:p>
        </p:txBody>
      </p:sp>
      <p:sp>
        <p:nvSpPr>
          <p:cNvPr id="79877" name="TextBox 5"/>
          <p:cNvSpPr txBox="1">
            <a:spLocks noChangeArrowheads="1"/>
          </p:cNvSpPr>
          <p:nvPr/>
        </p:nvSpPr>
        <p:spPr bwMode="auto">
          <a:xfrm>
            <a:off x="762000" y="6248400"/>
            <a:ext cx="754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a:t>Source:  Bureau of Economic Analysis, “Table 1.12 National Income by Type of Income, Table 1.12 National Income by Type of Income. </a:t>
            </a:r>
            <a:r>
              <a:rPr lang="en-US" sz="1200">
                <a:hlinkClick r:id="rId6"/>
              </a:rPr>
              <a:t>http://www.bea.gov/iTable/iTable.cfm?ReqID=9&amp;step=1</a:t>
            </a:r>
            <a:r>
              <a:rPr lang="en-US" sz="1200"/>
              <a:t> </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304800" y="304800"/>
            <a:ext cx="8686800" cy="1143000"/>
          </a:xfrm>
        </p:spPr>
        <p:txBody>
          <a:bodyPr/>
          <a:lstStyle/>
          <a:p>
            <a:pPr eaLnBrk="1" hangingPunct="1"/>
            <a:r>
              <a:rPr lang="en-US" sz="3600" b="1" smtClean="0"/>
              <a:t>Winning the War on Poverty – 1959 to 1979</a:t>
            </a:r>
            <a:br>
              <a:rPr lang="en-US" sz="3600" b="1" smtClean="0"/>
            </a:br>
            <a:r>
              <a:rPr lang="en-US" sz="3600" b="1" smtClean="0"/>
              <a:t>Losing the War on Poverty – 1979 to 2010</a:t>
            </a:r>
          </a:p>
        </p:txBody>
      </p:sp>
      <p:graphicFrame>
        <p:nvGraphicFramePr>
          <p:cNvPr id="80899" name="Content Placeholder 4"/>
          <p:cNvGraphicFramePr>
            <a:graphicFrameLocks noGrp="1"/>
          </p:cNvGraphicFramePr>
          <p:nvPr>
            <p:ph idx="1"/>
          </p:nvPr>
        </p:nvGraphicFramePr>
        <p:xfrm>
          <a:off x="406400" y="1549400"/>
          <a:ext cx="8331200" cy="4627563"/>
        </p:xfrm>
        <a:graphic>
          <a:graphicData uri="http://schemas.openxmlformats.org/presentationml/2006/ole">
            <mc:AlternateContent xmlns:mc="http://schemas.openxmlformats.org/markup-compatibility/2006">
              <mc:Choice xmlns:v="urn:schemas-microsoft-com:vml" Requires="v">
                <p:oleObj spid="_x0000_s80928" r:id="rId4" imgW="8327858" imgH="4627265" progId="Excel.Chart.8">
                  <p:embed/>
                </p:oleObj>
              </mc:Choice>
              <mc:Fallback>
                <p:oleObj r:id="rId4" imgW="8327858" imgH="4627265" progId="Excel.Chart.8">
                  <p:embed/>
                  <p:pic>
                    <p:nvPicPr>
                      <p:cNvPr id="0" name="Content Placeholder 4"/>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549400"/>
                        <a:ext cx="833120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C57E7F12-2F96-4A12-B3AF-B368FE719BF0}" type="slidenum">
              <a:rPr lang="en-US" smtClean="0"/>
              <a:pPr>
                <a:defRPr/>
              </a:pPr>
              <a:t>79</a:t>
            </a:fld>
            <a:endParaRPr lang="en-US" dirty="0"/>
          </a:p>
        </p:txBody>
      </p:sp>
      <p:sp>
        <p:nvSpPr>
          <p:cNvPr id="80901" name="TextBox 7"/>
          <p:cNvSpPr txBox="1">
            <a:spLocks noChangeArrowheads="1"/>
          </p:cNvSpPr>
          <p:nvPr/>
        </p:nvSpPr>
        <p:spPr bwMode="auto">
          <a:xfrm>
            <a:off x="762000" y="6096000"/>
            <a:ext cx="762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a:t>Source:  U.S. Census Bureau, “Historical Poverty Tables – People,” Tables 2 and 3. </a:t>
            </a:r>
            <a:r>
              <a:rPr lang="en-US" sz="1200">
                <a:hlinkClick r:id="rId6"/>
              </a:rPr>
              <a:t>http://www.census.gov/hhes/www/poverty/data/historical/people.html</a:t>
            </a:r>
            <a:r>
              <a:rPr lang="en-US" sz="1200"/>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274638"/>
            <a:ext cx="8229600" cy="868362"/>
          </a:xfrm>
        </p:spPr>
        <p:txBody>
          <a:bodyPr/>
          <a:lstStyle/>
          <a:p>
            <a:pPr eaLnBrk="1" hangingPunct="1"/>
            <a:r>
              <a:rPr lang="en-US" sz="3600" b="1" smtClean="0"/>
              <a:t> Racism and Bigotry as Corporate Strategy</a:t>
            </a:r>
          </a:p>
        </p:txBody>
      </p:sp>
      <p:sp>
        <p:nvSpPr>
          <p:cNvPr id="10243" name="Content Placeholder 2"/>
          <p:cNvSpPr>
            <a:spLocks noGrp="1"/>
          </p:cNvSpPr>
          <p:nvPr>
            <p:ph idx="1"/>
          </p:nvPr>
        </p:nvSpPr>
        <p:spPr>
          <a:xfrm>
            <a:off x="457200" y="1219200"/>
            <a:ext cx="8229600" cy="4906963"/>
          </a:xfrm>
        </p:spPr>
        <p:txBody>
          <a:bodyPr/>
          <a:lstStyle/>
          <a:p>
            <a:pPr marL="0" indent="0" eaLnBrk="1" hangingPunct="1">
              <a:buFont typeface="Arial" charset="0"/>
              <a:buNone/>
            </a:pPr>
            <a:r>
              <a:rPr lang="en-US" sz="2800" smtClean="0"/>
              <a:t>Swift Meatpacking – 1904:  “Last week we employed Slovaks.  We change among the nationalities and languages.  It prevents them from getting together.  We have the thing systematized.”</a:t>
            </a:r>
          </a:p>
          <a:p>
            <a:pPr marL="0" indent="0" eaLnBrk="1" hangingPunct="1">
              <a:buFont typeface="Arial" charset="0"/>
              <a:buNone/>
            </a:pPr>
            <a:r>
              <a:rPr lang="en-US" sz="2800" smtClean="0"/>
              <a:t>Philip Armour, CEO Armour Meatpacking admitted:  “We pursue policies to keep the races and nationalities apart after working hours, and to foment suspicion, rivalry and enmity among such groups.”</a:t>
            </a:r>
          </a:p>
          <a:p>
            <a:pPr marL="0" indent="0" eaLnBrk="1" hangingPunct="1">
              <a:buFont typeface="Arial" charset="0"/>
              <a:buNone/>
            </a:pPr>
            <a:r>
              <a:rPr lang="en-US" sz="2800" b="1" smtClean="0"/>
              <a:t>23 blacks and 15 whites killed in white-initiated race riot in Chicago during failed packinghouse organizing drive in 1919.</a:t>
            </a:r>
          </a:p>
        </p:txBody>
      </p:sp>
      <p:sp>
        <p:nvSpPr>
          <p:cNvPr id="4" name="Slide Number Placeholder 3"/>
          <p:cNvSpPr>
            <a:spLocks noGrp="1"/>
          </p:cNvSpPr>
          <p:nvPr>
            <p:ph type="sldNum" sz="quarter" idx="12"/>
          </p:nvPr>
        </p:nvSpPr>
        <p:spPr/>
        <p:txBody>
          <a:bodyPr/>
          <a:lstStyle/>
          <a:p>
            <a:pPr>
              <a:defRPr/>
            </a:pPr>
            <a:fld id="{F9209271-B4E9-4CA1-B0C0-2374A94DAFA0}" type="slidenum">
              <a:rPr lang="en-US" smtClean="0"/>
              <a:pPr>
                <a:defRPr/>
              </a:pPr>
              <a:t>8</a:t>
            </a:fld>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pPr eaLnBrk="1" hangingPunct="1"/>
            <a:r>
              <a:rPr lang="en-US" sz="3200" b="1" smtClean="0"/>
              <a:t>Americans Want Stronger Laws to Protect Right to Organize and Bargain Collectively – 2008</a:t>
            </a:r>
            <a:endParaRPr lang="en-US" sz="3200" smtClean="0"/>
          </a:p>
        </p:txBody>
      </p:sp>
      <p:graphicFrame>
        <p:nvGraphicFramePr>
          <p:cNvPr id="81923" name="Content Placeholder 3"/>
          <p:cNvGraphicFramePr>
            <a:graphicFrameLocks noGrp="1"/>
          </p:cNvGraphicFramePr>
          <p:nvPr>
            <p:ph idx="1"/>
          </p:nvPr>
        </p:nvGraphicFramePr>
        <p:xfrm>
          <a:off x="368300" y="1447800"/>
          <a:ext cx="8331200" cy="4495800"/>
        </p:xfrm>
        <a:graphic>
          <a:graphicData uri="http://schemas.openxmlformats.org/presentationml/2006/ole">
            <mc:AlternateContent xmlns:mc="http://schemas.openxmlformats.org/markup-compatibility/2006">
              <mc:Choice xmlns:v="urn:schemas-microsoft-com:vml" Requires="v">
                <p:oleObj spid="_x0000_s81952" r:id="rId4" imgW="8327858" imgH="4627265" progId="Excel.Chart.8">
                  <p:embed/>
                </p:oleObj>
              </mc:Choice>
              <mc:Fallback>
                <p:oleObj r:id="rId4" imgW="8327858" imgH="4627265" progId="Excel.Chart.8">
                  <p:embed/>
                  <p:pic>
                    <p:nvPicPr>
                      <p:cNvPr id="0"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300" y="1447800"/>
                        <a:ext cx="8331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924" name="TextBox 1"/>
          <p:cNvSpPr txBox="1">
            <a:spLocks noChangeArrowheads="1"/>
          </p:cNvSpPr>
          <p:nvPr/>
        </p:nvSpPr>
        <p:spPr bwMode="auto">
          <a:xfrm>
            <a:off x="533400" y="5975350"/>
            <a:ext cx="8001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a:t>Source:  Peter D. Hart Research Associates, “Public Opinion Regarding The Employee Free Choice Act, National Survey Results,” January 8, 2009. http://www.aflcio.org/joinaunion/voiceatwork/efca/upload/Employee_Free_Choice_Act_polling_memo_1.pdf </a:t>
            </a:r>
          </a:p>
          <a:p>
            <a:pPr eaLnBrk="1" hangingPunct="1"/>
            <a:endParaRPr lang="en-US" sz="1200"/>
          </a:p>
        </p:txBody>
      </p:sp>
      <p:sp>
        <p:nvSpPr>
          <p:cNvPr id="3" name="Slide Number Placeholder 2"/>
          <p:cNvSpPr>
            <a:spLocks noGrp="1"/>
          </p:cNvSpPr>
          <p:nvPr>
            <p:ph type="sldNum" sz="quarter" idx="12"/>
          </p:nvPr>
        </p:nvSpPr>
        <p:spPr/>
        <p:txBody>
          <a:bodyPr/>
          <a:lstStyle/>
          <a:p>
            <a:pPr>
              <a:defRPr/>
            </a:pPr>
            <a:fld id="{CC0E9B46-BF18-4B68-894E-C10339C68862}" type="slidenum">
              <a:rPr lang="en-US" smtClean="0"/>
              <a:pPr>
                <a:defRPr/>
              </a:pPr>
              <a:t>80</a:t>
            </a:fld>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pPr eaLnBrk="1" hangingPunct="1"/>
            <a:r>
              <a:rPr lang="en-US" sz="3600" b="1" smtClean="0"/>
              <a:t>Hard Times?  Hard Times for Whom? Corporate After-Tax Profits Hit Record High in 2010</a:t>
            </a:r>
          </a:p>
        </p:txBody>
      </p:sp>
      <p:graphicFrame>
        <p:nvGraphicFramePr>
          <p:cNvPr id="82947" name="Content Placeholder 4"/>
          <p:cNvGraphicFramePr>
            <a:graphicFrameLocks noGrp="1"/>
          </p:cNvGraphicFramePr>
          <p:nvPr>
            <p:ph idx="1"/>
          </p:nvPr>
        </p:nvGraphicFramePr>
        <p:xfrm>
          <a:off x="388938" y="1857375"/>
          <a:ext cx="8556625" cy="4381500"/>
        </p:xfrm>
        <a:graphic>
          <a:graphicData uri="http://schemas.openxmlformats.org/presentationml/2006/ole">
            <mc:AlternateContent xmlns:mc="http://schemas.openxmlformats.org/markup-compatibility/2006">
              <mc:Choice xmlns:v="urn:schemas-microsoft-com:vml" Requires="v">
                <p:oleObj spid="_x0000_s82976" r:id="rId4" imgW="8553429" imgH="4377307" progId="Excel.Chart.8">
                  <p:embed/>
                </p:oleObj>
              </mc:Choice>
              <mc:Fallback>
                <p:oleObj r:id="rId4" imgW="8553429" imgH="4377307" progId="Excel.Chart.8">
                  <p:embed/>
                  <p:pic>
                    <p:nvPicPr>
                      <p:cNvPr id="0" name="Content Placeholder 4"/>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938" y="1857375"/>
                        <a:ext cx="8556625"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8956659D-D4A3-41EB-AA78-9D7285F674BC}" type="slidenum">
              <a:rPr lang="en-US" smtClean="0"/>
              <a:pPr>
                <a:defRPr/>
              </a:pPr>
              <a:t>81</a:t>
            </a:fld>
            <a:endParaRPr lang="en-US" dirty="0"/>
          </a:p>
        </p:txBody>
      </p:sp>
      <p:sp>
        <p:nvSpPr>
          <p:cNvPr id="82949" name="TextBox 5"/>
          <p:cNvSpPr txBox="1">
            <a:spLocks noChangeArrowheads="1"/>
          </p:cNvSpPr>
          <p:nvPr/>
        </p:nvSpPr>
        <p:spPr bwMode="auto">
          <a:xfrm>
            <a:off x="762000" y="6248400"/>
            <a:ext cx="754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a:t>Source:  Bureau of Economic Analysis, “Table 1.12. National Income by Type of Income,” National Income and Product Accounts Tables. http://www.bea.gov/iTable/iTable.cfm?ReqID=9&amp;step=1</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pPr eaLnBrk="1" hangingPunct="1"/>
            <a:r>
              <a:rPr lang="en-US" sz="3600" b="1" smtClean="0"/>
              <a:t>We Need an Economic Bill of Rights for the American Dream</a:t>
            </a:r>
          </a:p>
        </p:txBody>
      </p:sp>
      <p:sp>
        <p:nvSpPr>
          <p:cNvPr id="3" name="Content Placeholder 2"/>
          <p:cNvSpPr>
            <a:spLocks noGrp="1"/>
          </p:cNvSpPr>
          <p:nvPr>
            <p:ph idx="1"/>
          </p:nvPr>
        </p:nvSpPr>
        <p:spPr>
          <a:xfrm>
            <a:off x="457200" y="1600200"/>
            <a:ext cx="8229600" cy="4876800"/>
          </a:xfrm>
        </p:spPr>
        <p:txBody>
          <a:bodyPr/>
          <a:lstStyle/>
          <a:p>
            <a:pPr eaLnBrk="1" hangingPunct="1">
              <a:lnSpc>
                <a:spcPct val="90000"/>
              </a:lnSpc>
            </a:pPr>
            <a:endParaRPr lang="en-US" smtClean="0"/>
          </a:p>
          <a:p>
            <a:pPr eaLnBrk="1" hangingPunct="1">
              <a:lnSpc>
                <a:spcPct val="90000"/>
              </a:lnSpc>
            </a:pPr>
            <a:r>
              <a:rPr lang="en-US" smtClean="0"/>
              <a:t>Organize unions and fair treatment on the job</a:t>
            </a:r>
          </a:p>
          <a:p>
            <a:pPr eaLnBrk="1" hangingPunct="1">
              <a:lnSpc>
                <a:spcPct val="90000"/>
              </a:lnSpc>
            </a:pPr>
            <a:r>
              <a:rPr lang="en-US" smtClean="0"/>
              <a:t>Share fairly in our growing national wealth </a:t>
            </a:r>
          </a:p>
          <a:p>
            <a:pPr eaLnBrk="1" hangingPunct="1">
              <a:lnSpc>
                <a:spcPct val="90000"/>
              </a:lnSpc>
            </a:pPr>
            <a:r>
              <a:rPr lang="en-US" smtClean="0"/>
              <a:t>Affordable educational and training </a:t>
            </a:r>
          </a:p>
          <a:p>
            <a:pPr eaLnBrk="1" hangingPunct="1">
              <a:lnSpc>
                <a:spcPct val="90000"/>
              </a:lnSpc>
            </a:pPr>
            <a:r>
              <a:rPr lang="en-US" smtClean="0"/>
              <a:t>Freedom from economic insecurity</a:t>
            </a:r>
          </a:p>
          <a:p>
            <a:pPr eaLnBrk="1" hangingPunct="1">
              <a:lnSpc>
                <a:spcPct val="90000"/>
              </a:lnSpc>
            </a:pPr>
            <a:r>
              <a:rPr lang="en-US" smtClean="0"/>
              <a:t>Equal treatment for all</a:t>
            </a:r>
          </a:p>
          <a:p>
            <a:pPr eaLnBrk="1" hangingPunct="1">
              <a:lnSpc>
                <a:spcPct val="90000"/>
              </a:lnSpc>
            </a:pPr>
            <a:r>
              <a:rPr lang="en-US" smtClean="0"/>
              <a:t>Time for family, community activities and personal enrichment </a:t>
            </a:r>
          </a:p>
          <a:p>
            <a:pPr eaLnBrk="1" hangingPunct="1">
              <a:lnSpc>
                <a:spcPct val="90000"/>
              </a:lnSpc>
            </a:pPr>
            <a:endParaRPr lang="en-US" sz="2800" smtClean="0"/>
          </a:p>
          <a:p>
            <a:pPr eaLnBrk="1" hangingPunct="1">
              <a:lnSpc>
                <a:spcPct val="90000"/>
              </a:lnSpc>
            </a:pPr>
            <a:endParaRPr lang="en-US" sz="2800" smtClean="0"/>
          </a:p>
        </p:txBody>
      </p:sp>
      <p:sp>
        <p:nvSpPr>
          <p:cNvPr id="4" name="Slide Number Placeholder 3"/>
          <p:cNvSpPr>
            <a:spLocks noGrp="1"/>
          </p:cNvSpPr>
          <p:nvPr>
            <p:ph type="sldNum" sz="quarter" idx="12"/>
          </p:nvPr>
        </p:nvSpPr>
        <p:spPr/>
        <p:txBody>
          <a:bodyPr/>
          <a:lstStyle/>
          <a:p>
            <a:pPr>
              <a:defRPr/>
            </a:pPr>
            <a:fld id="{961742BA-52D4-4B05-9C61-D45172450E1B}" type="slidenum">
              <a:rPr lang="en-US"/>
              <a:pPr>
                <a:defRPr/>
              </a:pPr>
              <a:t>82</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457200" y="533400"/>
            <a:ext cx="8229600" cy="1600200"/>
          </a:xfrm>
        </p:spPr>
        <p:txBody>
          <a:bodyPr/>
          <a:lstStyle/>
          <a:p>
            <a:pPr eaLnBrk="1" hangingPunct="1"/>
            <a:r>
              <a:rPr lang="en-US" sz="3600" b="1" smtClean="0"/>
              <a:t>Pop Quiz</a:t>
            </a:r>
            <a:br>
              <a:rPr lang="en-US" sz="3600" b="1" smtClean="0"/>
            </a:br>
            <a:r>
              <a:rPr lang="en-US" sz="3600" b="1" smtClean="0"/>
              <a:t>Right-wing Republican Governors Attack Public Employees and their Unions - 2011</a:t>
            </a:r>
          </a:p>
        </p:txBody>
      </p:sp>
      <p:sp>
        <p:nvSpPr>
          <p:cNvPr id="3" name="Content Placeholder 2"/>
          <p:cNvSpPr>
            <a:spLocks noGrp="1"/>
          </p:cNvSpPr>
          <p:nvPr>
            <p:ph idx="1"/>
          </p:nvPr>
        </p:nvSpPr>
        <p:spPr>
          <a:xfrm>
            <a:off x="457200" y="2362200"/>
            <a:ext cx="8229600" cy="3763963"/>
          </a:xfrm>
        </p:spPr>
        <p:txBody>
          <a:bodyPr/>
          <a:lstStyle/>
          <a:p>
            <a:pPr marL="0" indent="0" eaLnBrk="1" hangingPunct="1">
              <a:buFont typeface="Arial" charset="0"/>
              <a:buNone/>
              <a:defRPr/>
            </a:pPr>
            <a:r>
              <a:rPr lang="en-US" sz="2400" dirty="0" smtClean="0"/>
              <a:t>Which age group most supports public sector unions and public sector employees against these attacks?</a:t>
            </a:r>
          </a:p>
          <a:p>
            <a:pPr marL="0" indent="0" eaLnBrk="1" hangingPunct="1">
              <a:buFont typeface="Arial" charset="0"/>
              <a:buNone/>
              <a:defRPr/>
            </a:pPr>
            <a:endParaRPr lang="en-US" sz="2400" dirty="0"/>
          </a:p>
          <a:p>
            <a:pPr eaLnBrk="1" hangingPunct="1">
              <a:defRPr/>
            </a:pPr>
            <a:r>
              <a:rPr lang="en-US" sz="2400" dirty="0" smtClean="0"/>
              <a:t>18 to 34 year olds</a:t>
            </a:r>
          </a:p>
          <a:p>
            <a:pPr eaLnBrk="1" hangingPunct="1">
              <a:defRPr/>
            </a:pPr>
            <a:endParaRPr lang="en-US" sz="2400" dirty="0"/>
          </a:p>
          <a:p>
            <a:pPr eaLnBrk="1" hangingPunct="1">
              <a:defRPr/>
            </a:pPr>
            <a:r>
              <a:rPr lang="en-US" sz="2400" dirty="0" smtClean="0"/>
              <a:t>35 to 55 year olds</a:t>
            </a:r>
          </a:p>
          <a:p>
            <a:pPr eaLnBrk="1" hangingPunct="1">
              <a:defRPr/>
            </a:pPr>
            <a:endParaRPr lang="en-US" sz="2400" dirty="0"/>
          </a:p>
          <a:p>
            <a:pPr eaLnBrk="1" hangingPunct="1">
              <a:defRPr/>
            </a:pPr>
            <a:r>
              <a:rPr lang="en-US" sz="2400" dirty="0" smtClean="0"/>
              <a:t>55 and older</a:t>
            </a:r>
            <a:endParaRPr lang="en-US" sz="2400" dirty="0"/>
          </a:p>
        </p:txBody>
      </p:sp>
      <p:sp>
        <p:nvSpPr>
          <p:cNvPr id="4" name="Slide Number Placeholder 3"/>
          <p:cNvSpPr>
            <a:spLocks noGrp="1"/>
          </p:cNvSpPr>
          <p:nvPr>
            <p:ph type="sldNum" sz="quarter" idx="12"/>
          </p:nvPr>
        </p:nvSpPr>
        <p:spPr/>
        <p:txBody>
          <a:bodyPr/>
          <a:lstStyle/>
          <a:p>
            <a:pPr>
              <a:defRPr/>
            </a:pPr>
            <a:fld id="{CE60BCEE-5129-4476-A260-4F75159C64A7}" type="slidenum">
              <a:rPr lang="en-US" smtClean="0"/>
              <a:pPr>
                <a:defRPr/>
              </a:pPr>
              <a:t>83</a:t>
            </a:fld>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457200" y="274638"/>
            <a:ext cx="8229600" cy="1325562"/>
          </a:xfrm>
        </p:spPr>
        <p:txBody>
          <a:bodyPr/>
          <a:lstStyle/>
          <a:p>
            <a:pPr eaLnBrk="1" hangingPunct="1"/>
            <a:r>
              <a:rPr lang="en-US" sz="3200" b="1" smtClean="0"/>
              <a:t>Upward Mobility for Men – Your Father’s Income Makes a Bigger Difference in the U.S. than in Other Countries</a:t>
            </a:r>
          </a:p>
        </p:txBody>
      </p:sp>
      <p:graphicFrame>
        <p:nvGraphicFramePr>
          <p:cNvPr id="86019" name="Content Placeholder 4"/>
          <p:cNvGraphicFramePr>
            <a:graphicFrameLocks noGrp="1"/>
          </p:cNvGraphicFramePr>
          <p:nvPr>
            <p:ph idx="1"/>
          </p:nvPr>
        </p:nvGraphicFramePr>
        <p:xfrm>
          <a:off x="482600" y="1778000"/>
          <a:ext cx="8331200" cy="4322763"/>
        </p:xfrm>
        <a:graphic>
          <a:graphicData uri="http://schemas.openxmlformats.org/presentationml/2006/ole">
            <mc:AlternateContent xmlns:mc="http://schemas.openxmlformats.org/markup-compatibility/2006">
              <mc:Choice xmlns:v="urn:schemas-microsoft-com:vml" Requires="v">
                <p:oleObj spid="_x0000_s86048" r:id="rId3" imgW="8333954" imgH="4322439" progId="Excel.Chart.8">
                  <p:embed/>
                </p:oleObj>
              </mc:Choice>
              <mc:Fallback>
                <p:oleObj r:id="rId3" imgW="8333954" imgH="4322439" progId="Excel.Chart.8">
                  <p:embed/>
                  <p:pic>
                    <p:nvPicPr>
                      <p:cNvPr id="0" name="Content Placeholder 4"/>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600" y="1778000"/>
                        <a:ext cx="8331200"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Slide Number Placeholder 3"/>
          <p:cNvSpPr>
            <a:spLocks noGrp="1"/>
          </p:cNvSpPr>
          <p:nvPr>
            <p:ph type="sldNum" sz="quarter" idx="12"/>
          </p:nvPr>
        </p:nvSpPr>
        <p:spPr>
          <a:xfrm>
            <a:off x="6629400" y="6400800"/>
            <a:ext cx="2133600" cy="365125"/>
          </a:xfrm>
        </p:spPr>
        <p:txBody>
          <a:bodyPr/>
          <a:lstStyle/>
          <a:p>
            <a:pPr>
              <a:defRPr/>
            </a:pPr>
            <a:fld id="{7B4C6DCF-F6D8-4CF4-9E95-42138AA8866B}" type="slidenum">
              <a:rPr lang="en-US" smtClean="0"/>
              <a:pPr>
                <a:defRPr/>
              </a:pPr>
              <a:t>84</a:t>
            </a:fld>
            <a:endParaRPr lang="en-US" dirty="0"/>
          </a:p>
        </p:txBody>
      </p:sp>
      <p:sp>
        <p:nvSpPr>
          <p:cNvPr id="86021" name="TextBox 6"/>
          <p:cNvSpPr txBox="1">
            <a:spLocks noChangeArrowheads="1"/>
          </p:cNvSpPr>
          <p:nvPr/>
        </p:nvSpPr>
        <p:spPr bwMode="auto">
          <a:xfrm>
            <a:off x="838200" y="6096000"/>
            <a:ext cx="746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a:t>Source:  Miles  Corak, “Do Poor Children Become  Poor  Adults,” IZA Discussion Paper No. 1993.  Cited iby Julia B. Isaacs, “International Comparisons of Economic Mobility,’’Chapter 3, Brooking Institution, page 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457200" y="228600"/>
            <a:ext cx="8229600" cy="1143000"/>
          </a:xfrm>
        </p:spPr>
        <p:txBody>
          <a:bodyPr/>
          <a:lstStyle/>
          <a:p>
            <a:pPr eaLnBrk="1" hangingPunct="1"/>
            <a:r>
              <a:rPr lang="en-US" sz="3600" b="1" smtClean="0"/>
              <a:t>The Changing Face of Organized Labor </a:t>
            </a:r>
            <a:br>
              <a:rPr lang="en-US" sz="3600" b="1" smtClean="0"/>
            </a:br>
            <a:r>
              <a:rPr lang="en-US" sz="3600" b="1" smtClean="0"/>
              <a:t>1983 to 2008 </a:t>
            </a:r>
            <a:r>
              <a:rPr lang="en-US" sz="2400" b="1" smtClean="0"/>
              <a:t>(Percentage of each group in a union)</a:t>
            </a:r>
            <a:endParaRPr lang="en-US" sz="3600" b="1" smtClean="0"/>
          </a:p>
        </p:txBody>
      </p:sp>
      <p:graphicFrame>
        <p:nvGraphicFramePr>
          <p:cNvPr id="87043" name="Content Placeholder 4"/>
          <p:cNvGraphicFramePr>
            <a:graphicFrameLocks noGrp="1"/>
          </p:cNvGraphicFramePr>
          <p:nvPr>
            <p:ph idx="1"/>
          </p:nvPr>
        </p:nvGraphicFramePr>
        <p:xfrm>
          <a:off x="330200" y="1143000"/>
          <a:ext cx="8331200" cy="4805363"/>
        </p:xfrm>
        <a:graphic>
          <a:graphicData uri="http://schemas.openxmlformats.org/presentationml/2006/ole">
            <mc:AlternateContent xmlns:mc="http://schemas.openxmlformats.org/markup-compatibility/2006">
              <mc:Choice xmlns:v="urn:schemas-microsoft-com:vml" Requires="v">
                <p:oleObj spid="_x0000_s87072" r:id="rId4" imgW="8333954" imgH="4932091" progId="Excel.Chart.8">
                  <p:embed/>
                </p:oleObj>
              </mc:Choice>
              <mc:Fallback>
                <p:oleObj r:id="rId4" imgW="8333954" imgH="4932091" progId="Excel.Chart.8">
                  <p:embed/>
                  <p:pic>
                    <p:nvPicPr>
                      <p:cNvPr id="0" name="Content Placeholder 4"/>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00" y="1143000"/>
                        <a:ext cx="8331200" cy="480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4FC11219-E264-4B07-8A51-CCBDE6B75CDE}" type="slidenum">
              <a:rPr lang="en-US" smtClean="0"/>
              <a:pPr>
                <a:defRPr/>
              </a:pPr>
              <a:t>85</a:t>
            </a:fld>
            <a:endParaRPr lang="en-US" dirty="0"/>
          </a:p>
        </p:txBody>
      </p:sp>
      <p:sp>
        <p:nvSpPr>
          <p:cNvPr id="87045" name="TextBox 5"/>
          <p:cNvSpPr txBox="1">
            <a:spLocks noChangeArrowheads="1"/>
          </p:cNvSpPr>
          <p:nvPr/>
        </p:nvSpPr>
        <p:spPr bwMode="auto">
          <a:xfrm>
            <a:off x="677863" y="5943600"/>
            <a:ext cx="7467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a:t>Source:  Schmitt and Warner, “The Changing Face of Labor, 1983-2008,” Center for Economic Policy and Research, page 11-12.  </a:t>
            </a:r>
            <a:r>
              <a:rPr lang="en-US" sz="1200">
                <a:hlinkClick r:id="rId6"/>
              </a:rPr>
              <a:t>http://www.cepr.net/documents/publications/changing-face-of-labor-2009-11.pdf</a:t>
            </a:r>
            <a:r>
              <a:rPr lang="en-US" sz="1200"/>
              <a:t> </a:t>
            </a:r>
          </a:p>
          <a:p>
            <a:pPr eaLnBrk="1" hangingPunct="1"/>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pPr eaLnBrk="1" hangingPunct="1"/>
            <a:r>
              <a:rPr lang="en-US" sz="3200" b="1" smtClean="0"/>
              <a:t>Fewer High Test Score Poor Students Graduate College than Mediocre Test Score Well-Off Students</a:t>
            </a:r>
          </a:p>
        </p:txBody>
      </p:sp>
      <p:graphicFrame>
        <p:nvGraphicFramePr>
          <p:cNvPr id="88067" name="Content Placeholder 4"/>
          <p:cNvGraphicFramePr>
            <a:graphicFrameLocks noGrp="1"/>
          </p:cNvGraphicFramePr>
          <p:nvPr>
            <p:ph idx="1"/>
          </p:nvPr>
        </p:nvGraphicFramePr>
        <p:xfrm>
          <a:off x="406400" y="1549400"/>
          <a:ext cx="8331200" cy="4627563"/>
        </p:xfrm>
        <a:graphic>
          <a:graphicData uri="http://schemas.openxmlformats.org/presentationml/2006/ole">
            <mc:AlternateContent xmlns:mc="http://schemas.openxmlformats.org/markup-compatibility/2006">
              <mc:Choice xmlns:v="urn:schemas-microsoft-com:vml" Requires="v">
                <p:oleObj spid="_x0000_s88096" r:id="rId3" imgW="8327858" imgH="4627265" progId="Excel.Chart.8">
                  <p:embed/>
                </p:oleObj>
              </mc:Choice>
              <mc:Fallback>
                <p:oleObj r:id="rId3" imgW="8327858" imgH="4627265" progId="Excel.Chart.8">
                  <p:embed/>
                  <p:pic>
                    <p:nvPicPr>
                      <p:cNvPr id="0" name="Content Placeholder 4"/>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549400"/>
                        <a:ext cx="833120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45E7B965-D029-4FC7-BB05-9D64B6D66F42}" type="slidenum">
              <a:rPr lang="en-US" smtClean="0"/>
              <a:pPr>
                <a:defRPr/>
              </a:pPr>
              <a:t>86</a:t>
            </a:fld>
            <a:endParaRPr lang="en-US" dirty="0"/>
          </a:p>
        </p:txBody>
      </p:sp>
      <p:sp>
        <p:nvSpPr>
          <p:cNvPr id="88069" name="TextBox 5"/>
          <p:cNvSpPr txBox="1">
            <a:spLocks noChangeArrowheads="1"/>
          </p:cNvSpPr>
          <p:nvPr/>
        </p:nvSpPr>
        <p:spPr bwMode="auto">
          <a:xfrm>
            <a:off x="762000" y="6096000"/>
            <a:ext cx="762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a:t>Source:  Carnevale and  Strohl, </a:t>
            </a:r>
            <a:r>
              <a:rPr lang="en-US" sz="1200" i="1"/>
              <a:t>How Increasing College Access Is Increasing Inequality, and What to Do about It</a:t>
            </a:r>
            <a:r>
              <a:rPr lang="en-US" sz="1200"/>
              <a:t>,  page 154 -59. </a:t>
            </a:r>
            <a:r>
              <a:rPr lang="en-US" sz="1200">
                <a:hlinkClick r:id="rId5"/>
              </a:rPr>
              <a:t>http://tcf.org/publications/2010/9/how-increasing-college-access-is-increasing-inequality-and-what-to-do-about-it</a:t>
            </a:r>
            <a:r>
              <a:rPr lang="en-US" sz="1200"/>
              <a:t> </a:t>
            </a:r>
            <a:endParaRPr lang="en-US" sz="1200" i="1"/>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eaLnBrk="1" hangingPunct="1"/>
            <a:r>
              <a:rPr lang="en-US" sz="3600" b="1" smtClean="0"/>
              <a:t>Corporate Political Domination Requires Crushing Organized Labor </a:t>
            </a:r>
          </a:p>
        </p:txBody>
      </p:sp>
      <p:sp>
        <p:nvSpPr>
          <p:cNvPr id="89091" name="Content Placeholder 2"/>
          <p:cNvSpPr>
            <a:spLocks noGrp="1"/>
          </p:cNvSpPr>
          <p:nvPr>
            <p:ph idx="1"/>
          </p:nvPr>
        </p:nvSpPr>
        <p:spPr>
          <a:xfrm>
            <a:off x="457200" y="1600200"/>
            <a:ext cx="8229600" cy="4191000"/>
          </a:xfrm>
        </p:spPr>
        <p:txBody>
          <a:bodyPr/>
          <a:lstStyle/>
          <a:p>
            <a:pPr marL="0" indent="0" eaLnBrk="1" hangingPunct="1">
              <a:buFont typeface="Arial" charset="0"/>
              <a:buNone/>
            </a:pPr>
            <a:r>
              <a:rPr lang="en-US" sz="2400" smtClean="0"/>
              <a:t>In 2008, union voters - 67% to 30% Obama vs. McCain</a:t>
            </a:r>
          </a:p>
          <a:p>
            <a:pPr marL="0" indent="0" eaLnBrk="1" hangingPunct="1">
              <a:buFont typeface="Arial" charset="0"/>
              <a:buNone/>
            </a:pPr>
            <a:r>
              <a:rPr lang="en-US" sz="2400" smtClean="0"/>
              <a:t>Non-union voters - 51% to 47% Obama</a:t>
            </a:r>
          </a:p>
          <a:p>
            <a:pPr marL="0" indent="0" eaLnBrk="1" hangingPunct="1">
              <a:buFont typeface="Arial" charset="0"/>
              <a:buNone/>
            </a:pPr>
            <a:r>
              <a:rPr lang="en-US" sz="2400" smtClean="0"/>
              <a:t>The Obama margin over McCain among union voters over 65 was 46%;  McCain won by 8% among all voters over 65</a:t>
            </a:r>
          </a:p>
          <a:p>
            <a:pPr marL="0" indent="0" eaLnBrk="1" hangingPunct="1">
              <a:buFont typeface="Arial" charset="0"/>
              <a:buNone/>
            </a:pPr>
            <a:r>
              <a:rPr lang="en-US" sz="2400" smtClean="0"/>
              <a:t>Obama won by 23% among union white non-college graduates McCain won by 18 points among all white non-college graduates</a:t>
            </a:r>
          </a:p>
          <a:p>
            <a:pPr marL="0" indent="0" eaLnBrk="1" hangingPunct="1">
              <a:buFont typeface="Arial" charset="0"/>
              <a:buNone/>
            </a:pPr>
            <a:r>
              <a:rPr lang="en-US" sz="2400" b="1" smtClean="0"/>
              <a:t>Corporate America can count.  They clearly understand the political threat posed by organized labor.  Imagine if we had an additional 16 million union members in 2012.  Enter Scott Walker and the country-wide attack against union rights.</a:t>
            </a:r>
          </a:p>
        </p:txBody>
      </p:sp>
      <p:sp>
        <p:nvSpPr>
          <p:cNvPr id="4" name="Slide Number Placeholder 3"/>
          <p:cNvSpPr>
            <a:spLocks noGrp="1"/>
          </p:cNvSpPr>
          <p:nvPr>
            <p:ph type="sldNum" sz="quarter" idx="12"/>
          </p:nvPr>
        </p:nvSpPr>
        <p:spPr/>
        <p:txBody>
          <a:bodyPr/>
          <a:lstStyle/>
          <a:p>
            <a:pPr>
              <a:defRPr/>
            </a:pPr>
            <a:fld id="{8F26EC5F-F335-450F-893B-B5F98EF6599C}" type="slidenum">
              <a:rPr lang="en-US" smtClean="0"/>
              <a:pPr>
                <a:defRPr/>
              </a:pPr>
              <a:t>87</a:t>
            </a:fld>
            <a:endParaRPr lang="en-US"/>
          </a:p>
        </p:txBody>
      </p:sp>
      <p:sp>
        <p:nvSpPr>
          <p:cNvPr id="89093" name="TextBox 4"/>
          <p:cNvSpPr txBox="1">
            <a:spLocks noChangeArrowheads="1"/>
          </p:cNvSpPr>
          <p:nvPr/>
        </p:nvSpPr>
        <p:spPr bwMode="auto">
          <a:xfrm>
            <a:off x="457200" y="6046788"/>
            <a:ext cx="7924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a:t>David Moberg, “Obama and the Union Vote,” </a:t>
            </a:r>
            <a:r>
              <a:rPr lang="en-US" sz="1200" i="1"/>
              <a:t>In These Times</a:t>
            </a:r>
            <a:r>
              <a:rPr lang="en-US" sz="1200"/>
              <a:t>, November 10, 2008. </a:t>
            </a:r>
            <a:r>
              <a:rPr lang="en-US" sz="1200">
                <a:hlinkClick r:id="rId3"/>
              </a:rPr>
              <a:t>http://www.inthesetimes.com/print/obama_and_the_union_vote/</a:t>
            </a:r>
            <a:r>
              <a:rPr lang="en-US" sz="1200"/>
              <a:t>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eaLnBrk="1" hangingPunct="1"/>
            <a:r>
              <a:rPr lang="en-US" sz="3600" b="1" smtClean="0"/>
              <a:t>Key Principles of the American Dream</a:t>
            </a:r>
          </a:p>
        </p:txBody>
      </p:sp>
      <p:sp>
        <p:nvSpPr>
          <p:cNvPr id="90115" name="Content Placeholder 2"/>
          <p:cNvSpPr>
            <a:spLocks noGrp="1"/>
          </p:cNvSpPr>
          <p:nvPr>
            <p:ph idx="1"/>
          </p:nvPr>
        </p:nvSpPr>
        <p:spPr/>
        <p:txBody>
          <a:bodyPr/>
          <a:lstStyle/>
          <a:p>
            <a:pPr eaLnBrk="1" hangingPunct="1"/>
            <a:r>
              <a:rPr lang="en-US" sz="2400" smtClean="0"/>
              <a:t>We, the people, have the right to a job or an income that will support our families</a:t>
            </a:r>
          </a:p>
          <a:p>
            <a:pPr eaLnBrk="1" hangingPunct="1"/>
            <a:r>
              <a:rPr lang="en-US" sz="2400" smtClean="0"/>
              <a:t>Working hard and playing by the rules earns us a fair share of the wealth that we produce</a:t>
            </a:r>
          </a:p>
          <a:p>
            <a:pPr eaLnBrk="1" hangingPunct="1"/>
            <a:r>
              <a:rPr lang="en-US" sz="2400" smtClean="0"/>
              <a:t>All honest work has dignity</a:t>
            </a:r>
          </a:p>
          <a:p>
            <a:pPr eaLnBrk="1" hangingPunct="1"/>
            <a:r>
              <a:rPr lang="en-US" sz="2400" smtClean="0"/>
              <a:t>We are all one family.  Our sisters and brothers in need should be helped</a:t>
            </a:r>
          </a:p>
          <a:p>
            <a:pPr eaLnBrk="1" hangingPunct="1"/>
            <a:r>
              <a:rPr lang="en-US" sz="2400" smtClean="0"/>
              <a:t>All people should be treated fairly and with dignity</a:t>
            </a:r>
          </a:p>
          <a:p>
            <a:pPr eaLnBrk="1" hangingPunct="1"/>
            <a:r>
              <a:rPr lang="en-US" sz="2400" smtClean="0"/>
              <a:t>Our democracy is of, by and for the people.  </a:t>
            </a:r>
          </a:p>
        </p:txBody>
      </p:sp>
      <p:sp>
        <p:nvSpPr>
          <p:cNvPr id="4" name="Slide Number Placeholder 3"/>
          <p:cNvSpPr>
            <a:spLocks noGrp="1"/>
          </p:cNvSpPr>
          <p:nvPr>
            <p:ph type="sldNum" sz="quarter" idx="12"/>
          </p:nvPr>
        </p:nvSpPr>
        <p:spPr/>
        <p:txBody>
          <a:bodyPr/>
          <a:lstStyle/>
          <a:p>
            <a:pPr>
              <a:defRPr/>
            </a:pPr>
            <a:fld id="{4BB7DC36-501F-47FD-AA8D-9D0549629367}" type="slidenum">
              <a:rPr lang="en-US" smtClean="0"/>
              <a:pPr>
                <a:defRPr/>
              </a:pPr>
              <a:t>88</a:t>
            </a:fld>
            <a:endParaRPr 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pPr eaLnBrk="1" hangingPunct="1"/>
            <a:r>
              <a:rPr lang="en-US" sz="2800" b="1" smtClean="0"/>
              <a:t>America’s Young People Strongly Support Public Sector Unions Against Governors’ Attacks - April 2011</a:t>
            </a:r>
          </a:p>
        </p:txBody>
      </p:sp>
      <p:graphicFrame>
        <p:nvGraphicFramePr>
          <p:cNvPr id="91139" name="Content Placeholder 5"/>
          <p:cNvGraphicFramePr>
            <a:graphicFrameLocks noGrp="1"/>
          </p:cNvGraphicFramePr>
          <p:nvPr>
            <p:ph idx="1"/>
          </p:nvPr>
        </p:nvGraphicFramePr>
        <p:xfrm>
          <a:off x="508000" y="1651000"/>
          <a:ext cx="8128000" cy="4424363"/>
        </p:xfrm>
        <a:graphic>
          <a:graphicData uri="http://schemas.openxmlformats.org/presentationml/2006/ole">
            <mc:AlternateContent xmlns:mc="http://schemas.openxmlformats.org/markup-compatibility/2006">
              <mc:Choice xmlns:v="urn:schemas-microsoft-com:vml" Requires="v">
                <p:oleObj spid="_x0000_s91168" r:id="rId5" imgW="8132769" imgH="4426080" progId="Excel.Chart.8">
                  <p:embed/>
                </p:oleObj>
              </mc:Choice>
              <mc:Fallback>
                <p:oleObj r:id="rId5" imgW="8132769" imgH="4426080" progId="Excel.Chart.8">
                  <p:embed/>
                  <p:pic>
                    <p:nvPicPr>
                      <p:cNvPr id="0" name="Content Placeholder 5"/>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00" y="1651000"/>
                        <a:ext cx="8128000"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2AEE5F7F-4AC5-4D26-B31A-01B13F67A372}" type="slidenum">
              <a:rPr lang="en-US"/>
              <a:pPr>
                <a:defRPr/>
              </a:pPr>
              <a:t>89</a:t>
            </a:fld>
            <a:endParaRPr lang="en-US" dirty="0"/>
          </a:p>
        </p:txBody>
      </p:sp>
      <p:sp>
        <p:nvSpPr>
          <p:cNvPr id="91141" name="TextBox 6"/>
          <p:cNvSpPr txBox="1">
            <a:spLocks noChangeArrowheads="1"/>
          </p:cNvSpPr>
          <p:nvPr/>
        </p:nvSpPr>
        <p:spPr bwMode="auto">
          <a:xfrm>
            <a:off x="838200" y="6172200"/>
            <a:ext cx="739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a:latin typeface="Calibri" pitchFamily="34" charset="0"/>
              </a:rPr>
              <a:t>Source:  Gallup Poll, “More Americans Back Unions Than Governors in State Disputes,” April 1, 2011. </a:t>
            </a:r>
            <a:r>
              <a:rPr lang="en-US" sz="1200">
                <a:latin typeface="Calibri" pitchFamily="34" charset="0"/>
                <a:hlinkClick r:id="rId7"/>
              </a:rPr>
              <a:t>http://www.gallup.com/poll/146921/Americans-Back-Unions-Governors-State-Disputes.aspx</a:t>
            </a:r>
            <a:r>
              <a:rPr lang="en-US" sz="1200">
                <a:latin typeface="Calibri" pitchFamily="34" charset="0"/>
              </a:rPr>
              <a:t> </a:t>
            </a:r>
          </a:p>
        </p:txBody>
      </p:sp>
    </p:spTree>
    <p:custDataLst>
      <p:tags r:id="rId2"/>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685800"/>
            <a:ext cx="8229600" cy="1143000"/>
          </a:xfrm>
        </p:spPr>
        <p:txBody>
          <a:bodyPr/>
          <a:lstStyle/>
          <a:p>
            <a:pPr eaLnBrk="1" hangingPunct="1"/>
            <a:r>
              <a:rPr lang="en-US" sz="3600" b="1" dirty="0" smtClean="0"/>
              <a:t>Racism Dividing Working People and Undercuts Needed Unity</a:t>
            </a:r>
            <a:br>
              <a:rPr lang="en-US" sz="3600" b="1" dirty="0" smtClean="0"/>
            </a:br>
            <a:endParaRPr lang="en-US" sz="3600" b="1" dirty="0" smtClean="0"/>
          </a:p>
        </p:txBody>
      </p:sp>
      <p:sp>
        <p:nvSpPr>
          <p:cNvPr id="27651" name="Content Placeholder 2"/>
          <p:cNvSpPr>
            <a:spLocks noGrp="1"/>
          </p:cNvSpPr>
          <p:nvPr>
            <p:ph idx="1"/>
          </p:nvPr>
        </p:nvSpPr>
        <p:spPr>
          <a:xfrm>
            <a:off x="533400" y="2057400"/>
            <a:ext cx="8077200" cy="3810000"/>
          </a:xfrm>
        </p:spPr>
        <p:txBody>
          <a:bodyPr/>
          <a:lstStyle/>
          <a:p>
            <a:pPr marL="0" indent="0" eaLnBrk="1" hangingPunct="1">
              <a:buNone/>
            </a:pPr>
            <a:r>
              <a:rPr lang="en-US" sz="2800" dirty="0" smtClean="0"/>
              <a:t>The net result of all this </a:t>
            </a:r>
          </a:p>
          <a:p>
            <a:pPr marL="0" indent="0" eaLnBrk="1" hangingPunct="1">
              <a:buNone/>
            </a:pPr>
            <a:r>
              <a:rPr lang="en-US" sz="2800" dirty="0" smtClean="0"/>
              <a:t>(union racism) has been</a:t>
            </a:r>
          </a:p>
          <a:p>
            <a:pPr marL="0" indent="0" eaLnBrk="1" hangingPunct="1">
              <a:buNone/>
            </a:pPr>
            <a:r>
              <a:rPr lang="en-US" sz="2800" dirty="0" smtClean="0"/>
              <a:t> to convince the American Negro, </a:t>
            </a:r>
          </a:p>
          <a:p>
            <a:pPr marL="0" indent="0" eaLnBrk="1" hangingPunct="1">
              <a:buNone/>
            </a:pPr>
            <a:r>
              <a:rPr lang="en-US" sz="2800" dirty="0" smtClean="0"/>
              <a:t>that his greatest enemy </a:t>
            </a:r>
          </a:p>
          <a:p>
            <a:pPr marL="0" indent="0" eaLnBrk="1" hangingPunct="1">
              <a:buNone/>
            </a:pPr>
            <a:r>
              <a:rPr lang="en-US" sz="2800" dirty="0" smtClean="0"/>
              <a:t>is not the employer who robs him, </a:t>
            </a:r>
          </a:p>
          <a:p>
            <a:pPr marL="0" indent="0" eaLnBrk="1" hangingPunct="1">
              <a:buNone/>
            </a:pPr>
            <a:r>
              <a:rPr lang="en-US" sz="2800" dirty="0" smtClean="0"/>
              <a:t>but his fellow white workingman.  </a:t>
            </a:r>
          </a:p>
          <a:p>
            <a:pPr marL="0" indent="0" eaLnBrk="1" hangingPunct="1">
              <a:buNone/>
            </a:pPr>
            <a:r>
              <a:rPr lang="en-US" sz="2800" dirty="0" smtClean="0"/>
              <a:t>                       W.E.B. </a:t>
            </a:r>
            <a:r>
              <a:rPr lang="en-US" sz="2800" dirty="0" err="1" smtClean="0"/>
              <a:t>DuBois</a:t>
            </a:r>
            <a:r>
              <a:rPr lang="en-US" sz="2800" dirty="0" smtClean="0"/>
              <a:t>  (1913)</a:t>
            </a:r>
          </a:p>
          <a:p>
            <a:pPr marL="0" indent="0" eaLnBrk="1" hangingPunct="1">
              <a:buFont typeface="Arial" charset="0"/>
              <a:buNone/>
            </a:pPr>
            <a:endParaRPr lang="en-US" sz="2400" dirty="0" smtClean="0"/>
          </a:p>
          <a:p>
            <a:pPr marL="0" indent="0" eaLnBrk="1" hangingPunct="1">
              <a:buFont typeface="Arial" charset="0"/>
              <a:buNone/>
            </a:pPr>
            <a:endParaRPr lang="en-US" sz="2400" dirty="0" smtClean="0"/>
          </a:p>
          <a:p>
            <a:pPr marL="0" indent="0" eaLnBrk="1" hangingPunct="1">
              <a:buFont typeface="Arial" charset="0"/>
              <a:buNone/>
            </a:pPr>
            <a:endParaRPr lang="en-US" sz="2400" dirty="0" smtClean="0"/>
          </a:p>
        </p:txBody>
      </p:sp>
      <p:sp>
        <p:nvSpPr>
          <p:cNvPr id="4" name="Slide Number Placeholder 3"/>
          <p:cNvSpPr>
            <a:spLocks noGrp="1"/>
          </p:cNvSpPr>
          <p:nvPr>
            <p:ph type="sldNum" sz="quarter" idx="12"/>
          </p:nvPr>
        </p:nvSpPr>
        <p:spPr/>
        <p:txBody>
          <a:bodyPr/>
          <a:lstStyle/>
          <a:p>
            <a:pPr>
              <a:defRPr/>
            </a:pPr>
            <a:fld id="{07A50B9C-3CA8-41C3-9337-52437C9D6482}" type="slidenum">
              <a:rPr lang="en-US" smtClean="0"/>
              <a:pPr>
                <a:defRPr/>
              </a:pPr>
              <a:t>9</a:t>
            </a:fld>
            <a:endParaRPr lang="en-US"/>
          </a:p>
        </p:txBody>
      </p:sp>
      <p:sp>
        <p:nvSpPr>
          <p:cNvPr id="27653" name="TextBox 5"/>
          <p:cNvSpPr txBox="1">
            <a:spLocks noChangeArrowheads="1"/>
          </p:cNvSpPr>
          <p:nvPr/>
        </p:nvSpPr>
        <p:spPr bwMode="auto">
          <a:xfrm>
            <a:off x="609600" y="6096000"/>
            <a:ext cx="75438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t>Source:  Howard Zinn, </a:t>
            </a:r>
            <a:r>
              <a:rPr lang="en-US" sz="900" i="1"/>
              <a:t>People’s History of  the U.S., </a:t>
            </a:r>
            <a:r>
              <a:rPr lang="en-US" sz="900"/>
              <a:t>page 321.  Michael D. Yates, </a:t>
            </a:r>
            <a:r>
              <a:rPr lang="en-US" sz="900" i="1"/>
              <a:t>Why Unions Matter, page 147.</a:t>
            </a:r>
            <a:endParaRPr lang="en-US" sz="900"/>
          </a:p>
        </p:txBody>
      </p:sp>
      <p:pic>
        <p:nvPicPr>
          <p:cNvPr id="8" name="Picture 7" descr="W.E.B.-Du-Bois-9279924-1-402.jpg"/>
          <p:cNvPicPr>
            <a:picLocks noChangeAspect="1"/>
          </p:cNvPicPr>
          <p:nvPr/>
        </p:nvPicPr>
        <p:blipFill>
          <a:blip r:embed="rId3"/>
          <a:stretch>
            <a:fillRect/>
          </a:stretch>
        </p:blipFill>
        <p:spPr>
          <a:xfrm>
            <a:off x="5867400" y="2209800"/>
            <a:ext cx="2819400" cy="3276600"/>
          </a:xfrm>
          <a:prstGeom prst="rect">
            <a:avLst/>
          </a:prstGeom>
        </p:spPr>
      </p:pic>
    </p:spTree>
    <p:extLst>
      <p:ext uri="{BB962C8B-B14F-4D97-AF65-F5344CB8AC3E}">
        <p14:creationId xmlns:p14="http://schemas.microsoft.com/office/powerpoint/2010/main" val="264839850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pPr eaLnBrk="1" hangingPunct="1"/>
            <a:r>
              <a:rPr lang="en-US" sz="3600" b="1" smtClean="0"/>
              <a:t>Hourly Wage Gender Gap Between Men and Women Shrinks - 1979-2009 </a:t>
            </a:r>
          </a:p>
        </p:txBody>
      </p:sp>
      <p:graphicFrame>
        <p:nvGraphicFramePr>
          <p:cNvPr id="92163" name="Content Placeholder 4"/>
          <p:cNvGraphicFramePr>
            <a:graphicFrameLocks noGrp="1"/>
          </p:cNvGraphicFramePr>
          <p:nvPr>
            <p:ph idx="1"/>
          </p:nvPr>
        </p:nvGraphicFramePr>
        <p:xfrm>
          <a:off x="406400" y="1244600"/>
          <a:ext cx="8331200" cy="4627563"/>
        </p:xfrm>
        <a:graphic>
          <a:graphicData uri="http://schemas.openxmlformats.org/presentationml/2006/ole">
            <mc:AlternateContent xmlns:mc="http://schemas.openxmlformats.org/markup-compatibility/2006">
              <mc:Choice xmlns:v="urn:schemas-microsoft-com:vml" Requires="v">
                <p:oleObj spid="_x0000_s92192" r:id="rId3" imgW="8327858" imgH="4627265" progId="Excel.Chart.8">
                  <p:embed/>
                </p:oleObj>
              </mc:Choice>
              <mc:Fallback>
                <p:oleObj r:id="rId3" imgW="8327858" imgH="4627265" progId="Excel.Chart.8">
                  <p:embed/>
                  <p:pic>
                    <p:nvPicPr>
                      <p:cNvPr id="0" name="Content Placeholder 4"/>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244600"/>
                        <a:ext cx="833120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E9F0F459-F5DE-4595-B2A3-ACF102D4B65B}" type="slidenum">
              <a:rPr lang="en-US" smtClean="0"/>
              <a:pPr>
                <a:defRPr/>
              </a:pPr>
              <a:t>90</a:t>
            </a:fld>
            <a:endParaRPr lang="en-US" dirty="0"/>
          </a:p>
        </p:txBody>
      </p:sp>
      <p:sp>
        <p:nvSpPr>
          <p:cNvPr id="92165" name="TextBox 6"/>
          <p:cNvSpPr txBox="1">
            <a:spLocks noChangeArrowheads="1"/>
          </p:cNvSpPr>
          <p:nvPr/>
        </p:nvSpPr>
        <p:spPr bwMode="auto">
          <a:xfrm>
            <a:off x="762000" y="6172200"/>
            <a:ext cx="746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a:t>Source:  Economic Policy Institute, “Change in real hourly wages for men and women by wage percentile, 1973-2009.” </a:t>
            </a:r>
            <a:r>
              <a:rPr lang="en-US" sz="1200">
                <a:hlinkClick r:id="rId5"/>
              </a:rPr>
              <a:t>http://www.stateofworkingamerica.org/charts/view/188</a:t>
            </a:r>
            <a:r>
              <a:rPr lang="en-US" sz="1200"/>
              <a:t>  </a:t>
            </a:r>
            <a:r>
              <a:rPr lang="en-US" sz="1200">
                <a:hlinkClick r:id="rId6"/>
              </a:rPr>
              <a:t>http://www.stateofworkingamerica.org/charts/view/187</a:t>
            </a:r>
            <a:r>
              <a:rPr lang="en-US" sz="1200"/>
              <a:t> </a:t>
            </a:r>
          </a:p>
          <a:p>
            <a:pPr eaLnBrk="1" hangingPunct="1"/>
            <a:endParaRPr lang="en-US" sz="120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pPr eaLnBrk="1" hangingPunct="1"/>
            <a:r>
              <a:rPr lang="en-US" sz="3600" b="1" smtClean="0"/>
              <a:t>Full-Time Union Workers Earn Better Wages:  2011</a:t>
            </a:r>
          </a:p>
        </p:txBody>
      </p:sp>
      <p:graphicFrame>
        <p:nvGraphicFramePr>
          <p:cNvPr id="94211" name="Content Placeholder 4"/>
          <p:cNvGraphicFramePr>
            <a:graphicFrameLocks noGrp="1"/>
          </p:cNvGraphicFramePr>
          <p:nvPr>
            <p:ph idx="1"/>
          </p:nvPr>
        </p:nvGraphicFramePr>
        <p:xfrm>
          <a:off x="330200" y="1320800"/>
          <a:ext cx="8331200" cy="4627563"/>
        </p:xfrm>
        <a:graphic>
          <a:graphicData uri="http://schemas.openxmlformats.org/presentationml/2006/ole">
            <mc:AlternateContent xmlns:mc="http://schemas.openxmlformats.org/markup-compatibility/2006">
              <mc:Choice xmlns:v="urn:schemas-microsoft-com:vml" Requires="v">
                <p:oleObj spid="_x0000_s94240" r:id="rId3" imgW="8333954" imgH="4627265" progId="Excel.Chart.8">
                  <p:embed/>
                </p:oleObj>
              </mc:Choice>
              <mc:Fallback>
                <p:oleObj r:id="rId3" imgW="8333954" imgH="4627265" progId="Excel.Chart.8">
                  <p:embed/>
                  <p:pic>
                    <p:nvPicPr>
                      <p:cNvPr id="0" name="Content Placeholder 4"/>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1320800"/>
                        <a:ext cx="833120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5BC78670-0A01-48DC-920C-6EE1FAE84E1D}" type="slidenum">
              <a:rPr lang="en-US" smtClean="0"/>
              <a:pPr>
                <a:defRPr/>
              </a:pPr>
              <a:t>91</a:t>
            </a:fld>
            <a:endParaRPr lang="en-US" dirty="0"/>
          </a:p>
        </p:txBody>
      </p:sp>
      <p:sp>
        <p:nvSpPr>
          <p:cNvPr id="94213" name="TextBox 5"/>
          <p:cNvSpPr txBox="1">
            <a:spLocks noChangeArrowheads="1"/>
          </p:cNvSpPr>
          <p:nvPr/>
        </p:nvSpPr>
        <p:spPr bwMode="auto">
          <a:xfrm>
            <a:off x="838200" y="6096000"/>
            <a:ext cx="754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t>Source:  Bureau of Labor Statistics, Table 2. Median weekly earnings of full-time wage and salary workers by union affiliation and selected characteristics. </a:t>
            </a:r>
            <a:r>
              <a:rPr lang="en-US" sz="900">
                <a:hlinkClick r:id="rId5"/>
              </a:rPr>
              <a:t>http://www.bls.gov/news.release/union2.t02.htm</a:t>
            </a:r>
            <a:r>
              <a:rPr lang="en-US" sz="900"/>
              <a:t> </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idx="4294967295"/>
          </p:nvPr>
        </p:nvSpPr>
        <p:spPr/>
        <p:txBody>
          <a:bodyPr/>
          <a:lstStyle/>
          <a:p>
            <a:pPr eaLnBrk="1" hangingPunct="1"/>
            <a:r>
              <a:rPr lang="en-US" sz="2800" b="1" smtClean="0"/>
              <a:t>It is Time for a Citizens’ Arrest of Corporate America and the Wealthy for Stealing the American Dream</a:t>
            </a:r>
          </a:p>
        </p:txBody>
      </p:sp>
      <p:sp>
        <p:nvSpPr>
          <p:cNvPr id="3" name="Text Placeholder 2"/>
          <p:cNvSpPr>
            <a:spLocks noGrp="1"/>
          </p:cNvSpPr>
          <p:nvPr>
            <p:ph type="body" idx="4294967295"/>
          </p:nvPr>
        </p:nvSpPr>
        <p:spPr>
          <a:xfrm>
            <a:off x="457200" y="1600200"/>
            <a:ext cx="4040188" cy="381000"/>
          </a:xfrm>
        </p:spPr>
        <p:txBody>
          <a:bodyPr rtlCol="0" anchor="b">
            <a:normAutofit lnSpcReduction="10000"/>
          </a:bodyPr>
          <a:lstStyle/>
          <a:p>
            <a:pPr marL="0" indent="0" eaLnBrk="1" fontAlgn="auto" hangingPunct="1">
              <a:spcAft>
                <a:spcPts val="0"/>
              </a:spcAft>
              <a:buFont typeface="Arial" pitchFamily="34" charset="0"/>
              <a:buNone/>
              <a:defRPr/>
            </a:pPr>
            <a:r>
              <a:rPr lang="en-US" sz="2000" dirty="0" smtClean="0"/>
              <a:t>Corporate America and the Wealthy</a:t>
            </a:r>
            <a:endParaRPr lang="en-US" sz="2000" dirty="0"/>
          </a:p>
        </p:txBody>
      </p:sp>
      <p:sp>
        <p:nvSpPr>
          <p:cNvPr id="4" name="Content Placeholder 3"/>
          <p:cNvSpPr>
            <a:spLocks noGrp="1"/>
          </p:cNvSpPr>
          <p:nvPr>
            <p:ph sz="half" idx="4294967295"/>
          </p:nvPr>
        </p:nvSpPr>
        <p:spPr>
          <a:xfrm>
            <a:off x="457200" y="2209800"/>
            <a:ext cx="4040188" cy="4297363"/>
          </a:xfrm>
        </p:spPr>
        <p:txBody>
          <a:bodyPr rtlCol="0">
            <a:normAutofit lnSpcReduction="10000"/>
          </a:bodyPr>
          <a:lstStyle/>
          <a:p>
            <a:pPr eaLnBrk="1" fontAlgn="auto" hangingPunct="1">
              <a:spcAft>
                <a:spcPts val="0"/>
              </a:spcAft>
              <a:buFont typeface="Arial" pitchFamily="34" charset="0"/>
              <a:buChar char="•"/>
              <a:defRPr/>
            </a:pPr>
            <a:r>
              <a:rPr lang="en-US" sz="2000" dirty="0" smtClean="0"/>
              <a:t>Corporate after-tax profits – highest in 80+ years</a:t>
            </a:r>
          </a:p>
          <a:p>
            <a:pPr eaLnBrk="1" fontAlgn="auto" hangingPunct="1">
              <a:spcAft>
                <a:spcPts val="0"/>
              </a:spcAft>
              <a:buFont typeface="Arial" pitchFamily="34" charset="0"/>
              <a:buChar char="•"/>
              <a:defRPr/>
            </a:pPr>
            <a:r>
              <a:rPr lang="en-US" sz="2000" dirty="0" smtClean="0"/>
              <a:t>Richest 1% of families’ share of national income – highest in 77 years in 2007</a:t>
            </a:r>
          </a:p>
          <a:p>
            <a:pPr eaLnBrk="1" fontAlgn="auto" hangingPunct="1">
              <a:spcAft>
                <a:spcPts val="0"/>
              </a:spcAft>
              <a:buFont typeface="Arial" pitchFamily="34" charset="0"/>
              <a:buChar char="•"/>
              <a:defRPr/>
            </a:pPr>
            <a:r>
              <a:rPr lang="en-US" sz="2000" dirty="0" smtClean="0"/>
              <a:t>Corporate tax rate – lowest in 65+ years</a:t>
            </a:r>
          </a:p>
          <a:p>
            <a:pPr eaLnBrk="1" fontAlgn="auto" hangingPunct="1">
              <a:spcAft>
                <a:spcPts val="0"/>
              </a:spcAft>
              <a:buFont typeface="Arial" pitchFamily="34" charset="0"/>
              <a:buChar char="•"/>
              <a:defRPr/>
            </a:pPr>
            <a:r>
              <a:rPr lang="en-US" sz="2000" dirty="0" smtClean="0"/>
              <a:t>Corporations sitting on $1.93 trillion in cash – highest in 51 years</a:t>
            </a:r>
          </a:p>
          <a:p>
            <a:pPr eaLnBrk="1" fontAlgn="auto" hangingPunct="1">
              <a:spcAft>
                <a:spcPts val="0"/>
              </a:spcAft>
              <a:buFont typeface="Arial" pitchFamily="34" charset="0"/>
              <a:buChar char="•"/>
              <a:defRPr/>
            </a:pPr>
            <a:r>
              <a:rPr lang="en-US" sz="2000" dirty="0" smtClean="0"/>
              <a:t>U.S. corporations sitting on $1.5 trillion in overseas profits.  Want tax break to bring them home.</a:t>
            </a:r>
            <a:endParaRPr lang="en-US" sz="2000" dirty="0"/>
          </a:p>
        </p:txBody>
      </p:sp>
      <p:sp>
        <p:nvSpPr>
          <p:cNvPr id="95237" name="Text Placeholder 4"/>
          <p:cNvSpPr>
            <a:spLocks noGrp="1"/>
          </p:cNvSpPr>
          <p:nvPr>
            <p:ph type="body" sz="quarter" idx="4294967295"/>
          </p:nvPr>
        </p:nvSpPr>
        <p:spPr>
          <a:xfrm>
            <a:off x="4648200" y="1524000"/>
            <a:ext cx="4041775" cy="457200"/>
          </a:xfrm>
        </p:spPr>
        <p:txBody>
          <a:bodyPr anchor="b"/>
          <a:lstStyle/>
          <a:p>
            <a:pPr marL="0" indent="0" eaLnBrk="1" hangingPunct="1">
              <a:buFont typeface="Arial" charset="0"/>
              <a:buNone/>
            </a:pPr>
            <a:r>
              <a:rPr lang="en-US" sz="2000" smtClean="0"/>
              <a:t>Working People</a:t>
            </a:r>
          </a:p>
        </p:txBody>
      </p:sp>
      <p:sp>
        <p:nvSpPr>
          <p:cNvPr id="6" name="Content Placeholder 5"/>
          <p:cNvSpPr>
            <a:spLocks noGrp="1"/>
          </p:cNvSpPr>
          <p:nvPr>
            <p:ph sz="quarter" idx="4294967295"/>
          </p:nvPr>
        </p:nvSpPr>
        <p:spPr>
          <a:xfrm>
            <a:off x="4648200" y="2286000"/>
            <a:ext cx="4041775" cy="4256088"/>
          </a:xfrm>
        </p:spPr>
        <p:txBody>
          <a:bodyPr rtlCol="0">
            <a:normAutofit fontScale="92500" lnSpcReduction="10000"/>
          </a:bodyPr>
          <a:lstStyle/>
          <a:p>
            <a:pPr eaLnBrk="1" fontAlgn="auto" hangingPunct="1">
              <a:spcAft>
                <a:spcPts val="0"/>
              </a:spcAft>
              <a:buFont typeface="Arial" pitchFamily="34" charset="0"/>
              <a:buChar char="•"/>
              <a:defRPr/>
            </a:pPr>
            <a:r>
              <a:rPr lang="en-US" sz="2000" dirty="0"/>
              <a:t>L</a:t>
            </a:r>
            <a:r>
              <a:rPr lang="en-US" sz="2000" dirty="0" smtClean="0"/>
              <a:t>ong-term unemployment – highest in 70+ years</a:t>
            </a:r>
          </a:p>
          <a:p>
            <a:pPr eaLnBrk="1" fontAlgn="auto" hangingPunct="1">
              <a:spcAft>
                <a:spcPts val="0"/>
              </a:spcAft>
              <a:buFont typeface="Arial" pitchFamily="34" charset="0"/>
              <a:buChar char="•"/>
              <a:defRPr/>
            </a:pPr>
            <a:r>
              <a:rPr lang="en-US" sz="2000" dirty="0" smtClean="0"/>
              <a:t>Workers wages share of national income – record low</a:t>
            </a:r>
            <a:endParaRPr lang="en-US" sz="2000" dirty="0"/>
          </a:p>
          <a:p>
            <a:pPr eaLnBrk="1" fontAlgn="auto" hangingPunct="1">
              <a:spcAft>
                <a:spcPts val="0"/>
              </a:spcAft>
              <a:buFont typeface="Arial" pitchFamily="34" charset="0"/>
              <a:buChar char="•"/>
              <a:defRPr/>
            </a:pPr>
            <a:r>
              <a:rPr lang="en-US" sz="2000" dirty="0" smtClean="0"/>
              <a:t>Personal bankruptcies increase 157% between 2006 and 2010</a:t>
            </a:r>
          </a:p>
          <a:p>
            <a:pPr eaLnBrk="1" fontAlgn="auto" hangingPunct="1">
              <a:spcAft>
                <a:spcPts val="0"/>
              </a:spcAft>
              <a:buFont typeface="Arial" pitchFamily="34" charset="0"/>
              <a:buChar char="•"/>
              <a:defRPr/>
            </a:pPr>
            <a:r>
              <a:rPr lang="en-US" sz="2000" dirty="0" smtClean="0"/>
              <a:t>2.9 million mortgage foreclosures </a:t>
            </a:r>
          </a:p>
          <a:p>
            <a:pPr eaLnBrk="1" fontAlgn="auto" hangingPunct="1">
              <a:spcAft>
                <a:spcPts val="0"/>
              </a:spcAft>
              <a:buFont typeface="Arial" pitchFamily="34" charset="0"/>
              <a:buChar char="•"/>
              <a:defRPr/>
            </a:pPr>
            <a:r>
              <a:rPr lang="en-US" sz="2000" dirty="0" smtClean="0"/>
              <a:t>15 million Americans were hungry due to lack of income to buy food in 2009.  People of color particularly hard hit. </a:t>
            </a:r>
          </a:p>
          <a:p>
            <a:pPr eaLnBrk="1" fontAlgn="auto" hangingPunct="1">
              <a:spcAft>
                <a:spcPts val="0"/>
              </a:spcAft>
              <a:buFont typeface="Arial" pitchFamily="34" charset="0"/>
              <a:buChar char="•"/>
              <a:defRPr/>
            </a:pPr>
            <a:r>
              <a:rPr lang="en-US" sz="2000" dirty="0" smtClean="0"/>
              <a:t>1/3 of black and Hispanic households have negative net worth</a:t>
            </a:r>
          </a:p>
          <a:p>
            <a:pPr eaLnBrk="1" fontAlgn="auto" hangingPunct="1">
              <a:spcAft>
                <a:spcPts val="0"/>
              </a:spcAft>
              <a:buFont typeface="Arial" pitchFamily="34" charset="0"/>
              <a:buChar char="•"/>
              <a:defRPr/>
            </a:pPr>
            <a:endParaRPr lang="en-US" sz="2000" dirty="0"/>
          </a:p>
          <a:p>
            <a:pPr eaLnBrk="1" fontAlgn="auto" hangingPunct="1">
              <a:spcAft>
                <a:spcPts val="0"/>
              </a:spcAft>
              <a:buFont typeface="Arial" pitchFamily="34" charset="0"/>
              <a:buChar char="•"/>
              <a:defRPr/>
            </a:pPr>
            <a:endParaRPr lang="en-US" sz="2000" dirty="0" smtClean="0"/>
          </a:p>
          <a:p>
            <a:pPr eaLnBrk="1" fontAlgn="auto" hangingPunct="1">
              <a:spcAft>
                <a:spcPts val="0"/>
              </a:spcAft>
              <a:buFont typeface="Arial" pitchFamily="34" charset="0"/>
              <a:buChar char="•"/>
              <a:defRPr/>
            </a:pPr>
            <a:endParaRPr lang="en-US" sz="2000" dirty="0"/>
          </a:p>
        </p:txBody>
      </p:sp>
      <p:sp>
        <p:nvSpPr>
          <p:cNvPr id="7" name="Slide Number Placeholder 6"/>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94DB58DA-3659-4909-808B-C40BCDD2523E}" type="slidenum">
              <a:rPr lang="en-US" sz="1200">
                <a:solidFill>
                  <a:schemeClr val="tx1">
                    <a:tint val="75000"/>
                  </a:schemeClr>
                </a:solidFill>
                <a:latin typeface="+mn-lt"/>
                <a:cs typeface="+mn-cs"/>
              </a:rPr>
              <a:pPr algn="r" fontAlgn="auto">
                <a:spcBef>
                  <a:spcPts val="0"/>
                </a:spcBef>
                <a:spcAft>
                  <a:spcPts val="0"/>
                </a:spcAft>
                <a:defRPr/>
              </a:pPr>
              <a:t>92</a:t>
            </a:fld>
            <a:endParaRPr lang="en-US" sz="1200" dirty="0">
              <a:solidFill>
                <a:schemeClr val="tx1">
                  <a:tint val="75000"/>
                </a:schemeClr>
              </a:solidFill>
              <a:latin typeface="+mn-lt"/>
              <a:cs typeface="+mn-cs"/>
            </a:endParaRPr>
          </a:p>
        </p:txBody>
      </p:sp>
      <p:sp>
        <p:nvSpPr>
          <p:cNvPr id="2" name="Slide Number Placeholder 1"/>
          <p:cNvSpPr>
            <a:spLocks noGrp="1"/>
          </p:cNvSpPr>
          <p:nvPr>
            <p:ph type="sldNum" sz="quarter" idx="12"/>
          </p:nvPr>
        </p:nvSpPr>
        <p:spPr/>
        <p:txBody>
          <a:bodyPr/>
          <a:lstStyle/>
          <a:p>
            <a:pPr>
              <a:defRPr/>
            </a:pPr>
            <a:fld id="{D7F762D5-9BB9-4510-82B3-9B4CE20CBB0E}" type="slidenum">
              <a:rPr lang="en-US" smtClean="0"/>
              <a:pPr>
                <a:defRPr/>
              </a:pPr>
              <a:t>92</a:t>
            </a:fld>
            <a:endParaRPr 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pPr eaLnBrk="1" hangingPunct="1"/>
            <a:r>
              <a:rPr lang="en-US" sz="3600" b="1" smtClean="0"/>
              <a:t>Ku Klux Klan:  4-5 Million Members 1925</a:t>
            </a:r>
          </a:p>
        </p:txBody>
      </p:sp>
      <p:sp>
        <p:nvSpPr>
          <p:cNvPr id="96259" name="Content Placeholder 2"/>
          <p:cNvSpPr>
            <a:spLocks noGrp="1"/>
          </p:cNvSpPr>
          <p:nvPr>
            <p:ph idx="1"/>
          </p:nvPr>
        </p:nvSpPr>
        <p:spPr/>
        <p:txBody>
          <a:bodyPr/>
          <a:lstStyle/>
          <a:p>
            <a:pPr marL="0" indent="0" eaLnBrk="1" hangingPunct="1">
              <a:buFont typeface="Arial" charset="0"/>
              <a:buNone/>
            </a:pPr>
            <a:endParaRPr lang="en-US" smtClean="0"/>
          </a:p>
        </p:txBody>
      </p:sp>
      <p:sp>
        <p:nvSpPr>
          <p:cNvPr id="4" name="Slide Number Placeholder 3"/>
          <p:cNvSpPr>
            <a:spLocks noGrp="1"/>
          </p:cNvSpPr>
          <p:nvPr>
            <p:ph type="sldNum" sz="quarter" idx="12"/>
          </p:nvPr>
        </p:nvSpPr>
        <p:spPr>
          <a:xfrm>
            <a:off x="457200" y="6356350"/>
            <a:ext cx="8001000" cy="365125"/>
          </a:xfrm>
        </p:spPr>
        <p:txBody>
          <a:bodyPr/>
          <a:lstStyle/>
          <a:p>
            <a:pPr>
              <a:defRPr/>
            </a:pPr>
            <a:fld id="{FC8B9447-B9D2-4670-8EE6-AEF3E69D0E37}" type="slidenum">
              <a:rPr lang="en-US" smtClean="0"/>
              <a:pPr>
                <a:defRPr/>
              </a:pPr>
              <a:t>93</a:t>
            </a:fld>
            <a:endParaRPr lang="en-US" dirty="0"/>
          </a:p>
        </p:txBody>
      </p:sp>
      <p:pic>
        <p:nvPicPr>
          <p:cNvPr id="96261" name="Picture 2" descr="Z:\Mark_Mcdermott\mark\Pictures\Labor History Photos\Reclaim the Dream\KKK in D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95400"/>
            <a:ext cx="59658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TextBox 4"/>
          <p:cNvSpPr txBox="1">
            <a:spLocks noChangeArrowheads="1"/>
          </p:cNvSpPr>
          <p:nvPr/>
        </p:nvSpPr>
        <p:spPr bwMode="auto">
          <a:xfrm>
            <a:off x="457200" y="6172200"/>
            <a:ext cx="8001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t>Source:  Authentic History. </a:t>
            </a:r>
            <a:r>
              <a:rPr lang="en-US" sz="900">
                <a:hlinkClick r:id="rId3"/>
              </a:rPr>
              <a:t>http://www.authentichistory.com/1921-1929/4-resistance/2-KKK/index.html</a:t>
            </a:r>
            <a:r>
              <a:rPr lang="en-US" sz="900"/>
              <a:t>  Copyright – authentichistory.com</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r>
              <a:rPr lang="en-US" sz="3600" b="1" smtClean="0"/>
              <a:t>Deeply Divided Working People </a:t>
            </a:r>
            <a:br>
              <a:rPr lang="en-US" sz="3600" b="1" smtClean="0"/>
            </a:br>
            <a:r>
              <a:rPr lang="en-US" sz="3600" b="1" smtClean="0"/>
              <a:t>1880s to 1920s</a:t>
            </a:r>
          </a:p>
        </p:txBody>
      </p:sp>
      <p:sp>
        <p:nvSpPr>
          <p:cNvPr id="97283" name="Content Placeholder 2"/>
          <p:cNvSpPr>
            <a:spLocks noGrp="1"/>
          </p:cNvSpPr>
          <p:nvPr>
            <p:ph idx="1"/>
          </p:nvPr>
        </p:nvSpPr>
        <p:spPr/>
        <p:txBody>
          <a:bodyPr/>
          <a:lstStyle/>
          <a:p>
            <a:pPr eaLnBrk="1" hangingPunct="1"/>
            <a:endParaRPr lang="en-US" sz="2400" smtClean="0"/>
          </a:p>
          <a:p>
            <a:pPr eaLnBrk="1" hangingPunct="1"/>
            <a:r>
              <a:rPr lang="en-US" smtClean="0"/>
              <a:t>Deep racism and anti-Semitism</a:t>
            </a:r>
          </a:p>
          <a:p>
            <a:pPr eaLnBrk="1" hangingPunct="1"/>
            <a:r>
              <a:rPr lang="en-US" smtClean="0"/>
              <a:t>Most unions discriminate against workers of color</a:t>
            </a:r>
          </a:p>
          <a:p>
            <a:pPr eaLnBrk="1" hangingPunct="1"/>
            <a:r>
              <a:rPr lang="en-US" smtClean="0"/>
              <a:t>Widespread hostility against immigrants</a:t>
            </a:r>
          </a:p>
          <a:p>
            <a:pPr eaLnBrk="1" hangingPunct="1"/>
            <a:r>
              <a:rPr lang="en-US" smtClean="0"/>
              <a:t>Bigotry against Catholics and Jews</a:t>
            </a:r>
          </a:p>
          <a:p>
            <a:pPr eaLnBrk="1" hangingPunct="1"/>
            <a:r>
              <a:rPr lang="en-US" smtClean="0"/>
              <a:t>Culture wars – evolution and Prohibition</a:t>
            </a:r>
          </a:p>
        </p:txBody>
      </p:sp>
      <p:sp>
        <p:nvSpPr>
          <p:cNvPr id="4" name="Slide Number Placeholder 3"/>
          <p:cNvSpPr>
            <a:spLocks noGrp="1"/>
          </p:cNvSpPr>
          <p:nvPr>
            <p:ph type="sldNum" sz="quarter" idx="12"/>
          </p:nvPr>
        </p:nvSpPr>
        <p:spPr/>
        <p:txBody>
          <a:bodyPr/>
          <a:lstStyle/>
          <a:p>
            <a:pPr>
              <a:defRPr/>
            </a:pPr>
            <a:fld id="{6DADC9B8-B795-4C04-BD44-5E1CD5F4DF92}" type="slidenum">
              <a:rPr lang="en-US" smtClean="0"/>
              <a:pPr>
                <a:defRPr/>
              </a:pPr>
              <a:t>94</a:t>
            </a:fld>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pPr eaLnBrk="1" hangingPunct="1"/>
            <a:r>
              <a:rPr lang="en-US" sz="3600" b="1" smtClean="0"/>
              <a:t>Immigration:  1880s to 1920s and Today</a:t>
            </a:r>
          </a:p>
        </p:txBody>
      </p:sp>
      <p:sp>
        <p:nvSpPr>
          <p:cNvPr id="98307" name="Content Placeholder 2"/>
          <p:cNvSpPr>
            <a:spLocks noGrp="1"/>
          </p:cNvSpPr>
          <p:nvPr>
            <p:ph idx="1"/>
          </p:nvPr>
        </p:nvSpPr>
        <p:spPr/>
        <p:txBody>
          <a:bodyPr/>
          <a:lstStyle/>
          <a:p>
            <a:pPr eaLnBrk="1" hangingPunct="1"/>
            <a:endParaRPr lang="en-US" smtClean="0"/>
          </a:p>
          <a:p>
            <a:pPr eaLnBrk="1" hangingPunct="1"/>
            <a:r>
              <a:rPr lang="en-US" b="1" smtClean="0"/>
              <a:t>Large scale immigration </a:t>
            </a:r>
          </a:p>
          <a:p>
            <a:pPr eaLnBrk="1" hangingPunct="1"/>
            <a:r>
              <a:rPr lang="en-US" b="1" smtClean="0"/>
              <a:t>Exploitation of immigrants</a:t>
            </a:r>
          </a:p>
          <a:p>
            <a:pPr eaLnBrk="1" hangingPunct="1"/>
            <a:r>
              <a:rPr lang="en-US" b="1" smtClean="0"/>
              <a:t>Widespread discrimination</a:t>
            </a:r>
          </a:p>
          <a:p>
            <a:pPr eaLnBrk="1" hangingPunct="1"/>
            <a:r>
              <a:rPr lang="en-US" b="1" smtClean="0"/>
              <a:t>Rising anti-immigrant anger and hysteria</a:t>
            </a:r>
          </a:p>
          <a:p>
            <a:pPr eaLnBrk="1" hangingPunct="1"/>
            <a:r>
              <a:rPr lang="en-US" b="1" smtClean="0"/>
              <a:t>Issue used to divide working people</a:t>
            </a:r>
          </a:p>
          <a:p>
            <a:pPr eaLnBrk="1" hangingPunct="1"/>
            <a:endParaRPr lang="en-US" smtClean="0"/>
          </a:p>
          <a:p>
            <a:pPr eaLnBrk="1" hangingPunct="1"/>
            <a:endParaRPr lang="en-US" smtClean="0"/>
          </a:p>
        </p:txBody>
      </p:sp>
      <p:sp>
        <p:nvSpPr>
          <p:cNvPr id="4" name="Slide Number Placeholder 3"/>
          <p:cNvSpPr>
            <a:spLocks noGrp="1"/>
          </p:cNvSpPr>
          <p:nvPr>
            <p:ph type="sldNum" sz="quarter" idx="12"/>
          </p:nvPr>
        </p:nvSpPr>
        <p:spPr/>
        <p:txBody>
          <a:bodyPr/>
          <a:lstStyle/>
          <a:p>
            <a:pPr>
              <a:defRPr/>
            </a:pPr>
            <a:fld id="{146BE1A7-CE1C-4F05-BE6D-9141F4738AC2}" type="slidenum">
              <a:rPr lang="en-US" smtClean="0"/>
              <a:pPr>
                <a:defRPr/>
              </a:pPr>
              <a:t>95</a:t>
            </a:fld>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pPr eaLnBrk="1" hangingPunct="1"/>
            <a:r>
              <a:rPr lang="en-US" sz="3600" b="1" smtClean="0"/>
              <a:t>Workers Produce More but No Longer Share Fairly after 1979</a:t>
            </a:r>
          </a:p>
        </p:txBody>
      </p:sp>
      <p:graphicFrame>
        <p:nvGraphicFramePr>
          <p:cNvPr id="99331" name="Content Placeholder 4"/>
          <p:cNvGraphicFramePr>
            <a:graphicFrameLocks noGrp="1"/>
          </p:cNvGraphicFramePr>
          <p:nvPr>
            <p:ph idx="1"/>
          </p:nvPr>
        </p:nvGraphicFramePr>
        <p:xfrm>
          <a:off x="330200" y="1244600"/>
          <a:ext cx="8331200" cy="4749800"/>
        </p:xfrm>
        <a:graphic>
          <a:graphicData uri="http://schemas.openxmlformats.org/presentationml/2006/ole">
            <mc:AlternateContent xmlns:mc="http://schemas.openxmlformats.org/markup-compatibility/2006">
              <mc:Choice xmlns:v="urn:schemas-microsoft-com:vml" Requires="v">
                <p:oleObj spid="_x0000_s99360" r:id="rId3" imgW="8333954" imgH="4749196" progId="Excel.Chart.8">
                  <p:embed/>
                </p:oleObj>
              </mc:Choice>
              <mc:Fallback>
                <p:oleObj r:id="rId3" imgW="8333954" imgH="4749196" progId="Excel.Chart.8">
                  <p:embed/>
                  <p:pic>
                    <p:nvPicPr>
                      <p:cNvPr id="0" name="Content Placeholder 4"/>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1244600"/>
                        <a:ext cx="833120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B094DA99-081C-433E-8D91-CCF5ED01F215}" type="slidenum">
              <a:rPr lang="en-US" smtClean="0"/>
              <a:pPr>
                <a:defRPr/>
              </a:pPr>
              <a:t>96</a:t>
            </a:fld>
            <a:endParaRPr lang="en-US" dirty="0"/>
          </a:p>
        </p:txBody>
      </p:sp>
      <p:sp>
        <p:nvSpPr>
          <p:cNvPr id="99333" name="TextBox 5"/>
          <p:cNvSpPr txBox="1">
            <a:spLocks noChangeArrowheads="1"/>
          </p:cNvSpPr>
          <p:nvPr/>
        </p:nvSpPr>
        <p:spPr bwMode="auto">
          <a:xfrm>
            <a:off x="914400" y="5943600"/>
            <a:ext cx="7543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t>Source:  Mishel, Bernstein and Allegretto, </a:t>
            </a:r>
            <a:r>
              <a:rPr lang="en-US" sz="900" i="1"/>
              <a:t>State of Working America</a:t>
            </a:r>
            <a:r>
              <a:rPr lang="en-US" sz="900"/>
              <a:t> </a:t>
            </a:r>
            <a:r>
              <a:rPr lang="en-US" sz="900" i="1"/>
              <a:t>2006-2007,</a:t>
            </a:r>
            <a:r>
              <a:rPr lang="en-US" sz="900"/>
              <a:t> page 48.  U.S. Census Bureau, </a:t>
            </a:r>
            <a:r>
              <a:rPr lang="en-US" sz="900" b="1"/>
              <a:t>Table F-5.</a:t>
            </a:r>
            <a:r>
              <a:rPr lang="en-US" sz="900"/>
              <a:t> </a:t>
            </a:r>
            <a:r>
              <a:rPr lang="en-US" sz="900">
                <a:hlinkClick r:id="rId5" action="ppaction://hlinkfile"/>
              </a:rPr>
              <a:t>Race and Hispanic Origin of Householder--Families by Median and Mean Income</a:t>
            </a:r>
            <a:r>
              <a:rPr lang="en-US" sz="900"/>
              <a:t> ; Bureau of Labor Statistics, Output per Hour, Nonfarm Business, Average Hourly Earnings of Production and Nonsupervisory Employees.</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fld id="{060110BB-CF01-4131-9E7E-E1811F144B89}" type="slidenum">
              <a:rPr lang="en-US" sz="1400" smtClean="0">
                <a:latin typeface="Times New Roman" pitchFamily="18" charset="0"/>
              </a:rPr>
              <a:pPr eaLnBrk="1" fontAlgn="base" hangingPunct="1">
                <a:spcBef>
                  <a:spcPct val="0"/>
                </a:spcBef>
                <a:spcAft>
                  <a:spcPct val="0"/>
                </a:spcAft>
              </a:pPr>
              <a:t>97</a:t>
            </a:fld>
            <a:endParaRPr lang="en-US" sz="1400" smtClean="0">
              <a:latin typeface="Times New Roman" pitchFamily="18" charset="0"/>
            </a:endParaRPr>
          </a:p>
        </p:txBody>
      </p:sp>
      <p:sp>
        <p:nvSpPr>
          <p:cNvPr id="101379" name="Rectangle 2"/>
          <p:cNvSpPr>
            <a:spLocks noGrp="1" noChangeArrowheads="1"/>
          </p:cNvSpPr>
          <p:nvPr>
            <p:ph type="title"/>
          </p:nvPr>
        </p:nvSpPr>
        <p:spPr>
          <a:xfrm>
            <a:off x="381000" y="609600"/>
            <a:ext cx="8305800" cy="1600200"/>
          </a:xfrm>
        </p:spPr>
        <p:txBody>
          <a:bodyPr/>
          <a:lstStyle/>
          <a:p>
            <a:pPr eaLnBrk="1" hangingPunct="1"/>
            <a:r>
              <a:rPr lang="en-US" sz="3600" b="1" smtClean="0"/>
              <a:t>Reclaiming the American Dream.</a:t>
            </a:r>
            <a:br>
              <a:rPr lang="en-US" sz="3600" b="1" smtClean="0"/>
            </a:br>
            <a:r>
              <a:rPr lang="en-US" sz="3600" b="1" smtClean="0"/>
              <a:t>It can be done.</a:t>
            </a:r>
          </a:p>
        </p:txBody>
      </p:sp>
      <p:sp>
        <p:nvSpPr>
          <p:cNvPr id="69635" name="Rectangle 3"/>
          <p:cNvSpPr>
            <a:spLocks noGrp="1" noChangeArrowheads="1"/>
          </p:cNvSpPr>
          <p:nvPr>
            <p:ph type="body" idx="1"/>
          </p:nvPr>
        </p:nvSpPr>
        <p:spPr>
          <a:xfrm>
            <a:off x="685800" y="1828800"/>
            <a:ext cx="7772400" cy="4648200"/>
          </a:xfrm>
        </p:spPr>
        <p:txBody>
          <a:bodyPr/>
          <a:lstStyle/>
          <a:p>
            <a:pPr eaLnBrk="1" hangingPunct="1">
              <a:lnSpc>
                <a:spcPct val="80000"/>
              </a:lnSpc>
            </a:pPr>
            <a:endParaRPr lang="en-US" smtClean="0"/>
          </a:p>
          <a:p>
            <a:pPr eaLnBrk="1" hangingPunct="1">
              <a:lnSpc>
                <a:spcPct val="80000"/>
              </a:lnSpc>
            </a:pPr>
            <a:r>
              <a:rPr lang="en-US" smtClean="0"/>
              <a:t>New vision, agenda, and messages of hope</a:t>
            </a:r>
          </a:p>
          <a:p>
            <a:pPr eaLnBrk="1" hangingPunct="1">
              <a:lnSpc>
                <a:spcPct val="80000"/>
              </a:lnSpc>
            </a:pPr>
            <a:r>
              <a:rPr lang="en-US" smtClean="0"/>
              <a:t>Learn from our history </a:t>
            </a:r>
          </a:p>
          <a:p>
            <a:pPr eaLnBrk="1" hangingPunct="1">
              <a:lnSpc>
                <a:spcPct val="80000"/>
              </a:lnSpc>
            </a:pPr>
            <a:r>
              <a:rPr lang="en-US" smtClean="0"/>
              <a:t>Organize locally, think globally</a:t>
            </a:r>
          </a:p>
          <a:p>
            <a:pPr eaLnBrk="1" hangingPunct="1">
              <a:lnSpc>
                <a:spcPct val="80000"/>
              </a:lnSpc>
            </a:pPr>
            <a:r>
              <a:rPr lang="en-US" smtClean="0"/>
              <a:t>Strong, broad and permanent coalitions</a:t>
            </a:r>
          </a:p>
          <a:p>
            <a:pPr eaLnBrk="1" hangingPunct="1">
              <a:lnSpc>
                <a:spcPct val="80000"/>
              </a:lnSpc>
            </a:pPr>
            <a:r>
              <a:rPr lang="en-US" smtClean="0"/>
              <a:t>Make the economy work for the people</a:t>
            </a:r>
          </a:p>
          <a:p>
            <a:pPr eaLnBrk="1" hangingPunct="1">
              <a:lnSpc>
                <a:spcPct val="80000"/>
              </a:lnSpc>
            </a:pPr>
            <a:r>
              <a:rPr lang="en-US" smtClean="0"/>
              <a:t>Take back our government</a:t>
            </a:r>
          </a:p>
          <a:p>
            <a:pPr eaLnBrk="1" hangingPunct="1">
              <a:lnSpc>
                <a:spcPct val="80000"/>
              </a:lnSpc>
            </a:pPr>
            <a:r>
              <a:rPr lang="en-US" smtClean="0"/>
              <a:t>Our ancestors built it.  We can take it back. </a:t>
            </a:r>
          </a:p>
          <a:p>
            <a:pPr eaLnBrk="1" hangingPunct="1">
              <a:lnSpc>
                <a:spcPct val="80000"/>
              </a:lnSpc>
            </a:pPr>
            <a:endParaRPr lang="en-US" b="1" smtClean="0"/>
          </a:p>
          <a:p>
            <a:pPr eaLnBrk="1" hangingPunct="1">
              <a:lnSpc>
                <a:spcPct val="80000"/>
              </a:lnSpc>
            </a:pPr>
            <a:endParaRPr lang="en-US" b="1" smtClean="0"/>
          </a:p>
          <a:p>
            <a:pPr eaLnBrk="1" hangingPunct="1">
              <a:lnSpc>
                <a:spcPct val="80000"/>
              </a:lnSpc>
            </a:pPr>
            <a:endParaRPr lang="en-US" b="1" smtClean="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63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963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963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963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963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9635">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96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457200" y="274638"/>
            <a:ext cx="8229600" cy="1249362"/>
          </a:xfrm>
        </p:spPr>
        <p:txBody>
          <a:bodyPr/>
          <a:lstStyle/>
          <a:p>
            <a:pPr eaLnBrk="1" hangingPunct="1"/>
            <a:r>
              <a:rPr lang="en-US" sz="3600" b="1" smtClean="0"/>
              <a:t>Key Lessons:  1933-1979</a:t>
            </a:r>
          </a:p>
        </p:txBody>
      </p:sp>
      <p:sp>
        <p:nvSpPr>
          <p:cNvPr id="2" name="Content Placeholder 2"/>
          <p:cNvSpPr>
            <a:spLocks noGrp="1"/>
          </p:cNvSpPr>
          <p:nvPr>
            <p:ph idx="1"/>
          </p:nvPr>
        </p:nvSpPr>
        <p:spPr>
          <a:xfrm>
            <a:off x="609600" y="1828800"/>
            <a:ext cx="7772400" cy="4724400"/>
          </a:xfrm>
        </p:spPr>
        <p:txBody>
          <a:bodyPr/>
          <a:lstStyle/>
          <a:p>
            <a:pPr eaLnBrk="1" hangingPunct="1">
              <a:spcAft>
                <a:spcPts val="2000"/>
              </a:spcAft>
            </a:pPr>
            <a:r>
              <a:rPr lang="en-US" sz="2800" smtClean="0"/>
              <a:t>Just and hopeful vision </a:t>
            </a:r>
          </a:p>
          <a:p>
            <a:pPr eaLnBrk="1" hangingPunct="1">
              <a:spcAft>
                <a:spcPts val="2000"/>
              </a:spcAft>
            </a:pPr>
            <a:r>
              <a:rPr lang="en-US" sz="2800" smtClean="0"/>
              <a:t>Growing unity of workers and community allies</a:t>
            </a:r>
          </a:p>
          <a:p>
            <a:pPr eaLnBrk="1" hangingPunct="1">
              <a:spcAft>
                <a:spcPts val="2000"/>
              </a:spcAft>
            </a:pPr>
            <a:r>
              <a:rPr lang="en-US" sz="2800" smtClean="0"/>
              <a:t>Committing to long-term struggle</a:t>
            </a:r>
          </a:p>
          <a:p>
            <a:pPr eaLnBrk="1" hangingPunct="1">
              <a:spcAft>
                <a:spcPts val="2000"/>
              </a:spcAft>
            </a:pPr>
            <a:r>
              <a:rPr lang="en-US" sz="2800" smtClean="0"/>
              <a:t>Educating and mobilizing at work and community</a:t>
            </a:r>
          </a:p>
          <a:p>
            <a:pPr eaLnBrk="1" hangingPunct="1">
              <a:spcAft>
                <a:spcPts val="2000"/>
              </a:spcAft>
            </a:pPr>
            <a:r>
              <a:rPr lang="en-US" sz="2800" smtClean="0"/>
              <a:t>Most unions opening up to people of color</a:t>
            </a:r>
          </a:p>
          <a:p>
            <a:pPr eaLnBrk="1" hangingPunct="1">
              <a:spcAft>
                <a:spcPts val="2000"/>
              </a:spcAft>
            </a:pPr>
            <a:r>
              <a:rPr lang="en-US" sz="2800" smtClean="0"/>
              <a:t>Commitment to addressing racism and sexism </a:t>
            </a:r>
          </a:p>
          <a:p>
            <a:pPr eaLnBrk="1" hangingPunct="1">
              <a:spcAft>
                <a:spcPts val="2000"/>
              </a:spcAft>
              <a:buFont typeface="Arial" charset="0"/>
              <a:buNone/>
            </a:pPr>
            <a:endParaRPr lang="en-US" sz="2800" smtClean="0"/>
          </a:p>
          <a:p>
            <a:pPr eaLnBrk="1" hangingPunct="1">
              <a:spcAft>
                <a:spcPts val="2000"/>
              </a:spcAft>
              <a:buFont typeface="Arial" charset="0"/>
              <a:buNone/>
            </a:pPr>
            <a:r>
              <a:rPr lang="en-US" sz="1600" smtClean="0"/>
              <a:t>  </a:t>
            </a:r>
          </a:p>
        </p:txBody>
      </p:sp>
      <p:sp>
        <p:nvSpPr>
          <p:cNvPr id="4" name="Slide Number Placeholder 3"/>
          <p:cNvSpPr>
            <a:spLocks noGrp="1"/>
          </p:cNvSpPr>
          <p:nvPr>
            <p:ph type="sldNum" sz="quarter" idx="12"/>
          </p:nvPr>
        </p:nvSpPr>
        <p:spPr/>
        <p:txBody>
          <a:bodyPr/>
          <a:lstStyle/>
          <a:p>
            <a:pPr>
              <a:defRPr/>
            </a:pPr>
            <a:fld id="{BE7B3D28-459F-4D82-BDC0-C1508A2347F0}" type="slidenum">
              <a:rPr lang="en-US"/>
              <a:pPr>
                <a:defRPr/>
              </a:pPr>
              <a:t>98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pPr eaLnBrk="1" hangingPunct="1"/>
            <a:r>
              <a:rPr lang="en-US" sz="3600" b="1" smtClean="0"/>
              <a:t>Full-Time Union Workers Earn Better Wages:  2011</a:t>
            </a:r>
          </a:p>
        </p:txBody>
      </p:sp>
      <p:graphicFrame>
        <p:nvGraphicFramePr>
          <p:cNvPr id="103427" name="Content Placeholder 4"/>
          <p:cNvGraphicFramePr>
            <a:graphicFrameLocks noGrp="1"/>
          </p:cNvGraphicFramePr>
          <p:nvPr>
            <p:ph idx="1"/>
          </p:nvPr>
        </p:nvGraphicFramePr>
        <p:xfrm>
          <a:off x="330200" y="1320800"/>
          <a:ext cx="8331200" cy="4627563"/>
        </p:xfrm>
        <a:graphic>
          <a:graphicData uri="http://schemas.openxmlformats.org/presentationml/2006/ole">
            <mc:AlternateContent xmlns:mc="http://schemas.openxmlformats.org/markup-compatibility/2006">
              <mc:Choice xmlns:v="urn:schemas-microsoft-com:vml" Requires="v">
                <p:oleObj spid="_x0000_s103456" r:id="rId4" imgW="8333954" imgH="4627265" progId="Excel.Chart.8">
                  <p:embed/>
                </p:oleObj>
              </mc:Choice>
              <mc:Fallback>
                <p:oleObj r:id="rId4" imgW="8333954" imgH="4627265" progId="Excel.Chart.8">
                  <p:embed/>
                  <p:pic>
                    <p:nvPicPr>
                      <p:cNvPr id="0" name="Content Placeholder 4"/>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00" y="1320800"/>
                        <a:ext cx="833120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AE8AF34E-EA5C-4748-9190-4712C407C035}" type="slidenum">
              <a:rPr lang="en-US" smtClean="0"/>
              <a:pPr>
                <a:defRPr/>
              </a:pPr>
              <a:t>99</a:t>
            </a:fld>
            <a:endParaRPr lang="en-US" dirty="0"/>
          </a:p>
        </p:txBody>
      </p:sp>
      <p:sp>
        <p:nvSpPr>
          <p:cNvPr id="103429" name="TextBox 5"/>
          <p:cNvSpPr txBox="1">
            <a:spLocks noChangeArrowheads="1"/>
          </p:cNvSpPr>
          <p:nvPr/>
        </p:nvSpPr>
        <p:spPr bwMode="auto">
          <a:xfrm>
            <a:off x="838200" y="6096000"/>
            <a:ext cx="754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a:t>Source:  Bureau of Labor Statistics, Table 2. Median weekly earnings of full-time wage and salary workers by union affiliation and selected characteristics. </a:t>
            </a:r>
            <a:r>
              <a:rPr lang="en-US" sz="900">
                <a:hlinkClick r:id="rId6"/>
              </a:rPr>
              <a:t>http://www.bls.gov/news.release/union2.t02.htm</a:t>
            </a:r>
            <a:r>
              <a:rPr lang="en-US" sz="900"/>
              <a:t> </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OWBARVISIBLE" val="True"/>
  <p:tag name="CSVFORMAT" val="0"/>
  <p:tag name="COUNTDOWNSTYLE" val="-1"/>
  <p:tag name="COUNTDOWNSECONDS" val="10"/>
  <p:tag name="BACKUPSESSIONS" val="True"/>
  <p:tag name="REVIEWONLY" val="False"/>
  <p:tag name="RACEENDPOINTS" val="100"/>
  <p:tag name="PARTICIPANTSINLEADERBOARD" val="5"/>
  <p:tag name="BUBBLESIZEVISIBLE" val="True"/>
  <p:tag name="CUSTOMGRIDBACKCOLOR" val="-2830136"/>
  <p:tag name="CUSTOMCELLBACKCOLOR3" val="-268652"/>
  <p:tag name="DISPLAYDEVICENUMBER" val="True"/>
  <p:tag name="AUTOSIZEGRID" val="True"/>
  <p:tag name="POLLINGCYCLE" val="2"/>
  <p:tag name="INCLUDENONRESPONDERS" val="False"/>
  <p:tag name="CORRECTPOINTVALUE" val="1"/>
  <p:tag name="ZEROBASED" val="False"/>
  <p:tag name="FIBDISPLAYRESULTS" val="True"/>
  <p:tag name="PRRESPONSE1" val="10"/>
  <p:tag name="PRRESPONSE5" val="6"/>
  <p:tag name="PRRESPONSE9" val="2"/>
  <p:tag name="CHARTCOLORINDICES" val="37,34,37,34,37,34,37,34,37,34,10,3"/>
  <p:tag name="USESECONDARYMONITOR" val="True"/>
  <p:tag name="ANSWERNOWTEXT" val="Answer Now"/>
  <p:tag name="INPUTSOURCE" val="1"/>
  <p:tag name="CHARTVALUEFORMAT" val="0%"/>
  <p:tag name="STDCHART" val="1"/>
  <p:tag name="TEAMSINLEADERBOARD" val="5"/>
  <p:tag name="BUBBLEGROUPING" val="3"/>
  <p:tag name="CUSTOMCELLBACKCOLOR2" val="-13395457"/>
  <p:tag name="DISPLAYDEVICEID" val="True"/>
  <p:tag name="GRIDPOSITION" val="1"/>
  <p:tag name="RESETCHARTS" val="True"/>
  <p:tag name="INCORRECTPOINTVALUE" val="0"/>
  <p:tag name="CHARTSCALE" val="True"/>
  <p:tag name="FIBDISPLAYKEYWORDS" val="True"/>
  <p:tag name="PRRESPONSE6" val="5"/>
  <p:tag name="SHOWFLASHWARNING" val="True"/>
  <p:tag name="RESPCOUNTERSTYLE" val="-1"/>
  <p:tag name="ALLOWDUPLICATES" val="False"/>
  <p:tag name="AUTOUPDATEALIASES" val="True"/>
  <p:tag name="MAXRESPONDERS" val="5"/>
  <p:tag name="CUSTOMCELLFORECOLOR" val="-16777216"/>
  <p:tag name="DISPLAYNAME" val="True"/>
  <p:tag name="GRIDFONTSIZE" val="12"/>
  <p:tag name="INCLUDEPPT" val="True"/>
  <p:tag name="AUTOADJUSTPARTRANGE" val="True"/>
  <p:tag name="PRRESPONSE2" val="9"/>
  <p:tag name="PRRESPONSE8" val="3"/>
  <p:tag name="POWERPOINTVERSION" val="12.0"/>
  <p:tag name="RESPCOUNTERFORMAT" val="0"/>
  <p:tag name="AUTOADVANCE" val="True"/>
  <p:tag name="SKIPREMAININGRACESLIDES" val="True"/>
  <p:tag name="CUSTOMCELLBACKCOLOR1" val="-657956"/>
  <p:tag name="GRIDROTATIONINTERVAL" val="2"/>
  <p:tag name="MULTIRESPDIVISOR" val="1"/>
  <p:tag name="ADVANCEDSETTINGSVIEW" val="True"/>
  <p:tag name="PRRESPONSE4" val="7"/>
  <p:tag name="TPVERSION" val="2008"/>
  <p:tag name="RESPTABLESTYLE" val="-1"/>
  <p:tag name="RACERSMAXDISPLAYED" val="5"/>
  <p:tag name="DEFAULTNUMTEAMS" val="5"/>
  <p:tag name="GRIDSIZE" val="{Width=800, Height=600}"/>
  <p:tag name="REALTIMEBACKUP" val="False"/>
  <p:tag name="PRRESPONSE3" val="8"/>
  <p:tag name="SAVECSVWITHSESSION" val="True"/>
  <p:tag name="BACKUPMAINTENANCE" val="7"/>
  <p:tag name="BUBBLEVALUEFORMAT" val="0.0"/>
  <p:tag name="CHARTCOLORS" val="1"/>
  <p:tag name="FIBNUMRESULTS" val="5"/>
  <p:tag name="ALWAYSOPENPOLL" val="False"/>
  <p:tag name="ROTATIONINTERVAL" val="2"/>
  <p:tag name="USESCHEMECOLORS" val="True"/>
  <p:tag name="REALTIMEBACKUPPATH" val="(None)"/>
  <p:tag name="BULLETTYPE" val="3"/>
  <p:tag name="BUBBLENAMEVISIBLE" val="True"/>
  <p:tag name="ALLOWUSERFEEDBACK" val="True"/>
  <p:tag name="ANSWERNOWSTYLE" val="-1"/>
  <p:tag name="GRIDOPACITY" val="90"/>
  <p:tag name="PRRESPONSE10" val="1"/>
  <p:tag name="CHARTLABELS" val="1"/>
  <p:tag name="RACEANIMATIONSPEED" val="3"/>
  <p:tag name="NUMRESPONSES" val="1"/>
  <p:tag name="CUSTOMCELLBACKCOLOR4" val="-8355712"/>
  <p:tag name="PRRESPONSE7" val="4"/>
  <p:tag name="FIBINCLUDEOTHER" val="True"/>
  <p:tag name="DELIMITERS" val="3.1"/>
  <p:tag name="TPFULLVERSION" val="4.3.2.1178"/>
  <p:tag name="INCLUDESESSION" val="True"/>
  <p:tag name="EXPANDSHOWBAR"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UFCW Community Partners Presentation 11120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UFCW Community Partners Presentation 111205</Template>
  <TotalTime>29217</TotalTime>
  <Words>13642</Words>
  <Application>Microsoft Office PowerPoint</Application>
  <PresentationFormat>On-screen Show (4:3)</PresentationFormat>
  <Paragraphs>1004</Paragraphs>
  <Slides>118</Slides>
  <Notes>100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118</vt:i4>
      </vt:variant>
    </vt:vector>
  </HeadingPairs>
  <TitlesOfParts>
    <vt:vector size="121" baseType="lpstr">
      <vt:lpstr>UFCW Community Partners Presentation 111205</vt:lpstr>
      <vt:lpstr>Microsoft Excel Chart</vt:lpstr>
      <vt:lpstr>Worksheet</vt:lpstr>
      <vt:lpstr>Making the American Dream a Reality for Everyone IBEW 46 Organizing Blitz – Kent </vt:lpstr>
      <vt:lpstr>Finding Common Ground</vt:lpstr>
      <vt:lpstr>Finding Common Ground</vt:lpstr>
      <vt:lpstr>PowerPoint Presentation</vt:lpstr>
      <vt:lpstr>PowerPoint Presentation</vt:lpstr>
      <vt:lpstr>PowerPoint Presentation</vt:lpstr>
      <vt:lpstr> My Family’s Story     </vt:lpstr>
      <vt:lpstr> Racism and Bigotry as Corporate Strategy</vt:lpstr>
      <vt:lpstr>Racism Dividing Working People and Undercuts Needed Unity </vt:lpstr>
      <vt:lpstr>A Nation Divided Ku Klux Klan March in D.C. - 1925</vt:lpstr>
      <vt:lpstr>President Herbert Hoover - 1929 Darling of Corporate America</vt:lpstr>
      <vt:lpstr>Henry Ford - 1931</vt:lpstr>
      <vt:lpstr>Hunger, Poverty and Homelessness Plagues Our Nation - Depression 1932</vt:lpstr>
      <vt:lpstr>Growing Solidarity Between Black and White Workers – Early 1930s</vt:lpstr>
      <vt:lpstr>Police Kill 5 Ford Hunger Marchers - 1932</vt:lpstr>
      <vt:lpstr>Funeral Procession for Martyrs of Ford Hunger March Massacre</vt:lpstr>
      <vt:lpstr>Police and U.S. Army Kill 2 Bonus Marchers and Destroy Occupy D.C. - 1932</vt:lpstr>
      <vt:lpstr>Solidarity Critical in Victory in 83-Day  1934 West Coast Longshore Strike </vt:lpstr>
      <vt:lpstr>GM Sit-Down Strikers: Occupy Flint, Michigan - 1937</vt:lpstr>
      <vt:lpstr>National Guard Occupies Flint</vt:lpstr>
      <vt:lpstr>Community Rallies Behind Strikers</vt:lpstr>
      <vt:lpstr>Women Defending Striking Workers </vt:lpstr>
      <vt:lpstr>Children on the Picket Lines</vt:lpstr>
      <vt:lpstr>Occupy GM in Flint:  Victory</vt:lpstr>
      <vt:lpstr>Women Sitdown Strikers Occupy Woolworth </vt:lpstr>
      <vt:lpstr>The Growth and Decline of the American Labor Movement - 1890 to 2010</vt:lpstr>
      <vt:lpstr>Growing Racial Solidarity  Key to Victories 1930-40s</vt:lpstr>
      <vt:lpstr>Historic Victories End Decades of Defeats 1930s</vt:lpstr>
      <vt:lpstr>Who Gets What Share of the National Income:  The Top 1% versus the 99%</vt:lpstr>
      <vt:lpstr>30 Years of Shared Prosperity – 1947-1979</vt:lpstr>
      <vt:lpstr>30 Years of Stolen Prosperity: 1979-2010 </vt:lpstr>
      <vt:lpstr>30 Years of Stolen Prosperity: 1979-2010 </vt:lpstr>
      <vt:lpstr>Which values or principles that you hold dear are violated by our shared prosperity being stolen from us?</vt:lpstr>
      <vt:lpstr>PowerPoint Presentation</vt:lpstr>
      <vt:lpstr>Corporate America Declares War On  America’s Workers: 1980 to Present</vt:lpstr>
      <vt:lpstr>Lewis Powell – August 23, 1971</vt:lpstr>
      <vt:lpstr>Corporate America Winning the War of Big Ideas</vt:lpstr>
      <vt:lpstr>  Corporate America’s Class Warfare   </vt:lpstr>
      <vt:lpstr>The Growth and Decline of the American Labor Movement - 1890 to 2010</vt:lpstr>
      <vt:lpstr>PowerPoint Presentation</vt:lpstr>
      <vt:lpstr>Pop Quiz</vt:lpstr>
      <vt:lpstr>  Answer:  246,000</vt:lpstr>
      <vt:lpstr>The Great Racial Wealth Divide 2009</vt:lpstr>
      <vt:lpstr>Gender Gap in Hourly Wages - 2009</vt:lpstr>
      <vt:lpstr>Our Youth Face a Difficult Future</vt:lpstr>
      <vt:lpstr>PowerPoint Presentation</vt:lpstr>
      <vt:lpstr>Immigrants Didn’t Wreck the Economy:  They are our Sisters and Brothers</vt:lpstr>
      <vt:lpstr>FIGHTING FOR OUR FUTURE  Our Nation is Not Broke:  Corporate America and the Wealthy Are Hijacking the American Dream</vt:lpstr>
      <vt:lpstr>Record After-Tax Profits for U.S. Corporations   2010: $1.93 Trillion Cash  and $1.5 trillion in Offshore Corporate Profits</vt:lpstr>
      <vt:lpstr>Hard Times?  Hard Times for Whom? Corporate After-Tax Profits Hit Record  High in 2010</vt:lpstr>
      <vt:lpstr>We Pay Our Taxes – What about the Rich?</vt:lpstr>
      <vt:lpstr>Fighting for the American Dream: Finding Hope and Getting Organized</vt:lpstr>
      <vt:lpstr>Corporations Have Too Much Power:   The People Speak - 2011</vt:lpstr>
      <vt:lpstr>Many Movements:  Too Little Justice</vt:lpstr>
      <vt:lpstr>Democratic President, Big Congressional Majorities - What Happened?</vt:lpstr>
      <vt:lpstr>What is Needed to Move Major Reform Agenda?</vt:lpstr>
      <vt:lpstr>Pop Quiz Right-wing Republican Governors Attack Public Employees and their Unions - 2011</vt:lpstr>
      <vt:lpstr>America’s Young People Strongly Support Public Sector Unions Against Governors’ Attacks - April 2011</vt:lpstr>
      <vt:lpstr>A Brighter Future:  Youth More Progressive   as Racial Differences Shrink  </vt:lpstr>
      <vt:lpstr>Major Victories Led by Young People 2011-12</vt:lpstr>
      <vt:lpstr>People Like Us Have and Can Change the World.  This is our Time.</vt:lpstr>
      <vt:lpstr>Taking Action</vt:lpstr>
      <vt:lpstr>PowerPoint Presentation</vt:lpstr>
      <vt:lpstr>PowerPoint Presentation</vt:lpstr>
      <vt:lpstr>Poorest 20% of Families</vt:lpstr>
      <vt:lpstr>Lower Middle 20% of Families</vt:lpstr>
      <vt:lpstr>Middle 20% of Families</vt:lpstr>
      <vt:lpstr>Upper Middle 20% of Families</vt:lpstr>
      <vt:lpstr>Richest 20% of Families</vt:lpstr>
      <vt:lpstr>Richest 5% of Families</vt:lpstr>
      <vt:lpstr>Poorest 20% of Families </vt:lpstr>
      <vt:lpstr>Lower Middle 20% of Families</vt:lpstr>
      <vt:lpstr>Middle 20% of Families</vt:lpstr>
      <vt:lpstr>Upper Middle 20% of Families</vt:lpstr>
      <vt:lpstr>Richest 20% of Families</vt:lpstr>
      <vt:lpstr>Richest 5% of Families</vt:lpstr>
      <vt:lpstr>Richest 0.01% - 11,000 Families </vt:lpstr>
      <vt:lpstr>Workers’ Wages as a Share of National Income Hits Record Low in 2010</vt:lpstr>
      <vt:lpstr>Winning the War on Poverty – 1959 to 1979 Losing the War on Poverty – 1979 to 2010</vt:lpstr>
      <vt:lpstr>Americans Want Stronger Laws to Protect Right to Organize and Bargain Collectively – 2008</vt:lpstr>
      <vt:lpstr>Hard Times?  Hard Times for Whom? Corporate After-Tax Profits Hit Record High in 2010</vt:lpstr>
      <vt:lpstr>We Need an Economic Bill of Rights for the American Dream</vt:lpstr>
      <vt:lpstr>Pop Quiz Right-wing Republican Governors Attack Public Employees and their Unions - 2011</vt:lpstr>
      <vt:lpstr>Upward Mobility for Men – Your Father’s Income Makes a Bigger Difference in the U.S. than in Other Countries</vt:lpstr>
      <vt:lpstr>The Changing Face of Organized Labor  1983 to 2008 (Percentage of each group in a union)</vt:lpstr>
      <vt:lpstr>Fewer High Test Score Poor Students Graduate College than Mediocre Test Score Well-Off Students</vt:lpstr>
      <vt:lpstr>Corporate Political Domination Requires Crushing Organized Labor </vt:lpstr>
      <vt:lpstr>Key Principles of the American Dream</vt:lpstr>
      <vt:lpstr>America’s Young People Strongly Support Public Sector Unions Against Governors’ Attacks - April 2011</vt:lpstr>
      <vt:lpstr>Hourly Wage Gender Gap Between Men and Women Shrinks - 1979-2009 </vt:lpstr>
      <vt:lpstr>Full-Time Union Workers Earn Better Wages:  2011</vt:lpstr>
      <vt:lpstr>It is Time for a Citizens’ Arrest of Corporate America and the Wealthy for Stealing the American Dream</vt:lpstr>
      <vt:lpstr>Ku Klux Klan:  4-5 Million Members 1925</vt:lpstr>
      <vt:lpstr>Deeply Divided Working People  1880s to 1920s</vt:lpstr>
      <vt:lpstr>Immigration:  1880s to 1920s and Today</vt:lpstr>
      <vt:lpstr>Workers Produce More but No Longer Share Fairly after 1979</vt:lpstr>
      <vt:lpstr>Reclaiming the American Dream. It can be done.</vt:lpstr>
      <vt:lpstr>Key Lessons:  1933-1979</vt:lpstr>
      <vt:lpstr>Full-Time Union Workers Earn Better Wages:  2011</vt:lpstr>
      <vt:lpstr>Freedom to Choose a Union  </vt:lpstr>
      <vt:lpstr>What Lessons Can We Learn from Our Past That Will Help Us Today?</vt:lpstr>
      <vt:lpstr>Let’s Vote</vt:lpstr>
      <vt:lpstr>Pop  Quiz</vt:lpstr>
      <vt:lpstr>Pop Quiz</vt:lpstr>
      <vt:lpstr>Papal Support for Labor Unions</vt:lpstr>
      <vt:lpstr>The Game is Rigged:  Moving Up Economically Gets More Difficult</vt:lpstr>
      <vt:lpstr>PowerPoint Presentation</vt:lpstr>
      <vt:lpstr>Pop Quiz Right-wing Republican Governors Attack Public Employees and their Unions - 2011</vt:lpstr>
      <vt:lpstr>How Would You Take Action to Make the American Dream a Reality for Everyone?</vt:lpstr>
      <vt:lpstr>Growing Racial Solidarity Key to Victories 1930-40s</vt:lpstr>
      <vt:lpstr>Do You Think Corporate America Is Over-Taxed?  Corporate Federal Tax Rates – 1947 to 2010</vt:lpstr>
      <vt:lpstr>IRS Reports $385 Billion in Unpaid Federal Taxes for 2006</vt:lpstr>
      <vt:lpstr>War on Workers Hits Workers of Color Very Hard</vt:lpstr>
      <vt:lpstr>Young People Strongly Support Public Sector Unions Against Governors’ Attacks - April 2011</vt:lpstr>
      <vt:lpstr>Repression of Striking Workers Demanding a Union and Economic Justice – 1930s</vt:lpstr>
      <vt:lpstr>PowerPoint Presentation</vt:lpstr>
      <vt:lpstr>Corporations Have Too Much Power:   The People Speak - 2011</vt:lpstr>
      <vt:lpstr>Critical Elements Needed to Win and Implement Broad Reform Agenda</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Reclaiming the American Dream  UFCW Local 21 Community Partners Presentation</dc:title>
  <dc:creator>mark</dc:creator>
  <cp:lastModifiedBy>Mark</cp:lastModifiedBy>
  <cp:revision>169</cp:revision>
  <cp:lastPrinted>2012-08-14T19:56:26Z</cp:lastPrinted>
  <dcterms:created xsi:type="dcterms:W3CDTF">2011-12-21T18:50:01Z</dcterms:created>
  <dcterms:modified xsi:type="dcterms:W3CDTF">2013-01-07T23:09:40Z</dcterms:modified>
</cp:coreProperties>
</file>