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charts/chart5.xml" ContentType="application/vnd.openxmlformats-officedocument.drawingml.chart+xml"/>
  <Override PartName="/ppt/notesSlides/notesSlide32.xml" ContentType="application/vnd.openxmlformats-officedocument.presentationml.notesSlide+xml"/>
  <Override PartName="/ppt/charts/chart6.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notesSlides/notesSlide35.xml" ContentType="application/vnd.openxmlformats-officedocument.presentationml.notesSlide+xml"/>
  <Override PartName="/ppt/charts/chart8.xml" ContentType="application/vnd.openxmlformats-officedocument.drawingml.chart+xml"/>
  <Override PartName="/ppt/notesSlides/notesSlide36.xml" ContentType="application/vnd.openxmlformats-officedocument.presentationml.notesSlide+xml"/>
  <Override PartName="/ppt/charts/chart9.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414" r:id="rId3"/>
    <p:sldId id="402" r:id="rId4"/>
    <p:sldId id="401" r:id="rId5"/>
    <p:sldId id="403" r:id="rId6"/>
    <p:sldId id="399" r:id="rId7"/>
    <p:sldId id="273" r:id="rId8"/>
    <p:sldId id="405" r:id="rId9"/>
    <p:sldId id="359" r:id="rId10"/>
    <p:sldId id="409" r:id="rId11"/>
    <p:sldId id="357" r:id="rId12"/>
    <p:sldId id="361" r:id="rId13"/>
    <p:sldId id="314" r:id="rId14"/>
    <p:sldId id="315" r:id="rId15"/>
    <p:sldId id="406" r:id="rId16"/>
    <p:sldId id="285" r:id="rId17"/>
    <p:sldId id="363" r:id="rId18"/>
    <p:sldId id="274" r:id="rId19"/>
    <p:sldId id="276" r:id="rId20"/>
    <p:sldId id="275" r:id="rId21"/>
    <p:sldId id="348" r:id="rId22"/>
    <p:sldId id="411" r:id="rId23"/>
    <p:sldId id="261" r:id="rId24"/>
    <p:sldId id="260" r:id="rId25"/>
    <p:sldId id="371" r:id="rId26"/>
    <p:sldId id="365" r:id="rId27"/>
    <p:sldId id="408" r:id="rId28"/>
    <p:sldId id="262" r:id="rId29"/>
    <p:sldId id="378" r:id="rId30"/>
    <p:sldId id="407" r:id="rId31"/>
    <p:sldId id="394" r:id="rId32"/>
    <p:sldId id="413" r:id="rId33"/>
    <p:sldId id="367" r:id="rId34"/>
    <p:sldId id="416" r:id="rId35"/>
    <p:sldId id="326" r:id="rId36"/>
    <p:sldId id="349" r:id="rId37"/>
    <p:sldId id="373" r:id="rId38"/>
    <p:sldId id="329" r:id="rId39"/>
    <p:sldId id="330" r:id="rId40"/>
    <p:sldId id="374" r:id="rId41"/>
    <p:sldId id="422" r:id="rId42"/>
    <p:sldId id="417" r:id="rId43"/>
    <p:sldId id="331" r:id="rId44"/>
    <p:sldId id="297" r:id="rId45"/>
    <p:sldId id="381" r:id="rId46"/>
    <p:sldId id="376" r:id="rId47"/>
    <p:sldId id="304" r:id="rId48"/>
    <p:sldId id="388" r:id="rId49"/>
    <p:sldId id="386" r:id="rId50"/>
    <p:sldId id="418" r:id="rId51"/>
    <p:sldId id="420" r:id="rId52"/>
    <p:sldId id="298" r:id="rId53"/>
    <p:sldId id="310" r:id="rId54"/>
    <p:sldId id="340" r:id="rId55"/>
    <p:sldId id="392" r:id="rId56"/>
    <p:sldId id="389" r:id="rId57"/>
    <p:sldId id="306" r:id="rId58"/>
    <p:sldId id="307" r:id="rId59"/>
    <p:sldId id="421" r:id="rId60"/>
    <p:sldId id="423" r:id="rId61"/>
    <p:sldId id="344" r:id="rId6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329" autoAdjust="0"/>
  </p:normalViewPr>
  <p:slideViewPr>
    <p:cSldViewPr>
      <p:cViewPr>
        <p:scale>
          <a:sx n="60" d="100"/>
          <a:sy n="60" d="100"/>
        </p:scale>
        <p:origin x="-1456" y="-252"/>
      </p:cViewPr>
      <p:guideLst>
        <p:guide orient="horz" pos="2160"/>
        <p:guide pos="2880"/>
      </p:guideLst>
    </p:cSldViewPr>
  </p:slideViewPr>
  <p:notesTextViewPr>
    <p:cViewPr>
      <p:scale>
        <a:sx n="1" d="1"/>
        <a:sy n="1" d="1"/>
      </p:scale>
      <p:origin x="0" y="0"/>
    </p:cViewPr>
  </p:notesTextViewPr>
  <p:sorterViewPr>
    <p:cViewPr>
      <p:scale>
        <a:sx n="110" d="100"/>
        <a:sy n="110" d="100"/>
      </p:scale>
      <p:origin x="0" y="17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Sheet1!$A$2:$A$51</c:f>
              <c:numCache>
                <c:formatCode>General</c:formatCode>
                <c:ptCount val="50"/>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numCache>
            </c:numRef>
          </c:cat>
          <c:val>
            <c:numRef>
              <c:f>Sheet1!$B$2:$B$51</c:f>
              <c:numCache>
                <c:formatCode>0.0%</c:formatCode>
                <c:ptCount val="50"/>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numCache>
            </c:numRef>
          </c:val>
          <c:smooth val="0"/>
        </c:ser>
        <c:ser>
          <c:idx val="1"/>
          <c:order val="1"/>
          <c:tx>
            <c:strRef>
              <c:f>Sheet1!$C$1</c:f>
              <c:strCache>
                <c:ptCount val="1"/>
                <c:pt idx="0">
                  <c:v>Unionization Rate - Non-Ag Private Sector</c:v>
                </c:pt>
              </c:strCache>
            </c:strRef>
          </c:tx>
          <c:marker>
            <c:symbol val="none"/>
          </c:marker>
          <c:cat>
            <c:numRef>
              <c:f>Sheet1!$A$2:$A$51</c:f>
              <c:numCache>
                <c:formatCode>General</c:formatCode>
                <c:ptCount val="50"/>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numCache>
            </c:numRef>
          </c:cat>
          <c:val>
            <c:numRef>
              <c:f>Sheet1!$C$2:$C$51</c:f>
              <c:numCache>
                <c:formatCode>General</c:formatCode>
                <c:ptCount val="50"/>
              </c:numCache>
            </c:numRef>
          </c:val>
          <c:smooth val="0"/>
        </c:ser>
        <c:dLbls>
          <c:showLegendKey val="0"/>
          <c:showVal val="0"/>
          <c:showCatName val="0"/>
          <c:showSerName val="0"/>
          <c:showPercent val="0"/>
          <c:showBubbleSize val="0"/>
        </c:dLbls>
        <c:marker val="1"/>
        <c:smooth val="0"/>
        <c:axId val="120469376"/>
        <c:axId val="120470912"/>
      </c:lineChart>
      <c:catAx>
        <c:axId val="120469376"/>
        <c:scaling>
          <c:orientation val="minMax"/>
        </c:scaling>
        <c:delete val="0"/>
        <c:axPos val="b"/>
        <c:numFmt formatCode="General" sourceLinked="1"/>
        <c:majorTickMark val="out"/>
        <c:minorTickMark val="none"/>
        <c:tickLblPos val="nextTo"/>
        <c:crossAx val="120470912"/>
        <c:crosses val="autoZero"/>
        <c:auto val="1"/>
        <c:lblAlgn val="ctr"/>
        <c:lblOffset val="100"/>
        <c:noMultiLvlLbl val="0"/>
      </c:catAx>
      <c:valAx>
        <c:axId val="120470912"/>
        <c:scaling>
          <c:orientation val="minMax"/>
        </c:scaling>
        <c:delete val="0"/>
        <c:axPos val="l"/>
        <c:majorGridlines/>
        <c:numFmt formatCode="0%" sourceLinked="0"/>
        <c:majorTickMark val="out"/>
        <c:minorTickMark val="none"/>
        <c:tickLblPos val="nextTo"/>
        <c:crossAx val="120469376"/>
        <c:crosses val="autoZero"/>
        <c:crossBetween val="between"/>
      </c:valAx>
    </c:plotArea>
    <c:legend>
      <c:legendPos val="b"/>
      <c:legendEntry>
        <c:idx val="1"/>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Sheet1!$A$2:$A$77</c:f>
              <c:numCache>
                <c:formatCode>General</c:formatCode>
                <c:ptCount val="76"/>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numCache>
            </c:numRef>
          </c:cat>
          <c:val>
            <c:numRef>
              <c:f>Sheet1!$B$2:$B$77</c:f>
              <c:numCache>
                <c:formatCode>0.0%</c:formatCode>
                <c:ptCount val="76"/>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numCache>
            </c:numRef>
          </c:val>
          <c:smooth val="0"/>
        </c:ser>
        <c:ser>
          <c:idx val="1"/>
          <c:order val="1"/>
          <c:tx>
            <c:strRef>
              <c:f>Sheet1!$C$1</c:f>
              <c:strCache>
                <c:ptCount val="1"/>
                <c:pt idx="0">
                  <c:v>Unionization Rate - Non-Ag Private Sector</c:v>
                </c:pt>
              </c:strCache>
            </c:strRef>
          </c:tx>
          <c:marker>
            <c:symbol val="none"/>
          </c:marker>
          <c:cat>
            <c:numRef>
              <c:f>Sheet1!$A$2:$A$77</c:f>
              <c:numCache>
                <c:formatCode>General</c:formatCode>
                <c:ptCount val="76"/>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numCache>
            </c:numRef>
          </c:cat>
          <c:val>
            <c:numRef>
              <c:f>Sheet1!$C$2:$C$77</c:f>
              <c:numCache>
                <c:formatCode>General</c:formatCode>
                <c:ptCount val="76"/>
              </c:numCache>
            </c:numRef>
          </c:val>
          <c:smooth val="0"/>
        </c:ser>
        <c:dLbls>
          <c:showLegendKey val="0"/>
          <c:showVal val="0"/>
          <c:showCatName val="0"/>
          <c:showSerName val="0"/>
          <c:showPercent val="0"/>
          <c:showBubbleSize val="0"/>
        </c:dLbls>
        <c:marker val="1"/>
        <c:smooth val="0"/>
        <c:axId val="120136832"/>
        <c:axId val="120138368"/>
      </c:lineChart>
      <c:catAx>
        <c:axId val="120136832"/>
        <c:scaling>
          <c:orientation val="minMax"/>
        </c:scaling>
        <c:delete val="0"/>
        <c:axPos val="b"/>
        <c:numFmt formatCode="General" sourceLinked="1"/>
        <c:majorTickMark val="out"/>
        <c:minorTickMark val="none"/>
        <c:tickLblPos val="nextTo"/>
        <c:crossAx val="120138368"/>
        <c:crosses val="autoZero"/>
        <c:auto val="1"/>
        <c:lblAlgn val="ctr"/>
        <c:lblOffset val="100"/>
        <c:noMultiLvlLbl val="0"/>
      </c:catAx>
      <c:valAx>
        <c:axId val="120138368"/>
        <c:scaling>
          <c:orientation val="minMax"/>
        </c:scaling>
        <c:delete val="0"/>
        <c:axPos val="l"/>
        <c:majorGridlines/>
        <c:numFmt formatCode="0%" sourceLinked="0"/>
        <c:majorTickMark val="out"/>
        <c:minorTickMark val="none"/>
        <c:tickLblPos val="nextTo"/>
        <c:crossAx val="120136832"/>
        <c:crosses val="autoZero"/>
        <c:crossBetween val="between"/>
      </c:valAx>
    </c:plotArea>
    <c:legend>
      <c:legendPos val="b"/>
      <c:legendEntry>
        <c:idx val="1"/>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4792456498496E-2"/>
          <c:y val="3.0831228624714786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Sheet1!$A$2:$A$118</c:f>
              <c:numCache>
                <c:formatCode>General</c:formatCode>
                <c:ptCount val="117"/>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numCache>
            </c:numRef>
          </c:cat>
          <c:val>
            <c:numRef>
              <c:f>Sheet1!$B$2:$B$118</c:f>
              <c:numCache>
                <c:formatCode>0.0%</c:formatCode>
                <c:ptCount val="117"/>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pt idx="76">
                  <c:v>0.27200000000000002</c:v>
                </c:pt>
                <c:pt idx="77">
                  <c:v>0.26700000000000002</c:v>
                </c:pt>
                <c:pt idx="78">
                  <c:v>0.26200000000000001</c:v>
                </c:pt>
                <c:pt idx="79">
                  <c:v>0.255</c:v>
                </c:pt>
                <c:pt idx="80">
                  <c:v>0.248</c:v>
                </c:pt>
                <c:pt idx="81">
                  <c:v>0.24199999999999999</c:v>
                </c:pt>
                <c:pt idx="82">
                  <c:v>0.23599999999999999</c:v>
                </c:pt>
                <c:pt idx="83">
                  <c:v>0.24399999999999999</c:v>
                </c:pt>
                <c:pt idx="84">
                  <c:v>0.252</c:v>
                </c:pt>
                <c:pt idx="85">
                  <c:v>0.23499999999999999</c:v>
                </c:pt>
                <c:pt idx="86">
                  <c:v>0.219</c:v>
                </c:pt>
                <c:pt idx="87">
                  <c:v>0.20100000000000001</c:v>
                </c:pt>
                <c:pt idx="88">
                  <c:v>0.18</c:v>
                </c:pt>
                <c:pt idx="89">
                  <c:v>0.18</c:v>
                </c:pt>
                <c:pt idx="90">
                  <c:v>0.17499999999999999</c:v>
                </c:pt>
                <c:pt idx="91">
                  <c:v>0.17</c:v>
                </c:pt>
                <c:pt idx="92">
                  <c:v>0.16800000000000001</c:v>
                </c:pt>
                <c:pt idx="93">
                  <c:v>0.16400000000000001</c:v>
                </c:pt>
                <c:pt idx="94">
                  <c:v>0.161</c:v>
                </c:pt>
                <c:pt idx="95">
                  <c:v>0.161</c:v>
                </c:pt>
                <c:pt idx="96">
                  <c:v>0.158</c:v>
                </c:pt>
                <c:pt idx="97">
                  <c:v>0.158</c:v>
                </c:pt>
                <c:pt idx="98">
                  <c:v>0.155</c:v>
                </c:pt>
                <c:pt idx="99">
                  <c:v>0.14899999999999999</c:v>
                </c:pt>
                <c:pt idx="100">
                  <c:v>0.14499999999999999</c:v>
                </c:pt>
                <c:pt idx="101">
                  <c:v>0.14099999999999999</c:v>
                </c:pt>
                <c:pt idx="102">
                  <c:v>0.13900000000000001</c:v>
                </c:pt>
                <c:pt idx="103">
                  <c:v>0.13900000000000001</c:v>
                </c:pt>
                <c:pt idx="104">
                  <c:v>0.13500000000000001</c:v>
                </c:pt>
                <c:pt idx="105">
                  <c:v>0.13500000000000001</c:v>
                </c:pt>
                <c:pt idx="106">
                  <c:v>0.13300000000000001</c:v>
                </c:pt>
                <c:pt idx="107">
                  <c:v>0.129</c:v>
                </c:pt>
                <c:pt idx="108">
                  <c:v>0.125</c:v>
                </c:pt>
                <c:pt idx="109">
                  <c:v>0.125</c:v>
                </c:pt>
                <c:pt idx="110">
                  <c:v>0.12</c:v>
                </c:pt>
                <c:pt idx="111">
                  <c:v>0.121</c:v>
                </c:pt>
                <c:pt idx="112">
                  <c:v>0.124</c:v>
                </c:pt>
                <c:pt idx="113">
                  <c:v>0.123</c:v>
                </c:pt>
                <c:pt idx="114">
                  <c:v>0.11899999999999999</c:v>
                </c:pt>
                <c:pt idx="115">
                  <c:v>0.11799999999999999</c:v>
                </c:pt>
                <c:pt idx="116">
                  <c:v>0.113</c:v>
                </c:pt>
              </c:numCache>
            </c:numRef>
          </c:val>
          <c:smooth val="0"/>
        </c:ser>
        <c:ser>
          <c:idx val="1"/>
          <c:order val="1"/>
          <c:tx>
            <c:strRef>
              <c:f>Sheet1!$C$1</c:f>
              <c:strCache>
                <c:ptCount val="1"/>
                <c:pt idx="0">
                  <c:v>Unionization Rate - Non-Ag Private Sector</c:v>
                </c:pt>
              </c:strCache>
            </c:strRef>
          </c:tx>
          <c:marker>
            <c:symbol val="none"/>
          </c:marker>
          <c:cat>
            <c:numRef>
              <c:f>Sheet1!$A$2:$A$118</c:f>
              <c:numCache>
                <c:formatCode>General</c:formatCode>
                <c:ptCount val="117"/>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numCache>
            </c:numRef>
          </c:cat>
          <c:val>
            <c:numRef>
              <c:f>Sheet1!$C$2:$C$118</c:f>
              <c:numCache>
                <c:formatCode>General</c:formatCode>
                <c:ptCount val="117"/>
                <c:pt idx="78" formatCode="0.00%">
                  <c:v>0.246</c:v>
                </c:pt>
                <c:pt idx="79" formatCode="0.00%">
                  <c:v>0.23799999999999999</c:v>
                </c:pt>
                <c:pt idx="80" formatCode="0.00%">
                  <c:v>0.219</c:v>
                </c:pt>
                <c:pt idx="81" formatCode="0.00%">
                  <c:v>0.217</c:v>
                </c:pt>
                <c:pt idx="82" formatCode="0.00%">
                  <c:v>0.221</c:v>
                </c:pt>
                <c:pt idx="83" formatCode="0.00%">
                  <c:v>0.216</c:v>
                </c:pt>
                <c:pt idx="84" formatCode="0.00%">
                  <c:v>0.20399999999999999</c:v>
                </c:pt>
                <c:pt idx="85" formatCode="0.00%">
                  <c:v>0.191</c:v>
                </c:pt>
                <c:pt idx="86" formatCode="0%">
                  <c:v>0.18</c:v>
                </c:pt>
                <c:pt idx="87" formatCode="0.00%">
                  <c:v>0.16800000000000001</c:v>
                </c:pt>
                <c:pt idx="88" formatCode="0.00%">
                  <c:v>0.155</c:v>
                </c:pt>
                <c:pt idx="89" formatCode="0.00%">
                  <c:v>0.14599999999999999</c:v>
                </c:pt>
                <c:pt idx="90" formatCode="0%">
                  <c:v>0.14000000000000001</c:v>
                </c:pt>
                <c:pt idx="91" formatCode="0.00%">
                  <c:v>0.13400000000000001</c:v>
                </c:pt>
                <c:pt idx="92" formatCode="0.00%">
                  <c:v>0.129</c:v>
                </c:pt>
                <c:pt idx="93" formatCode="0.00%">
                  <c:v>0.124</c:v>
                </c:pt>
                <c:pt idx="94" formatCode="0.00%">
                  <c:v>0.121</c:v>
                </c:pt>
                <c:pt idx="95" formatCode="0.00%">
                  <c:v>0.11899999999999999</c:v>
                </c:pt>
                <c:pt idx="96" formatCode="0.00%">
                  <c:v>0.115</c:v>
                </c:pt>
                <c:pt idx="97" formatCode="0.00%">
                  <c:v>0.112</c:v>
                </c:pt>
                <c:pt idx="98" formatCode="0.00%">
                  <c:v>0.109</c:v>
                </c:pt>
                <c:pt idx="99" formatCode="0.00%">
                  <c:v>0.104</c:v>
                </c:pt>
                <c:pt idx="100" formatCode="0.00%">
                  <c:v>0.10199999999999999</c:v>
                </c:pt>
                <c:pt idx="101" formatCode="0.00%">
                  <c:v>9.8000000000000004E-2</c:v>
                </c:pt>
                <c:pt idx="102" formatCode="0.00%">
                  <c:v>9.6000000000000002E-2</c:v>
                </c:pt>
                <c:pt idx="103" formatCode="0.00%">
                  <c:v>9.5000000000000001E-2</c:v>
                </c:pt>
                <c:pt idx="104" formatCode="0.00%">
                  <c:v>9.0999999999999998E-2</c:v>
                </c:pt>
                <c:pt idx="105" formatCode="0.00%">
                  <c:v>9.0999999999999998E-2</c:v>
                </c:pt>
                <c:pt idx="106" formatCode="0.00%">
                  <c:v>8.6999999999999994E-2</c:v>
                </c:pt>
                <c:pt idx="107" formatCode="0.00%">
                  <c:v>8.3000000000000004E-2</c:v>
                </c:pt>
                <c:pt idx="108" formatCode="0%">
                  <c:v>0.08</c:v>
                </c:pt>
                <c:pt idx="109" formatCode="0.00%">
                  <c:v>7.9000000000000001E-2</c:v>
                </c:pt>
                <c:pt idx="110" formatCode="0.00%">
                  <c:v>7.3999999999999996E-2</c:v>
                </c:pt>
                <c:pt idx="111" formatCode="0.00%">
                  <c:v>7.4999999999999997E-2</c:v>
                </c:pt>
                <c:pt idx="112" formatCode="0.00%">
                  <c:v>7.6999999999999999E-2</c:v>
                </c:pt>
                <c:pt idx="113" formatCode="0.00%">
                  <c:v>7.1999999999999995E-2</c:v>
                </c:pt>
                <c:pt idx="114" formatCode="0.00%">
                  <c:v>6.9000000000000006E-2</c:v>
                </c:pt>
                <c:pt idx="115" formatCode="0.00%">
                  <c:v>6.9000000000000006E-2</c:v>
                </c:pt>
                <c:pt idx="116" formatCode="0.0%">
                  <c:v>6.6000000000000003E-2</c:v>
                </c:pt>
              </c:numCache>
            </c:numRef>
          </c:val>
          <c:smooth val="0"/>
        </c:ser>
        <c:dLbls>
          <c:showLegendKey val="0"/>
          <c:showVal val="0"/>
          <c:showCatName val="0"/>
          <c:showSerName val="0"/>
          <c:showPercent val="0"/>
          <c:showBubbleSize val="0"/>
        </c:dLbls>
        <c:marker val="1"/>
        <c:smooth val="0"/>
        <c:axId val="122467456"/>
        <c:axId val="122468992"/>
      </c:lineChart>
      <c:catAx>
        <c:axId val="122467456"/>
        <c:scaling>
          <c:orientation val="minMax"/>
        </c:scaling>
        <c:delete val="0"/>
        <c:axPos val="b"/>
        <c:numFmt formatCode="General" sourceLinked="1"/>
        <c:majorTickMark val="out"/>
        <c:minorTickMark val="none"/>
        <c:tickLblPos val="nextTo"/>
        <c:crossAx val="122468992"/>
        <c:crosses val="autoZero"/>
        <c:auto val="1"/>
        <c:lblAlgn val="ctr"/>
        <c:lblOffset val="100"/>
        <c:noMultiLvlLbl val="0"/>
      </c:catAx>
      <c:valAx>
        <c:axId val="122468992"/>
        <c:scaling>
          <c:orientation val="minMax"/>
        </c:scaling>
        <c:delete val="0"/>
        <c:axPos val="l"/>
        <c:majorGridlines/>
        <c:numFmt formatCode="0%" sourceLinked="0"/>
        <c:majorTickMark val="out"/>
        <c:minorTickMark val="none"/>
        <c:tickLblPos val="nextTo"/>
        <c:crossAx val="122467456"/>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1"/>
          <c:order val="0"/>
          <c:tx>
            <c:strRef>
              <c:f>Sheet1!$B$1</c:f>
              <c:strCache>
                <c:ptCount val="1"/>
                <c:pt idx="0">
                  <c:v>2011</c:v>
                </c:pt>
              </c:strCache>
            </c:strRef>
          </c:tx>
          <c:invertIfNegative val="0"/>
          <c:dLbls>
            <c:showLegendKey val="0"/>
            <c:showVal val="1"/>
            <c:showCatName val="0"/>
            <c:showSerName val="0"/>
            <c:showPercent val="0"/>
            <c:showBubbleSize val="0"/>
            <c:showLeaderLines val="0"/>
          </c:dLbls>
          <c:cat>
            <c:strRef>
              <c:f>Sheet1!$A$2:$A$9</c:f>
              <c:strCache>
                <c:ptCount val="8"/>
                <c:pt idx="0">
                  <c:v>All</c:v>
                </c:pt>
                <c:pt idx="1">
                  <c:v>18-34</c:v>
                </c:pt>
                <c:pt idx="2">
                  <c:v>65+</c:v>
                </c:pt>
                <c:pt idx="3">
                  <c:v>Women</c:v>
                </c:pt>
                <c:pt idx="4">
                  <c:v>Men</c:v>
                </c:pt>
                <c:pt idx="5">
                  <c:v>White</c:v>
                </c:pt>
                <c:pt idx="6">
                  <c:v>Black</c:v>
                </c:pt>
                <c:pt idx="7">
                  <c:v>Hispanic</c:v>
                </c:pt>
              </c:strCache>
            </c:strRef>
          </c:cat>
          <c:val>
            <c:numRef>
              <c:f>Sheet1!$B$2:$B$9</c:f>
              <c:numCache>
                <c:formatCode>0%</c:formatCode>
                <c:ptCount val="8"/>
                <c:pt idx="0">
                  <c:v>0.66</c:v>
                </c:pt>
                <c:pt idx="1">
                  <c:v>0.71</c:v>
                </c:pt>
                <c:pt idx="2">
                  <c:v>0.55000000000000004</c:v>
                </c:pt>
                <c:pt idx="3">
                  <c:v>0.71</c:v>
                </c:pt>
                <c:pt idx="4">
                  <c:v>0.6</c:v>
                </c:pt>
                <c:pt idx="5">
                  <c:v>0.65</c:v>
                </c:pt>
                <c:pt idx="6">
                  <c:v>0.74</c:v>
                </c:pt>
                <c:pt idx="7">
                  <c:v>0.61</c:v>
                </c:pt>
              </c:numCache>
            </c:numRef>
          </c:val>
        </c:ser>
        <c:dLbls>
          <c:showLegendKey val="0"/>
          <c:showVal val="0"/>
          <c:showCatName val="0"/>
          <c:showSerName val="0"/>
          <c:showPercent val="0"/>
          <c:showBubbleSize val="0"/>
        </c:dLbls>
        <c:gapWidth val="150"/>
        <c:overlap val="-51"/>
        <c:axId val="121030528"/>
        <c:axId val="121032064"/>
      </c:barChart>
      <c:catAx>
        <c:axId val="121030528"/>
        <c:scaling>
          <c:orientation val="minMax"/>
        </c:scaling>
        <c:delete val="0"/>
        <c:axPos val="b"/>
        <c:majorTickMark val="out"/>
        <c:minorTickMark val="none"/>
        <c:tickLblPos val="nextTo"/>
        <c:crossAx val="121032064"/>
        <c:crosses val="autoZero"/>
        <c:auto val="1"/>
        <c:lblAlgn val="ctr"/>
        <c:lblOffset val="100"/>
        <c:noMultiLvlLbl val="0"/>
      </c:catAx>
      <c:valAx>
        <c:axId val="121032064"/>
        <c:scaling>
          <c:orientation val="minMax"/>
        </c:scaling>
        <c:delete val="0"/>
        <c:axPos val="l"/>
        <c:majorGridlines/>
        <c:numFmt formatCode="0%" sourceLinked="1"/>
        <c:majorTickMark val="out"/>
        <c:minorTickMark val="none"/>
        <c:tickLblPos val="nextTo"/>
        <c:crossAx val="121030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Yes</c:v>
                </c:pt>
              </c:strCache>
            </c:strRef>
          </c:tx>
          <c:invertIfNegative val="0"/>
          <c:dLbls>
            <c:showLegendKey val="0"/>
            <c:showVal val="1"/>
            <c:showCatName val="0"/>
            <c:showSerName val="0"/>
            <c:showPercent val="0"/>
            <c:showBubbleSize val="0"/>
            <c:showLeaderLines val="0"/>
          </c:dLbls>
          <c:cat>
            <c:strRef>
              <c:f>Sheet1!$A$2:$A$3</c:f>
              <c:strCache>
                <c:ptCount val="2"/>
                <c:pt idx="0">
                  <c:v>All workers</c:v>
                </c:pt>
                <c:pt idx="1">
                  <c:v>State Employees</c:v>
                </c:pt>
              </c:strCache>
            </c:strRef>
          </c:cat>
          <c:val>
            <c:numRef>
              <c:f>Sheet1!$B$2:$B$3</c:f>
              <c:numCache>
                <c:formatCode>0%</c:formatCode>
                <c:ptCount val="2"/>
                <c:pt idx="0">
                  <c:v>0.81</c:v>
                </c:pt>
                <c:pt idx="1">
                  <c:v>0.67</c:v>
                </c:pt>
              </c:numCache>
            </c:numRef>
          </c:val>
        </c:ser>
        <c:ser>
          <c:idx val="1"/>
          <c:order val="1"/>
          <c:tx>
            <c:strRef>
              <c:f>Sheet1!$C$1</c:f>
              <c:strCache>
                <c:ptCount val="1"/>
                <c:pt idx="0">
                  <c:v>No</c:v>
                </c:pt>
              </c:strCache>
            </c:strRef>
          </c:tx>
          <c:invertIfNegative val="0"/>
          <c:dLbls>
            <c:showLegendKey val="0"/>
            <c:showVal val="1"/>
            <c:showCatName val="0"/>
            <c:showSerName val="0"/>
            <c:showPercent val="0"/>
            <c:showBubbleSize val="0"/>
            <c:showLeaderLines val="0"/>
          </c:dLbls>
          <c:cat>
            <c:strRef>
              <c:f>Sheet1!$A$2:$A$3</c:f>
              <c:strCache>
                <c:ptCount val="2"/>
                <c:pt idx="0">
                  <c:v>All workers</c:v>
                </c:pt>
                <c:pt idx="1">
                  <c:v>State Employees</c:v>
                </c:pt>
              </c:strCache>
            </c:strRef>
          </c:cat>
          <c:val>
            <c:numRef>
              <c:f>Sheet1!$C$2:$C$3</c:f>
              <c:numCache>
                <c:formatCode>0%</c:formatCode>
                <c:ptCount val="2"/>
                <c:pt idx="0">
                  <c:v>0.18</c:v>
                </c:pt>
                <c:pt idx="1">
                  <c:v>0.32</c:v>
                </c:pt>
              </c:numCache>
            </c:numRef>
          </c:val>
        </c:ser>
        <c:dLbls>
          <c:showLegendKey val="0"/>
          <c:showVal val="0"/>
          <c:showCatName val="0"/>
          <c:showSerName val="0"/>
          <c:showPercent val="0"/>
          <c:showBubbleSize val="0"/>
        </c:dLbls>
        <c:gapWidth val="150"/>
        <c:overlap val="-51"/>
        <c:axId val="121096448"/>
        <c:axId val="121102336"/>
      </c:barChart>
      <c:catAx>
        <c:axId val="121096448"/>
        <c:scaling>
          <c:orientation val="minMax"/>
        </c:scaling>
        <c:delete val="0"/>
        <c:axPos val="b"/>
        <c:majorTickMark val="out"/>
        <c:minorTickMark val="none"/>
        <c:tickLblPos val="nextTo"/>
        <c:crossAx val="121102336"/>
        <c:crosses val="autoZero"/>
        <c:auto val="1"/>
        <c:lblAlgn val="ctr"/>
        <c:lblOffset val="100"/>
        <c:noMultiLvlLbl val="0"/>
      </c:catAx>
      <c:valAx>
        <c:axId val="121102336"/>
        <c:scaling>
          <c:orientation val="minMax"/>
        </c:scaling>
        <c:delete val="0"/>
        <c:axPos val="l"/>
        <c:majorGridlines/>
        <c:numFmt formatCode="0%" sourceLinked="1"/>
        <c:majorTickMark val="out"/>
        <c:minorTickMark val="none"/>
        <c:tickLblPos val="nextTo"/>
        <c:crossAx val="12109644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Gallup Polls</c:v>
                </c:pt>
              </c:strCache>
            </c:strRef>
          </c:tx>
          <c:cat>
            <c:numRef>
              <c:f>Sheet1!$A$2:$A$41</c:f>
              <c:numCache>
                <c:formatCode>General</c:formatCode>
                <c:ptCount val="40"/>
                <c:pt idx="0">
                  <c:v>1936</c:v>
                </c:pt>
                <c:pt idx="1">
                  <c:v>1941</c:v>
                </c:pt>
                <c:pt idx="2">
                  <c:v>1947</c:v>
                </c:pt>
                <c:pt idx="3">
                  <c:v>1948</c:v>
                </c:pt>
                <c:pt idx="4">
                  <c:v>1953</c:v>
                </c:pt>
                <c:pt idx="5">
                  <c:v>1957</c:v>
                </c:pt>
                <c:pt idx="6">
                  <c:v>1958</c:v>
                </c:pt>
                <c:pt idx="7">
                  <c:v>1959</c:v>
                </c:pt>
                <c:pt idx="8">
                  <c:v>1961</c:v>
                </c:pt>
                <c:pt idx="9">
                  <c:v>1962</c:v>
                </c:pt>
                <c:pt idx="10">
                  <c:v>1963</c:v>
                </c:pt>
                <c:pt idx="11">
                  <c:v>1965</c:v>
                </c:pt>
                <c:pt idx="12">
                  <c:v>1967</c:v>
                </c:pt>
                <c:pt idx="13">
                  <c:v>1972</c:v>
                </c:pt>
                <c:pt idx="14">
                  <c:v>1978</c:v>
                </c:pt>
                <c:pt idx="15">
                  <c:v>1979</c:v>
                </c:pt>
                <c:pt idx="16">
                  <c:v>1981</c:v>
                </c:pt>
                <c:pt idx="17">
                  <c:v>1985</c:v>
                </c:pt>
                <c:pt idx="18">
                  <c:v>1986</c:v>
                </c:pt>
                <c:pt idx="19">
                  <c:v>1987</c:v>
                </c:pt>
                <c:pt idx="20">
                  <c:v>1988</c:v>
                </c:pt>
                <c:pt idx="21">
                  <c:v>1990</c:v>
                </c:pt>
                <c:pt idx="22">
                  <c:v>1991</c:v>
                </c:pt>
                <c:pt idx="23">
                  <c:v>1997</c:v>
                </c:pt>
                <c:pt idx="24">
                  <c:v>1999</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numCache>
            </c:numRef>
          </c:cat>
          <c:val>
            <c:numRef>
              <c:f>Sheet1!$B$2:$B$41</c:f>
              <c:numCache>
                <c:formatCode>General</c:formatCode>
                <c:ptCount val="40"/>
                <c:pt idx="0">
                  <c:v>72</c:v>
                </c:pt>
                <c:pt idx="1">
                  <c:v>61</c:v>
                </c:pt>
                <c:pt idx="2">
                  <c:v>64</c:v>
                </c:pt>
                <c:pt idx="3">
                  <c:v>64</c:v>
                </c:pt>
                <c:pt idx="4">
                  <c:v>75</c:v>
                </c:pt>
                <c:pt idx="5">
                  <c:v>75</c:v>
                </c:pt>
                <c:pt idx="6">
                  <c:v>64</c:v>
                </c:pt>
                <c:pt idx="7">
                  <c:v>68</c:v>
                </c:pt>
                <c:pt idx="8">
                  <c:v>69</c:v>
                </c:pt>
                <c:pt idx="9">
                  <c:v>64</c:v>
                </c:pt>
                <c:pt idx="10">
                  <c:v>68</c:v>
                </c:pt>
                <c:pt idx="11">
                  <c:v>71</c:v>
                </c:pt>
                <c:pt idx="12">
                  <c:v>66</c:v>
                </c:pt>
                <c:pt idx="13">
                  <c:v>60</c:v>
                </c:pt>
                <c:pt idx="14">
                  <c:v>59</c:v>
                </c:pt>
                <c:pt idx="15">
                  <c:v>55</c:v>
                </c:pt>
                <c:pt idx="16">
                  <c:v>55</c:v>
                </c:pt>
                <c:pt idx="17">
                  <c:v>58</c:v>
                </c:pt>
                <c:pt idx="18">
                  <c:v>59</c:v>
                </c:pt>
                <c:pt idx="19">
                  <c:v>59</c:v>
                </c:pt>
                <c:pt idx="20">
                  <c:v>59</c:v>
                </c:pt>
                <c:pt idx="21">
                  <c:v>60</c:v>
                </c:pt>
                <c:pt idx="22">
                  <c:v>60</c:v>
                </c:pt>
                <c:pt idx="23">
                  <c:v>60</c:v>
                </c:pt>
                <c:pt idx="24">
                  <c:v>66</c:v>
                </c:pt>
                <c:pt idx="25">
                  <c:v>60</c:v>
                </c:pt>
                <c:pt idx="26">
                  <c:v>58</c:v>
                </c:pt>
                <c:pt idx="27">
                  <c:v>65</c:v>
                </c:pt>
                <c:pt idx="28">
                  <c:v>59</c:v>
                </c:pt>
                <c:pt idx="29">
                  <c:v>58</c:v>
                </c:pt>
                <c:pt idx="30">
                  <c:v>59</c:v>
                </c:pt>
                <c:pt idx="31">
                  <c:v>60</c:v>
                </c:pt>
                <c:pt idx="32">
                  <c:v>59</c:v>
                </c:pt>
                <c:pt idx="33">
                  <c:v>48</c:v>
                </c:pt>
                <c:pt idx="34">
                  <c:v>52</c:v>
                </c:pt>
                <c:pt idx="35">
                  <c:v>52</c:v>
                </c:pt>
                <c:pt idx="36">
                  <c:v>52</c:v>
                </c:pt>
                <c:pt idx="37">
                  <c:v>54</c:v>
                </c:pt>
                <c:pt idx="38">
                  <c:v>53</c:v>
                </c:pt>
                <c:pt idx="39">
                  <c:v>58</c:v>
                </c:pt>
              </c:numCache>
            </c:numRef>
          </c:val>
          <c:smooth val="0"/>
        </c:ser>
        <c:ser>
          <c:idx val="1"/>
          <c:order val="1"/>
          <c:tx>
            <c:strRef>
              <c:f>Sheet1!$C$1</c:f>
              <c:strCache>
                <c:ptCount val="1"/>
                <c:pt idx="0">
                  <c:v>Pew Research Polls</c:v>
                </c:pt>
              </c:strCache>
            </c:strRef>
          </c:tx>
          <c:cat>
            <c:numRef>
              <c:f>Sheet1!$A$2:$A$41</c:f>
              <c:numCache>
                <c:formatCode>General</c:formatCode>
                <c:ptCount val="40"/>
                <c:pt idx="0">
                  <c:v>1936</c:v>
                </c:pt>
                <c:pt idx="1">
                  <c:v>1941</c:v>
                </c:pt>
                <c:pt idx="2">
                  <c:v>1947</c:v>
                </c:pt>
                <c:pt idx="3">
                  <c:v>1948</c:v>
                </c:pt>
                <c:pt idx="4">
                  <c:v>1953</c:v>
                </c:pt>
                <c:pt idx="5">
                  <c:v>1957</c:v>
                </c:pt>
                <c:pt idx="6">
                  <c:v>1958</c:v>
                </c:pt>
                <c:pt idx="7">
                  <c:v>1959</c:v>
                </c:pt>
                <c:pt idx="8">
                  <c:v>1961</c:v>
                </c:pt>
                <c:pt idx="9">
                  <c:v>1962</c:v>
                </c:pt>
                <c:pt idx="10">
                  <c:v>1963</c:v>
                </c:pt>
                <c:pt idx="11">
                  <c:v>1965</c:v>
                </c:pt>
                <c:pt idx="12">
                  <c:v>1967</c:v>
                </c:pt>
                <c:pt idx="13">
                  <c:v>1972</c:v>
                </c:pt>
                <c:pt idx="14">
                  <c:v>1978</c:v>
                </c:pt>
                <c:pt idx="15">
                  <c:v>1979</c:v>
                </c:pt>
                <c:pt idx="16">
                  <c:v>1981</c:v>
                </c:pt>
                <c:pt idx="17">
                  <c:v>1985</c:v>
                </c:pt>
                <c:pt idx="18">
                  <c:v>1986</c:v>
                </c:pt>
                <c:pt idx="19">
                  <c:v>1987</c:v>
                </c:pt>
                <c:pt idx="20">
                  <c:v>1988</c:v>
                </c:pt>
                <c:pt idx="21">
                  <c:v>1990</c:v>
                </c:pt>
                <c:pt idx="22">
                  <c:v>1991</c:v>
                </c:pt>
                <c:pt idx="23">
                  <c:v>1997</c:v>
                </c:pt>
                <c:pt idx="24">
                  <c:v>1999</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numCache>
            </c:numRef>
          </c:cat>
          <c:val>
            <c:numRef>
              <c:f>Sheet1!$C$2:$C$41</c:f>
              <c:numCache>
                <c:formatCode>General</c:formatCode>
                <c:ptCount val="40"/>
                <c:pt idx="19">
                  <c:v>67</c:v>
                </c:pt>
                <c:pt idx="20">
                  <c:v>69</c:v>
                </c:pt>
                <c:pt idx="21">
                  <c:v>71</c:v>
                </c:pt>
                <c:pt idx="22">
                  <c:v>70</c:v>
                </c:pt>
                <c:pt idx="23">
                  <c:v>70</c:v>
                </c:pt>
                <c:pt idx="24">
                  <c:v>70</c:v>
                </c:pt>
                <c:pt idx="25">
                  <c:v>71</c:v>
                </c:pt>
                <c:pt idx="26">
                  <c:v>71</c:v>
                </c:pt>
                <c:pt idx="27">
                  <c:v>74</c:v>
                </c:pt>
                <c:pt idx="28">
                  <c:v>73</c:v>
                </c:pt>
                <c:pt idx="29">
                  <c:v>71</c:v>
                </c:pt>
                <c:pt idx="30">
                  <c:v>69</c:v>
                </c:pt>
                <c:pt idx="31">
                  <c:v>68</c:v>
                </c:pt>
                <c:pt idx="32">
                  <c:v>67</c:v>
                </c:pt>
                <c:pt idx="33">
                  <c:v>61</c:v>
                </c:pt>
                <c:pt idx="34">
                  <c:v>63</c:v>
                </c:pt>
                <c:pt idx="35">
                  <c:v>63</c:v>
                </c:pt>
                <c:pt idx="36">
                  <c:v>64</c:v>
                </c:pt>
              </c:numCache>
            </c:numRef>
          </c:val>
          <c:smooth val="0"/>
        </c:ser>
        <c:dLbls>
          <c:showLegendKey val="0"/>
          <c:showVal val="0"/>
          <c:showCatName val="0"/>
          <c:showSerName val="0"/>
          <c:showPercent val="0"/>
          <c:showBubbleSize val="0"/>
        </c:dLbls>
        <c:marker val="1"/>
        <c:smooth val="0"/>
        <c:axId val="122571008"/>
        <c:axId val="122572800"/>
      </c:lineChart>
      <c:catAx>
        <c:axId val="122571008"/>
        <c:scaling>
          <c:orientation val="minMax"/>
        </c:scaling>
        <c:delete val="0"/>
        <c:axPos val="b"/>
        <c:numFmt formatCode="General" sourceLinked="1"/>
        <c:majorTickMark val="out"/>
        <c:minorTickMark val="none"/>
        <c:tickLblPos val="nextTo"/>
        <c:txPr>
          <a:bodyPr rot="-5400000"/>
          <a:lstStyle/>
          <a:p>
            <a:pPr>
              <a:defRPr/>
            </a:pPr>
            <a:endParaRPr lang="en-US"/>
          </a:p>
        </c:txPr>
        <c:crossAx val="122572800"/>
        <c:crosses val="autoZero"/>
        <c:auto val="1"/>
        <c:lblAlgn val="ctr"/>
        <c:lblOffset val="100"/>
        <c:noMultiLvlLbl val="0"/>
      </c:catAx>
      <c:valAx>
        <c:axId val="122572800"/>
        <c:scaling>
          <c:orientation val="minMax"/>
          <c:min val="40"/>
        </c:scaling>
        <c:delete val="0"/>
        <c:axPos val="l"/>
        <c:majorGridlines/>
        <c:numFmt formatCode="General" sourceLinked="1"/>
        <c:majorTickMark val="out"/>
        <c:minorTickMark val="none"/>
        <c:tickLblPos val="nextTo"/>
        <c:crossAx val="122571008"/>
        <c:crosses val="autoZero"/>
        <c:crossBetween val="between"/>
      </c:valAx>
      <c:spPr>
        <a:ln w="38100"/>
      </c:spPr>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Favorable</c:v>
                </c:pt>
              </c:strCache>
            </c:strRef>
          </c:tx>
          <c:invertIfNegative val="0"/>
          <c:dLbls>
            <c:showLegendKey val="0"/>
            <c:showVal val="1"/>
            <c:showCatName val="0"/>
            <c:showSerName val="0"/>
            <c:showPercent val="0"/>
            <c:showBubbleSize val="0"/>
            <c:showLeaderLines val="0"/>
          </c:dLbls>
          <c:cat>
            <c:strRef>
              <c:f>Sheet1!$A$2:$A$5</c:f>
              <c:strCache>
                <c:ptCount val="4"/>
                <c:pt idx="0">
                  <c:v>18-29</c:v>
                </c:pt>
                <c:pt idx="1">
                  <c:v>30-49</c:v>
                </c:pt>
                <c:pt idx="2">
                  <c:v>50-64</c:v>
                </c:pt>
                <c:pt idx="3">
                  <c:v>65+</c:v>
                </c:pt>
              </c:strCache>
            </c:strRef>
          </c:cat>
          <c:val>
            <c:numRef>
              <c:f>Sheet1!$B$2:$B$5</c:f>
              <c:numCache>
                <c:formatCode>0%</c:formatCode>
                <c:ptCount val="4"/>
                <c:pt idx="0">
                  <c:v>0.61</c:v>
                </c:pt>
                <c:pt idx="1">
                  <c:v>0.5</c:v>
                </c:pt>
                <c:pt idx="2">
                  <c:v>0.49</c:v>
                </c:pt>
                <c:pt idx="3">
                  <c:v>0.42</c:v>
                </c:pt>
              </c:numCache>
            </c:numRef>
          </c:val>
        </c:ser>
        <c:ser>
          <c:idx val="1"/>
          <c:order val="1"/>
          <c:tx>
            <c:strRef>
              <c:f>Sheet1!$C$1</c:f>
              <c:strCache>
                <c:ptCount val="1"/>
                <c:pt idx="0">
                  <c:v>Unfavorable</c:v>
                </c:pt>
              </c:strCache>
            </c:strRef>
          </c:tx>
          <c:invertIfNegative val="0"/>
          <c:dLbls>
            <c:showLegendKey val="0"/>
            <c:showVal val="1"/>
            <c:showCatName val="0"/>
            <c:showSerName val="0"/>
            <c:showPercent val="0"/>
            <c:showBubbleSize val="0"/>
            <c:showLeaderLines val="0"/>
          </c:dLbls>
          <c:cat>
            <c:strRef>
              <c:f>Sheet1!$A$2:$A$5</c:f>
              <c:strCache>
                <c:ptCount val="4"/>
                <c:pt idx="0">
                  <c:v>18-29</c:v>
                </c:pt>
                <c:pt idx="1">
                  <c:v>30-49</c:v>
                </c:pt>
                <c:pt idx="2">
                  <c:v>50-64</c:v>
                </c:pt>
                <c:pt idx="3">
                  <c:v>65+</c:v>
                </c:pt>
              </c:strCache>
            </c:strRef>
          </c:cat>
          <c:val>
            <c:numRef>
              <c:f>Sheet1!$C$2:$C$5</c:f>
              <c:numCache>
                <c:formatCode>0%</c:formatCode>
                <c:ptCount val="4"/>
                <c:pt idx="0">
                  <c:v>0.28999999999999998</c:v>
                </c:pt>
                <c:pt idx="1">
                  <c:v>0.43</c:v>
                </c:pt>
                <c:pt idx="2">
                  <c:v>0.45</c:v>
                </c:pt>
                <c:pt idx="3">
                  <c:v>0.5</c:v>
                </c:pt>
              </c:numCache>
            </c:numRef>
          </c:val>
        </c:ser>
        <c:dLbls>
          <c:showLegendKey val="0"/>
          <c:showVal val="0"/>
          <c:showCatName val="0"/>
          <c:showSerName val="0"/>
          <c:showPercent val="0"/>
          <c:showBubbleSize val="0"/>
        </c:dLbls>
        <c:gapWidth val="141"/>
        <c:overlap val="-49"/>
        <c:axId val="121182464"/>
        <c:axId val="121192448"/>
      </c:barChart>
      <c:catAx>
        <c:axId val="121182464"/>
        <c:scaling>
          <c:orientation val="minMax"/>
        </c:scaling>
        <c:delete val="0"/>
        <c:axPos val="b"/>
        <c:majorTickMark val="out"/>
        <c:minorTickMark val="none"/>
        <c:tickLblPos val="nextTo"/>
        <c:crossAx val="121192448"/>
        <c:crosses val="autoZero"/>
        <c:auto val="1"/>
        <c:lblAlgn val="ctr"/>
        <c:lblOffset val="100"/>
        <c:noMultiLvlLbl val="0"/>
      </c:catAx>
      <c:valAx>
        <c:axId val="121192448"/>
        <c:scaling>
          <c:orientation val="minMax"/>
        </c:scaling>
        <c:delete val="0"/>
        <c:axPos val="l"/>
        <c:majorGridlines/>
        <c:numFmt formatCode="0%" sourceLinked="1"/>
        <c:majorTickMark val="out"/>
        <c:minorTickMark val="none"/>
        <c:tickLblPos val="nextTo"/>
        <c:crossAx val="121182464"/>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18 to 29 year olds</c:v>
                </c:pt>
              </c:strCache>
            </c:strRef>
          </c:tx>
          <c:invertIfNegative val="0"/>
          <c:dLbls>
            <c:showLegendKey val="0"/>
            <c:showVal val="1"/>
            <c:showCatName val="0"/>
            <c:showSerName val="0"/>
            <c:showPercent val="0"/>
            <c:showBubbleSize val="0"/>
            <c:showLeaderLines val="0"/>
          </c:dLbls>
          <c:cat>
            <c:strRef>
              <c:f>Sheet1!$A$2:$A$4</c:f>
              <c:strCache>
                <c:ptCount val="3"/>
                <c:pt idx="0">
                  <c:v>White</c:v>
                </c:pt>
                <c:pt idx="1">
                  <c:v>Black</c:v>
                </c:pt>
                <c:pt idx="2">
                  <c:v>Hispanic</c:v>
                </c:pt>
              </c:strCache>
            </c:strRef>
          </c:cat>
          <c:val>
            <c:numRef>
              <c:f>Sheet1!$B$2:$B$4</c:f>
              <c:numCache>
                <c:formatCode>0%</c:formatCode>
                <c:ptCount val="3"/>
                <c:pt idx="0">
                  <c:v>0.72</c:v>
                </c:pt>
                <c:pt idx="1">
                  <c:v>0.86</c:v>
                </c:pt>
                <c:pt idx="2">
                  <c:v>0.86</c:v>
                </c:pt>
              </c:numCache>
            </c:numRef>
          </c:val>
        </c:ser>
        <c:dLbls>
          <c:showLegendKey val="0"/>
          <c:showVal val="0"/>
          <c:showCatName val="0"/>
          <c:showSerName val="0"/>
          <c:showPercent val="0"/>
          <c:showBubbleSize val="0"/>
        </c:dLbls>
        <c:gapWidth val="150"/>
        <c:axId val="121231232"/>
        <c:axId val="121232768"/>
      </c:barChart>
      <c:catAx>
        <c:axId val="121231232"/>
        <c:scaling>
          <c:orientation val="minMax"/>
        </c:scaling>
        <c:delete val="0"/>
        <c:axPos val="b"/>
        <c:majorTickMark val="out"/>
        <c:minorTickMark val="none"/>
        <c:tickLblPos val="nextTo"/>
        <c:crossAx val="121232768"/>
        <c:crosses val="autoZero"/>
        <c:auto val="1"/>
        <c:lblAlgn val="ctr"/>
        <c:lblOffset val="100"/>
        <c:noMultiLvlLbl val="0"/>
      </c:catAx>
      <c:valAx>
        <c:axId val="121232768"/>
        <c:scaling>
          <c:orientation val="minMax"/>
          <c:min val="0"/>
        </c:scaling>
        <c:delete val="0"/>
        <c:axPos val="l"/>
        <c:majorGridlines/>
        <c:numFmt formatCode="0%" sourceLinked="1"/>
        <c:majorTickMark val="out"/>
        <c:minorTickMark val="none"/>
        <c:tickLblPos val="nextTo"/>
        <c:crossAx val="121231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Favorable</c:v>
                </c:pt>
              </c:strCache>
            </c:strRef>
          </c:tx>
          <c:invertIfNegative val="0"/>
          <c:dLbls>
            <c:showLegendKey val="0"/>
            <c:showVal val="1"/>
            <c:showCatName val="0"/>
            <c:showSerName val="0"/>
            <c:showPercent val="0"/>
            <c:showBubbleSize val="0"/>
            <c:showLeaderLines val="0"/>
          </c:dLbls>
          <c:cat>
            <c:strRef>
              <c:f>Sheet1!$A$2:$A$5</c:f>
              <c:strCache>
                <c:ptCount val="4"/>
                <c:pt idx="0">
                  <c:v>18-34</c:v>
                </c:pt>
                <c:pt idx="1">
                  <c:v>35-49</c:v>
                </c:pt>
                <c:pt idx="2">
                  <c:v>50+</c:v>
                </c:pt>
                <c:pt idx="3">
                  <c:v>Less $30K</c:v>
                </c:pt>
              </c:strCache>
            </c:strRef>
          </c:cat>
          <c:val>
            <c:numRef>
              <c:f>Sheet1!$B$2:$B$5</c:f>
              <c:numCache>
                <c:formatCode>0%</c:formatCode>
                <c:ptCount val="4"/>
                <c:pt idx="0">
                  <c:v>0.45</c:v>
                </c:pt>
                <c:pt idx="1">
                  <c:v>0.31</c:v>
                </c:pt>
                <c:pt idx="2">
                  <c:v>0.24</c:v>
                </c:pt>
                <c:pt idx="3">
                  <c:v>0.42</c:v>
                </c:pt>
              </c:numCache>
            </c:numRef>
          </c:val>
        </c:ser>
        <c:ser>
          <c:idx val="1"/>
          <c:order val="1"/>
          <c:tx>
            <c:strRef>
              <c:f>Sheet1!$C$1</c:f>
              <c:strCache>
                <c:ptCount val="1"/>
                <c:pt idx="0">
                  <c:v>Unfavorable</c:v>
                </c:pt>
              </c:strCache>
            </c:strRef>
          </c:tx>
          <c:invertIfNegative val="0"/>
          <c:dLbls>
            <c:showLegendKey val="0"/>
            <c:showVal val="1"/>
            <c:showCatName val="0"/>
            <c:showSerName val="0"/>
            <c:showPercent val="0"/>
            <c:showBubbleSize val="0"/>
            <c:showLeaderLines val="0"/>
          </c:dLbls>
          <c:cat>
            <c:strRef>
              <c:f>Sheet1!$A$2:$A$5</c:f>
              <c:strCache>
                <c:ptCount val="4"/>
                <c:pt idx="0">
                  <c:v>18-34</c:v>
                </c:pt>
                <c:pt idx="1">
                  <c:v>35-49</c:v>
                </c:pt>
                <c:pt idx="2">
                  <c:v>50+</c:v>
                </c:pt>
                <c:pt idx="3">
                  <c:v>Less $30K</c:v>
                </c:pt>
              </c:strCache>
            </c:strRef>
          </c:cat>
          <c:val>
            <c:numRef>
              <c:f>Sheet1!$C$2:$C$5</c:f>
              <c:numCache>
                <c:formatCode>0%</c:formatCode>
                <c:ptCount val="4"/>
                <c:pt idx="0">
                  <c:v>0.44</c:v>
                </c:pt>
                <c:pt idx="1">
                  <c:v>0.51</c:v>
                </c:pt>
                <c:pt idx="2">
                  <c:v>0.66</c:v>
                </c:pt>
                <c:pt idx="3">
                  <c:v>0.42</c:v>
                </c:pt>
              </c:numCache>
            </c:numRef>
          </c:val>
        </c:ser>
        <c:dLbls>
          <c:showLegendKey val="0"/>
          <c:showVal val="0"/>
          <c:showCatName val="0"/>
          <c:showSerName val="0"/>
          <c:showPercent val="0"/>
          <c:showBubbleSize val="0"/>
        </c:dLbls>
        <c:gapWidth val="150"/>
        <c:overlap val="-58"/>
        <c:axId val="122645120"/>
        <c:axId val="122667392"/>
      </c:barChart>
      <c:catAx>
        <c:axId val="122645120"/>
        <c:scaling>
          <c:orientation val="minMax"/>
        </c:scaling>
        <c:delete val="0"/>
        <c:axPos val="b"/>
        <c:numFmt formatCode="General" sourceLinked="1"/>
        <c:majorTickMark val="out"/>
        <c:minorTickMark val="none"/>
        <c:tickLblPos val="nextTo"/>
        <c:crossAx val="122667392"/>
        <c:crosses val="autoZero"/>
        <c:auto val="1"/>
        <c:lblAlgn val="ctr"/>
        <c:lblOffset val="100"/>
        <c:noMultiLvlLbl val="0"/>
      </c:catAx>
      <c:valAx>
        <c:axId val="122667392"/>
        <c:scaling>
          <c:orientation val="minMax"/>
        </c:scaling>
        <c:delete val="0"/>
        <c:axPos val="l"/>
        <c:majorGridlines/>
        <c:numFmt formatCode="0%" sourceLinked="1"/>
        <c:majorTickMark val="out"/>
        <c:minorTickMark val="none"/>
        <c:tickLblPos val="nextTo"/>
        <c:crossAx val="122645120"/>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74E107AA-F62F-4F83-B03B-77A45EBBB38C}" type="datetimeFigureOut">
              <a:rPr lang="en-US" smtClean="0"/>
              <a:t>8/19/2015</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62050A6-D185-4F36-AF69-C0DD178D73FB}" type="slidenum">
              <a:rPr lang="en-US" smtClean="0"/>
              <a:t>‹#›</a:t>
            </a:fld>
            <a:endParaRPr lang="en-US"/>
          </a:p>
        </p:txBody>
      </p:sp>
    </p:spTree>
    <p:extLst>
      <p:ext uri="{BB962C8B-B14F-4D97-AF65-F5344CB8AC3E}">
        <p14:creationId xmlns:p14="http://schemas.microsoft.com/office/powerpoint/2010/main" val="1922349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BBFB4468-53C7-47F2-A268-7ECB074D5183}" type="datetimeFigureOut">
              <a:rPr lang="en-US" smtClean="0"/>
              <a:t>8/19/2015</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DFBE71B0-D718-4FAB-A9BE-ED1EEADCC82B}" type="slidenum">
              <a:rPr lang="en-US" smtClean="0"/>
              <a:t>‹#›</a:t>
            </a:fld>
            <a:endParaRPr lang="en-US"/>
          </a:p>
        </p:txBody>
      </p:sp>
    </p:spTree>
    <p:extLst>
      <p:ext uri="{BB962C8B-B14F-4D97-AF65-F5344CB8AC3E}">
        <p14:creationId xmlns:p14="http://schemas.microsoft.com/office/powerpoint/2010/main" val="280713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search?q=charles+munger+net+worth&amp;rlz=1C1SFXN_enUS499US504&amp;es_sm=93&amp;source=lnms&amp;tbm=isch&amp;sa=X&amp;ei=RrtFUtWIDamajAK2_4CwDw&amp;ved=0CAkQ_AUoAQ&amp;biw=1280&amp;bih=659&amp;dpr=1#facrc=_&amp;imgdii=_&amp;imgrc=XPNrIJSYSGzqJM%3A%3BLG9efdplyAZhcM%3Bhttp%253A%252F%252Fhollywoodnose.com%252Fimages%252Fnet_worth6%252Fcharlie-munger-wealth%252Fcharlie-munger-net-worth.jpg%3Bhttp%253A%252F%252Fhollywoodnose.com%252Fnet-worth%252Fcharlie-munger-wealth%3B190%3B27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nytimes.com/2013/09/27/opinion/krugman-plutocrats-feeling-persecuted.html?nl=todaysheadlines&amp;emc=edit_th_20130927&amp;_r=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Civil_rights_move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wf2000.com/atc/ATC-Hist-11.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voiceofdetroit.net/2011/02/25/wisconsin-ignites-workers%E2%80%99-uprisings-across-the-u-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reep.com/article/20121028/BUSINESS01/310280131/UAW-saw-an-opening-with-Honda-s-arriv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pewsocialtrends.org/files/2012/01/Rich-vs-Poor.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people-press.org/files/legacy-pdf/6-27-13%20Business%20and%20Labor%20Release.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ktva.com/anchorage-voters-repeal-ao37-388/"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adn.com/article/20141104/anchorage-voters-favor-unions-repealing-mayor-sullivans-labor-law-rewrit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File:Warren_Buffett_KU_Visi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news.cincinnati.com/article/20111108/NEWS0108/111090341/Issue-2-rejected-overturning-SB-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realclearpolitics.com/2013/11/10/keep_eye_on_seatac039s_15_minimum_wage_experiment_319641.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ommondreams.org/news/2014/11/05/minimum-wage-measures-pass-overwhelmingly-even-red-state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ommondreams.org/election-2014-minimum-wage-ballo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ufcw21.org/content/98-strike-authorizatio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inthesetimes.com/working/entry/11608/rare_victory_for_common_sense_in_conn._paid_sick_time_law/"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nytimes.com/2011/06/05/nyregion/connecticut-service-workers-to-get-paid-sick-leave.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ime.com/time/covers/0,16641,19360203,0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f-a-l-d-p.blogspot.com/2015/02/net-neutrality-victory.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fgate.com/bayarea/article/Immigration-policy-change-stirs-relief-doubt-3638601.php#photo-307726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s://www.google.com/search?q=charles+munger+net+worth&amp;rlz=1C1SFXN_enUS499US504&amp;es_sm=93&amp;source=lnms&amp;tbm=isch&amp;sa=X&amp;ei=RrtFUtWIDamajAK2_4CwDw&amp;ved=0CAkQ_AUoAQ&amp;biw=1280&amp;bih=659&amp;dpr=1#facrc=_&amp;imgdii=_&amp;imgrc=XPNrIJSYSGzqJM%3A%3BLG9efdplyAZhcM%3Bhttp%253A%252F%252Fhollywoodnose.com%252Fimages%252Fnet_worth6%252Fcharlie-munger-wealth%252Fcharlie-munger-net-worth.jpg%3Bhttp%253A%252F%252Fhollywoodnose.com%252Fnet-worth%252Fcharlie-munger-wealth%3B190%3B273</a:t>
            </a:r>
            <a:r>
              <a:rPr lang="en-US" dirty="0" smtClean="0"/>
              <a:t>  Image may be subject to copyright</a:t>
            </a:r>
          </a:p>
          <a:p>
            <a:r>
              <a:rPr lang="en-US" dirty="0" smtClean="0"/>
              <a:t>Paul Krugman,</a:t>
            </a:r>
            <a:r>
              <a:rPr lang="en-US" baseline="0" dirty="0" smtClean="0"/>
              <a:t> “Plutocrats Feeling Persecuted,” </a:t>
            </a:r>
            <a:r>
              <a:rPr lang="en-US" i="1" baseline="0" dirty="0" smtClean="0"/>
              <a:t>New York Times</a:t>
            </a:r>
            <a:r>
              <a:rPr lang="en-US" i="0" baseline="0" dirty="0" smtClean="0"/>
              <a:t>, September 27, 2013. </a:t>
            </a:r>
            <a:r>
              <a:rPr lang="en-US" dirty="0" smtClean="0">
                <a:hlinkClick r:id="rId4"/>
              </a:rPr>
              <a:t>http://www.nytimes.com/2013/09/27/opinion/krugman-plutocrats-feeling-persecuted.html?nl=todaysheadlines&amp;emc=edit_th_20130927&amp;_r=0</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3</a:t>
            </a:fld>
            <a:endParaRPr lang="en-US" dirty="0"/>
          </a:p>
        </p:txBody>
      </p:sp>
    </p:spTree>
    <p:extLst>
      <p:ext uri="{BB962C8B-B14F-4D97-AF65-F5344CB8AC3E}">
        <p14:creationId xmlns:p14="http://schemas.microsoft.com/office/powerpoint/2010/main" val="397428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https://www.wsws.org/en/articles/2009/08/mpls-a27.html  Image may be subject to copyright.</a:t>
            </a:r>
          </a:p>
          <a:p>
            <a:endParaRPr lang="en-US" dirty="0" smtClean="0"/>
          </a:p>
          <a:p>
            <a:r>
              <a:rPr lang="en-US" dirty="0" smtClean="0"/>
              <a:t>Striking workers occupied</a:t>
            </a:r>
            <a:r>
              <a:rPr lang="en-US" baseline="0" dirty="0" smtClean="0"/>
              <a:t> Hormel meatpacking plant in November 1933 and win union recognition.  This historic event was a sign of a rising tide of sit down strikes that would sweep the country later in the 1930s.</a:t>
            </a:r>
            <a:endParaRPr lang="en-US" dirty="0" smtClean="0"/>
          </a:p>
          <a:p>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12</a:t>
            </a:fld>
            <a:endParaRPr lang="en-US"/>
          </a:p>
        </p:txBody>
      </p:sp>
    </p:spTree>
    <p:extLst>
      <p:ext uri="{BB962C8B-B14F-4D97-AF65-F5344CB8AC3E}">
        <p14:creationId xmlns:p14="http://schemas.microsoft.com/office/powerpoint/2010/main" val="99447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smtClean="0"/>
              <a:t>WE WON.  THEY SAID WE COULDN’T FIND OUR COMMON GROUND, STICK TOGETHER AND DEFEAT THE MOST POWERFUL AND WEALTHIEST CORPORATION ON EARTH.</a:t>
            </a:r>
          </a:p>
          <a:p>
            <a:pPr eaLnBrk="1" hangingPunct="1"/>
            <a:r>
              <a:rPr lang="en-US" dirty="0" smtClean="0"/>
              <a:t>After a siege of 44 days, GM surrendered and signed a six month contract.</a:t>
            </a:r>
          </a:p>
          <a:p>
            <a:pPr eaLnBrk="1" hangingPunct="1"/>
            <a:r>
              <a:rPr lang="en-US" dirty="0" smtClean="0"/>
              <a:t>This was a turning point in American history.</a:t>
            </a:r>
          </a:p>
          <a:p>
            <a:pPr eaLnBrk="1" hangingPunct="1"/>
            <a:r>
              <a:rPr lang="en-US" dirty="0" smtClean="0"/>
              <a:t>A few months later, U.S. Steel, the world’s largest steel maker, surrendered and signed a  contract with the new United Steel Workers Union without a strike.  18 years earlier, when 365 thousand steel workers struck for recognition, U.S. Steel had the support of the police and National Guard in Gary Indiana where 18 strikers were killed.</a:t>
            </a:r>
          </a:p>
          <a:p>
            <a:pPr eaLnBrk="1" hangingPunct="1"/>
            <a:r>
              <a:rPr lang="en-US" dirty="0" smtClean="0"/>
              <a:t>In 2 years, the percentage of unionized workers doubled to record highs.  It was the rising of native born and foreign born, white and people of color, male and female workers.   At long last, it was the time of the working class and their allies.</a:t>
            </a:r>
          </a:p>
          <a:p>
            <a:endParaRPr lang="en-US" dirty="0" smtClean="0"/>
          </a:p>
          <a:p>
            <a:r>
              <a:rPr lang="en-US" dirty="0" smtClean="0"/>
              <a:t>Source:  https://www.reuther.wayne.edu/node/2068  Image may be subject to copyright.</a:t>
            </a:r>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13</a:t>
            </a:fld>
            <a:endParaRPr lang="en-US"/>
          </a:p>
        </p:txBody>
      </p:sp>
    </p:spTree>
    <p:extLst>
      <p:ext uri="{BB962C8B-B14F-4D97-AF65-F5344CB8AC3E}">
        <p14:creationId xmlns:p14="http://schemas.microsoft.com/office/powerpoint/2010/main" val="3674915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Source: Years 1890  - 1929, Vernon Briggs, </a:t>
            </a:r>
            <a:r>
              <a:rPr lang="en-US" i="1" dirty="0"/>
              <a:t>Immigration and  American </a:t>
            </a:r>
            <a:r>
              <a:rPr lang="en-US" dirty="0"/>
              <a:t>Unionism, pages 71 and 113.  Years 1930 -1970, U.S. Department of </a:t>
            </a:r>
            <a:r>
              <a:rPr lang="en-US" sz="1100" dirty="0"/>
              <a:t>Commerce</a:t>
            </a:r>
            <a:r>
              <a:rPr lang="en-US" dirty="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smtClean="0"/>
          </a:p>
          <a:p>
            <a:pPr defTabSz="931774" eaLnBrk="0" fontAlgn="base" hangingPunct="0">
              <a:spcBef>
                <a:spcPct val="30000"/>
              </a:spcBef>
              <a:spcAft>
                <a:spcPct val="0"/>
              </a:spcAft>
              <a:defRPr/>
            </a:pPr>
            <a:r>
              <a:rPr lang="en-US" dirty="0"/>
              <a:t>Barry T. Hirsch and David A. Macpherson, "</a:t>
            </a:r>
            <a:r>
              <a:rPr lang="en-US" u="sng" dirty="0">
                <a:hlinkClick r:id="rId3" action="ppaction://hlinkfile"/>
              </a:rPr>
              <a:t>Union Membership and Coverage Database from the Current Population Survey: Note</a:t>
            </a:r>
            <a:r>
              <a:rPr lang="en-US" dirty="0"/>
              <a:t>," </a:t>
            </a:r>
            <a:r>
              <a:rPr lang="en-US" i="1" dirty="0"/>
              <a:t>Industrial and Labor Relations Review</a:t>
            </a:r>
            <a:r>
              <a:rPr lang="en-US" dirty="0"/>
              <a:t>, Vol. 56, No. 2, January 2003, pp. 349-54. (in </a:t>
            </a:r>
            <a:r>
              <a:rPr lang="en-US" dirty="0" err="1"/>
              <a:t>pdf</a:t>
            </a:r>
            <a:r>
              <a:rPr lang="en-US" dirty="0"/>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14</a:t>
            </a:fld>
            <a:endParaRPr lang="en-US" dirty="0"/>
          </a:p>
        </p:txBody>
      </p:sp>
    </p:spTree>
    <p:extLst>
      <p:ext uri="{BB962C8B-B14F-4D97-AF65-F5344CB8AC3E}">
        <p14:creationId xmlns:p14="http://schemas.microsoft.com/office/powerpoint/2010/main" val="4014220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Increasing solidarity among working people – white and people of color; native-born and immigrant; people of various faith traditions; young and old; men and women; employed and unemployed – key to explosive growth in the labor movement and winning the New Deal reforms.</a:t>
            </a:r>
          </a:p>
          <a:p>
            <a:r>
              <a:rPr lang="en-US" smtClean="0"/>
              <a:t>In the mid-1930s, most of the American people won Social Security, unemployment insurance, the right to organize unions, minimum wage and overtime pay, child welfare, public assistance for poor families, protections for bank deposits, assistance in buying homes and more.</a:t>
            </a:r>
          </a:p>
          <a:p>
            <a:r>
              <a:rPr lang="en-US" smtClean="0"/>
              <a:t>After decades of defeats, working people had won many  fundamental labor, economic and social rights in five years.</a:t>
            </a:r>
          </a:p>
          <a:p>
            <a:endParaRPr lang="en-US" smtClean="0"/>
          </a:p>
        </p:txBody>
      </p:sp>
      <p:sp>
        <p:nvSpPr>
          <p:cNvPr id="4" name="Slide Number Placeholder 3"/>
          <p:cNvSpPr>
            <a:spLocks noGrp="1"/>
          </p:cNvSpPr>
          <p:nvPr>
            <p:ph type="sldNum" sz="quarter" idx="5"/>
          </p:nvPr>
        </p:nvSpPr>
        <p:spPr/>
        <p:txBody>
          <a:bodyPr/>
          <a:lstStyle/>
          <a:p>
            <a:pPr>
              <a:defRPr/>
            </a:pPr>
            <a:fld id="{E3A4084F-0217-4593-8E6E-E7713FC47743}"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Civil Rights:  </a:t>
            </a:r>
            <a:r>
              <a:rPr lang="en-US" dirty="0" smtClean="0">
                <a:hlinkClick r:id="rId3"/>
              </a:rPr>
              <a:t>http://en.wikipedia.org/wiki/Civil_rights_movement</a:t>
            </a:r>
            <a:r>
              <a:rPr lang="en-US" dirty="0" smtClean="0"/>
              <a:t>  Image may be subject to copyright.</a:t>
            </a:r>
          </a:p>
          <a:p>
            <a:r>
              <a:rPr lang="en-US" dirty="0" smtClean="0"/>
              <a:t>Women’s Rights: http://www.youtube.com/watch?v=bX2hfiLEiiQ Image may be subject</a:t>
            </a:r>
            <a:r>
              <a:rPr lang="en-US" baseline="0" dirty="0" smtClean="0"/>
              <a:t> to copyright.</a:t>
            </a:r>
          </a:p>
          <a:p>
            <a:r>
              <a:rPr lang="en-US" baseline="0" dirty="0" smtClean="0"/>
              <a:t>Viet Nam War:  http://www.lpusd.k12.ca.us/rm1/online/hotpotatoestav/TAV17-3b.htm  Image may be subject to copyright</a:t>
            </a:r>
          </a:p>
          <a:p>
            <a:r>
              <a:rPr lang="en-US" dirty="0" smtClean="0"/>
              <a:t>Farmworkers:</a:t>
            </a:r>
            <a:r>
              <a:rPr lang="en-US" baseline="0" dirty="0" smtClean="0"/>
              <a:t>  http://www.ncfh.org/?pid=4&amp;page=2  Image may be subject to copyright.</a:t>
            </a:r>
            <a:endParaRPr lang="en-US" dirty="0" smtClean="0"/>
          </a:p>
        </p:txBody>
      </p:sp>
      <p:sp>
        <p:nvSpPr>
          <p:cNvPr id="4" name="Slide Number Placeholder 3"/>
          <p:cNvSpPr>
            <a:spLocks noGrp="1"/>
          </p:cNvSpPr>
          <p:nvPr>
            <p:ph type="sldNum" sz="quarter" idx="10"/>
          </p:nvPr>
        </p:nvSpPr>
        <p:spPr/>
        <p:txBody>
          <a:bodyPr/>
          <a:lstStyle/>
          <a:p>
            <a:pPr>
              <a:defRPr/>
            </a:pPr>
            <a:fld id="{A4C8890F-66CC-4892-B810-6C8BDC68D5F1}" type="slidenum">
              <a:rPr lang="en-US" smtClean="0"/>
              <a:pPr>
                <a:defRPr/>
              </a:pPr>
              <a:t>16</a:t>
            </a:fld>
            <a:endParaRPr lang="en-US"/>
          </a:p>
        </p:txBody>
      </p:sp>
    </p:spTree>
    <p:extLst>
      <p:ext uri="{BB962C8B-B14F-4D97-AF65-F5344CB8AC3E}">
        <p14:creationId xmlns:p14="http://schemas.microsoft.com/office/powerpoint/2010/main" val="579299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http://60snow.blogspot.com/2008_08_24_archive.html  Image may</a:t>
            </a:r>
            <a:r>
              <a:rPr lang="en-US" baseline="0" dirty="0" smtClean="0"/>
              <a:t> be subject to copyright.</a:t>
            </a:r>
            <a:endParaRPr lang="en-US" dirty="0" smtClean="0"/>
          </a:p>
          <a:p>
            <a:endParaRPr lang="en-US" dirty="0" smtClean="0"/>
          </a:p>
          <a:p>
            <a:r>
              <a:rPr lang="en-US" dirty="0" smtClean="0"/>
              <a:t>www.Heroesof</a:t>
            </a:r>
            <a:r>
              <a:rPr lang="en-US" baseline="0" dirty="0" smtClean="0"/>
              <a:t>character.org Educator blog.  Image may be subject to copyright.</a:t>
            </a:r>
            <a:endParaRPr lang="en-US" dirty="0"/>
          </a:p>
        </p:txBody>
      </p:sp>
      <p:sp>
        <p:nvSpPr>
          <p:cNvPr id="4" name="Slide Number Placeholder 3"/>
          <p:cNvSpPr>
            <a:spLocks noGrp="1"/>
          </p:cNvSpPr>
          <p:nvPr>
            <p:ph type="sldNum" sz="quarter" idx="10"/>
          </p:nvPr>
        </p:nvSpPr>
        <p:spPr/>
        <p:txBody>
          <a:bodyPr/>
          <a:lstStyle/>
          <a:p>
            <a:fld id="{D1941F7E-E8D5-4618-9F04-F866E916ACB2}" type="slidenum">
              <a:rPr lang="en-US" smtClean="0"/>
              <a:t>17</a:t>
            </a:fld>
            <a:endParaRPr lang="en-US"/>
          </a:p>
        </p:txBody>
      </p:sp>
    </p:spTree>
    <p:extLst>
      <p:ext uri="{BB962C8B-B14F-4D97-AF65-F5344CB8AC3E}">
        <p14:creationId xmlns:p14="http://schemas.microsoft.com/office/powerpoint/2010/main" val="1380486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http://media.commercialappeal.com/mlk/  Image may be subject to copyright.</a:t>
            </a:r>
          </a:p>
          <a:p>
            <a:r>
              <a:rPr lang="en-US" baseline="0" dirty="0" smtClean="0"/>
              <a:t>Quote:  Peter </a:t>
            </a:r>
            <a:r>
              <a:rPr lang="en-US" baseline="0" dirty="0" err="1" smtClean="0"/>
              <a:t>Bollen</a:t>
            </a:r>
            <a:r>
              <a:rPr lang="en-US" baseline="0" dirty="0" smtClean="0"/>
              <a:t>, </a:t>
            </a:r>
            <a:r>
              <a:rPr lang="en-US" i="1" baseline="0" dirty="0" smtClean="0"/>
              <a:t>Great Labor Quotations</a:t>
            </a:r>
            <a:r>
              <a:rPr lang="en-US" i="0" baseline="0" dirty="0" smtClean="0"/>
              <a:t>, page 138.</a:t>
            </a:r>
            <a:endParaRPr lang="en-US" dirty="0"/>
          </a:p>
        </p:txBody>
      </p:sp>
      <p:sp>
        <p:nvSpPr>
          <p:cNvPr id="4" name="Slide Number Placeholder 3"/>
          <p:cNvSpPr>
            <a:spLocks noGrp="1"/>
          </p:cNvSpPr>
          <p:nvPr>
            <p:ph type="sldNum" sz="quarter" idx="10"/>
          </p:nvPr>
        </p:nvSpPr>
        <p:spPr/>
        <p:txBody>
          <a:bodyPr/>
          <a:lstStyle/>
          <a:p>
            <a:fld id="{94D1FD42-30E4-4F80-98DE-6CCBA7218532}" type="slidenum">
              <a:rPr lang="en-US" smtClean="0"/>
              <a:t>18</a:t>
            </a:fld>
            <a:endParaRPr lang="en-US"/>
          </a:p>
        </p:txBody>
      </p:sp>
    </p:spTree>
    <p:extLst>
      <p:ext uri="{BB962C8B-B14F-4D97-AF65-F5344CB8AC3E}">
        <p14:creationId xmlns:p14="http://schemas.microsoft.com/office/powerpoint/2010/main" val="1130516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http://www.nylcbr36.org/history.htm  Image</a:t>
            </a:r>
            <a:r>
              <a:rPr lang="en-US" baseline="0" dirty="0" smtClean="0"/>
              <a:t> may be subject to copyright.</a:t>
            </a:r>
            <a:endParaRPr lang="en-US" dirty="0" smtClean="0"/>
          </a:p>
          <a:p>
            <a:endParaRPr lang="en-US" dirty="0" smtClean="0"/>
          </a:p>
          <a:p>
            <a:r>
              <a:rPr lang="en-US" dirty="0" smtClean="0"/>
              <a:t>Source:  http://en.wikipedia.org/wiki/U.S._postal_strike_of_1970</a:t>
            </a:r>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19</a:t>
            </a:fld>
            <a:endParaRPr lang="en-US"/>
          </a:p>
        </p:txBody>
      </p:sp>
    </p:spTree>
    <p:extLst>
      <p:ext uri="{BB962C8B-B14F-4D97-AF65-F5344CB8AC3E}">
        <p14:creationId xmlns:p14="http://schemas.microsoft.com/office/powerpoint/2010/main" val="3367081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https://libcom.org/history/union-management-gm-strike-1970-jeremy-brecher  Image may be subject </a:t>
            </a:r>
            <a:r>
              <a:rPr lang="en-US" smtClean="0"/>
              <a:t>to copyright.</a:t>
            </a:r>
            <a:endParaRPr lang="en-US" dirty="0" smtClean="0"/>
          </a:p>
          <a:p>
            <a:endParaRPr lang="en-US" dirty="0" smtClean="0"/>
          </a:p>
          <a:p>
            <a:r>
              <a:rPr lang="en-US" dirty="0" smtClean="0"/>
              <a:t>Sources:</a:t>
            </a:r>
            <a:r>
              <a:rPr lang="en-US" baseline="0" dirty="0" smtClean="0"/>
              <a:t>  http://www.versobooks.com/books/282-rebel-rank-and-file </a:t>
            </a:r>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20</a:t>
            </a:fld>
            <a:endParaRPr lang="en-US"/>
          </a:p>
        </p:txBody>
      </p:sp>
    </p:spTree>
    <p:extLst>
      <p:ext uri="{BB962C8B-B14F-4D97-AF65-F5344CB8AC3E}">
        <p14:creationId xmlns:p14="http://schemas.microsoft.com/office/powerpoint/2010/main" val="2807502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Image:</a:t>
            </a:r>
            <a:r>
              <a:rPr lang="en-US" i="0" baseline="0" dirty="0" smtClean="0"/>
              <a:t>  http://tomandkatehickeyfamilyhistory.blogspot.com/2014/04/44-years-ago-seventh-grade-teachers.html  Image may be subject </a:t>
            </a:r>
            <a:r>
              <a:rPr lang="en-US" i="0" baseline="0" smtClean="0"/>
              <a:t>to copyright.</a:t>
            </a:r>
            <a:endParaRPr lang="en-US" i="0"/>
          </a:p>
        </p:txBody>
      </p:sp>
      <p:sp>
        <p:nvSpPr>
          <p:cNvPr id="4" name="Slide Number Placeholder 3"/>
          <p:cNvSpPr>
            <a:spLocks noGrp="1"/>
          </p:cNvSpPr>
          <p:nvPr>
            <p:ph type="sldNum" sz="quarter" idx="10"/>
          </p:nvPr>
        </p:nvSpPr>
        <p:spPr/>
        <p:txBody>
          <a:bodyPr/>
          <a:lstStyle/>
          <a:p>
            <a:fld id="{DFBE71B0-D718-4FAB-A9BE-ED1EEADCC82B}" type="slidenum">
              <a:rPr lang="en-US" smtClean="0"/>
              <a:t>21</a:t>
            </a:fld>
            <a:endParaRPr lang="en-US"/>
          </a:p>
        </p:txBody>
      </p:sp>
    </p:spTree>
    <p:extLst>
      <p:ext uri="{BB962C8B-B14F-4D97-AF65-F5344CB8AC3E}">
        <p14:creationId xmlns:p14="http://schemas.microsoft.com/office/powerpoint/2010/main" val="400154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http://www.ttrweekly.com/site/2013/04/boeing-rushes-to-fit-batteries/  Image</a:t>
            </a:r>
            <a:r>
              <a:rPr lang="en-US" baseline="0" dirty="0" smtClean="0"/>
              <a:t> may be subject to copyright.</a:t>
            </a:r>
          </a:p>
          <a:p>
            <a:r>
              <a:rPr lang="en-US" baseline="0" smtClean="0"/>
              <a:t>Quotes:  </a:t>
            </a:r>
            <a:r>
              <a:rPr lang="en-US"/>
              <a:t>http://www.bloomberg.com/news/2014-07-23/boeing-boosts-2014-forecast-as-jetliner-deliveries-surge.html</a:t>
            </a:r>
          </a:p>
        </p:txBody>
      </p:sp>
      <p:sp>
        <p:nvSpPr>
          <p:cNvPr id="4" name="Slide Number Placeholder 3"/>
          <p:cNvSpPr>
            <a:spLocks noGrp="1"/>
          </p:cNvSpPr>
          <p:nvPr>
            <p:ph type="sldNum" sz="quarter" idx="10"/>
          </p:nvPr>
        </p:nvSpPr>
        <p:spPr/>
        <p:txBody>
          <a:bodyPr/>
          <a:lstStyle/>
          <a:p>
            <a:fld id="{6803EFF8-E3B7-4032-A586-B2E62536A35E}" type="slidenum">
              <a:rPr lang="en-US" smtClean="0"/>
              <a:t>4</a:t>
            </a:fld>
            <a:endParaRPr lang="en-US"/>
          </a:p>
        </p:txBody>
      </p:sp>
    </p:spTree>
    <p:extLst>
      <p:ext uri="{BB962C8B-B14F-4D97-AF65-F5344CB8AC3E}">
        <p14:creationId xmlns:p14="http://schemas.microsoft.com/office/powerpoint/2010/main" val="407225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new movements led to many historic victories that expanded our democracy and economic opportunities for tens of millions of Americans.  Once again the people had demonstrated their power to demand  and win major changes.  None of these victories were given to the people.  They built power to make them a reality.  It was the second great uprising of the people in the 20</a:t>
            </a:r>
            <a:r>
              <a:rPr lang="en-US" baseline="30000" dirty="0" smtClean="0"/>
              <a:t>th</a:t>
            </a:r>
            <a:r>
              <a:rPr lang="en-US" dirty="0" smtClean="0"/>
              <a:t> century. </a:t>
            </a:r>
          </a:p>
          <a:p>
            <a:r>
              <a:rPr lang="en-US" dirty="0"/>
              <a:t>These victories had very direct impacts on my family.  My unemployed autoworker grandfather Wabel died at age 53 lacking affordable health care that might have saved his life.  In sharp contrast, my beloved mother and father died in their 90s with access to some of the best health care in the world at the University of Washington.  They were poor but the victories of Medicare, Medicaid and Social Security coupled with the support of their children ensured that they died in dignity.  My grandfather died one of the wretched of the earth with no justice in his death.  My parents died with dignity and justice.  It was the victorious struggles of working people, organized labor and their many allies that gave them the help they needed as they aged.</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22</a:t>
            </a:fld>
            <a:endParaRPr lang="en-US" dirty="0"/>
          </a:p>
        </p:txBody>
      </p:sp>
    </p:spTree>
    <p:extLst>
      <p:ext uri="{BB962C8B-B14F-4D97-AF65-F5344CB8AC3E}">
        <p14:creationId xmlns:p14="http://schemas.microsoft.com/office/powerpoint/2010/main" val="157200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Source: Years 1890 - 1929, Vernon Briggs, </a:t>
            </a:r>
            <a:r>
              <a:rPr lang="en-US" i="1" dirty="0"/>
              <a:t>Immigration and  American </a:t>
            </a:r>
            <a:r>
              <a:rPr lang="en-US" dirty="0"/>
              <a:t>Unionism, pages 71 and 113.  Years 1930 -1970, U.S. Department of </a:t>
            </a:r>
            <a:r>
              <a:rPr lang="en-US" sz="1100" dirty="0"/>
              <a:t>Commerce</a:t>
            </a:r>
            <a:r>
              <a:rPr lang="en-US" dirty="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smtClean="0"/>
          </a:p>
          <a:p>
            <a:pPr defTabSz="931774" eaLnBrk="0" fontAlgn="base" hangingPunct="0">
              <a:spcBef>
                <a:spcPct val="30000"/>
              </a:spcBef>
              <a:spcAft>
                <a:spcPct val="0"/>
              </a:spcAft>
              <a:defRPr/>
            </a:pPr>
            <a:r>
              <a:rPr lang="en-US" dirty="0"/>
              <a:t>Barry T. Hirsch and David A. Macpherson, "</a:t>
            </a:r>
            <a:r>
              <a:rPr lang="en-US" u="sng" dirty="0">
                <a:hlinkClick r:id="rId3" action="ppaction://hlinkfile"/>
              </a:rPr>
              <a:t>Union Membership and Coverage Database from the Current Population Survey: Note</a:t>
            </a:r>
            <a:r>
              <a:rPr lang="en-US" dirty="0"/>
              <a:t>," </a:t>
            </a:r>
            <a:r>
              <a:rPr lang="en-US" i="1" dirty="0"/>
              <a:t>Industrial and Labor Relations Review</a:t>
            </a:r>
            <a:r>
              <a:rPr lang="en-US" dirty="0"/>
              <a:t>, Vol. 56, No. 2, January 2003, pp. 349-54. (in </a:t>
            </a:r>
            <a:r>
              <a:rPr lang="en-US" dirty="0" err="1"/>
              <a:t>pdf</a:t>
            </a:r>
            <a:r>
              <a:rPr lang="en-US" dirty="0"/>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23</a:t>
            </a:fld>
            <a:endParaRPr lang="en-US" dirty="0"/>
          </a:p>
        </p:txBody>
      </p:sp>
    </p:spTree>
    <p:extLst>
      <p:ext uri="{BB962C8B-B14F-4D97-AF65-F5344CB8AC3E}">
        <p14:creationId xmlns:p14="http://schemas.microsoft.com/office/powerpoint/2010/main" val="401422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By the early 1970’s, leading strategists for Corporate America were developing long-term plans to reassert corporate dominance of our country.  Throughout much of the 1960’s and early 1970’s, corporate power was being further restricted by the rising power of new movements.  Race, gender, disability  and age discrimination in the workplace was being restricted.  Water, air and ground pollution by corporations was subject to major increases in federal regulation.  The passage of the federal Occupational Safety and Health Act (OSHA) increased protections for workers and began to limit corporate abuses.  The passage of pension protection legislation restricted corporate abuses of pension plans.  This is only a partial list.</a:t>
            </a:r>
          </a:p>
          <a:p>
            <a:r>
              <a:rPr lang="en-US" dirty="0" smtClean="0"/>
              <a:t>Movements of people of color, women, gays, youth, seniors, and environmentalists posed strong challenges to corporate power.  Waves of strikes also put pressure on Corporate America.</a:t>
            </a:r>
          </a:p>
          <a:p>
            <a:r>
              <a:rPr lang="en-US" dirty="0" smtClean="0"/>
              <a:t>It was time to launch a major long-term counterattack.  One leading strategist was Lewis Powell, a corporate lawyer from Richmond, Virginia who served on many major corporate boards.  On August 23, 1971, he wrote a confidential memo to a close ally and senior official at the U.S. Chamber of Commerce.  In the memo, Powell outlined a brilliant long-term strategy for reasserting corporate dominance.  Fundamentally, he called for Corporate America to use their money, power and influence to win a “War of Big Ideas.”  In doing so, they would fundamentally reshape the thinking of the American people regarding the way our economic life should be shaped.</a:t>
            </a:r>
          </a:p>
          <a:p>
            <a:r>
              <a:rPr lang="en-US" dirty="0" smtClean="0"/>
              <a:t>He called for the creation of a powerful intellectual machine that would wage that war.</a:t>
            </a:r>
          </a:p>
          <a:p>
            <a:r>
              <a:rPr lang="en-US" dirty="0" smtClean="0"/>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Quote:</a:t>
            </a:r>
            <a:r>
              <a:rPr lang="en-US" baseline="0" dirty="0" smtClean="0"/>
              <a:t>  http://www.baclocal7.org/history.aspx?zone=History&amp;pID=1631</a:t>
            </a:r>
          </a:p>
          <a:p>
            <a:r>
              <a:rPr lang="en-US" baseline="0" dirty="0" smtClean="0"/>
              <a:t>Image:  http://en.wikipedia.org/wiki/George_Meany  Image may be subject </a:t>
            </a:r>
            <a:r>
              <a:rPr lang="en-US" baseline="0" smtClean="0"/>
              <a:t>to copyright.</a:t>
            </a:r>
            <a:endParaRPr lang="en-US" smtClean="0"/>
          </a:p>
        </p:txBody>
      </p:sp>
      <p:sp>
        <p:nvSpPr>
          <p:cNvPr id="4" name="Slide Number Placeholder 3"/>
          <p:cNvSpPr>
            <a:spLocks noGrp="1"/>
          </p:cNvSpPr>
          <p:nvPr>
            <p:ph type="sldNum" sz="quarter" idx="10"/>
          </p:nvPr>
        </p:nvSpPr>
        <p:spPr/>
        <p:txBody>
          <a:bodyPr/>
          <a:lstStyle/>
          <a:p>
            <a:fld id="{0F389436-ADC7-4C2E-A0BF-A8D7D11E58D4}" type="slidenum">
              <a:rPr lang="en-US" smtClean="0"/>
              <a:t>25</a:t>
            </a:fld>
            <a:endParaRPr lang="en-US"/>
          </a:p>
        </p:txBody>
      </p:sp>
    </p:spTree>
    <p:extLst>
      <p:ext uri="{BB962C8B-B14F-4D97-AF65-F5344CB8AC3E}">
        <p14:creationId xmlns:p14="http://schemas.microsoft.com/office/powerpoint/2010/main" val="598649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http://deadline.com/2014/04/associated-actors-artistes-of-america-afl-cio-theodore-bikel-722211/  Image may</a:t>
            </a:r>
            <a:r>
              <a:rPr lang="en-US" baseline="0" dirty="0" smtClean="0"/>
              <a:t>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26</a:t>
            </a:fld>
            <a:endParaRPr lang="en-US"/>
          </a:p>
        </p:txBody>
      </p:sp>
    </p:spTree>
    <p:extLst>
      <p:ext uri="{BB962C8B-B14F-4D97-AF65-F5344CB8AC3E}">
        <p14:creationId xmlns:p14="http://schemas.microsoft.com/office/powerpoint/2010/main" val="1442110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a:t>
            </a:r>
            <a:r>
              <a:rPr lang="en-US" dirty="0" smtClean="0">
                <a:hlinkClick r:id="rId3"/>
              </a:rPr>
              <a:t>www.rwf2000.com/atc/ATC-Hist-11.htm</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27</a:t>
            </a:fld>
            <a:endParaRPr lang="en-US"/>
          </a:p>
        </p:txBody>
      </p:sp>
    </p:spTree>
    <p:extLst>
      <p:ext uri="{BB962C8B-B14F-4D97-AF65-F5344CB8AC3E}">
        <p14:creationId xmlns:p14="http://schemas.microsoft.com/office/powerpoint/2010/main" val="2668322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Source: Years 1890  - 1929, Vernon Briggs, </a:t>
            </a:r>
            <a:r>
              <a:rPr lang="en-US" i="1" dirty="0"/>
              <a:t>Immigration and  American </a:t>
            </a:r>
            <a:r>
              <a:rPr lang="en-US" dirty="0"/>
              <a:t>Unionism, pages 71 and 113.  Years 1930 -1970, U.S. Department of </a:t>
            </a:r>
            <a:r>
              <a:rPr lang="en-US" sz="1100" dirty="0"/>
              <a:t>Commerce</a:t>
            </a:r>
            <a:r>
              <a:rPr lang="en-US" dirty="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smtClean="0"/>
          </a:p>
          <a:p>
            <a:pPr defTabSz="931774" eaLnBrk="0" fontAlgn="base" hangingPunct="0">
              <a:spcBef>
                <a:spcPct val="30000"/>
              </a:spcBef>
              <a:spcAft>
                <a:spcPct val="0"/>
              </a:spcAft>
              <a:defRPr/>
            </a:pPr>
            <a:r>
              <a:rPr lang="en-US" dirty="0"/>
              <a:t>Barry T. Hirsch and David A. Macpherson, "</a:t>
            </a:r>
            <a:r>
              <a:rPr lang="en-US" u="sng" dirty="0">
                <a:hlinkClick r:id="rId3" action="ppaction://hlinkfile"/>
              </a:rPr>
              <a:t>Union Membership and Coverage Database from the Current Population Survey: Note</a:t>
            </a:r>
            <a:r>
              <a:rPr lang="en-US" dirty="0"/>
              <a:t>," </a:t>
            </a:r>
            <a:r>
              <a:rPr lang="en-US" i="1" dirty="0"/>
              <a:t>Industrial and Labor Relations Review</a:t>
            </a:r>
            <a:r>
              <a:rPr lang="en-US" dirty="0"/>
              <a:t>, Vol. 56, No. 2, January 2003, pp. 349-54. (in </a:t>
            </a:r>
            <a:r>
              <a:rPr lang="en-US" dirty="0" err="1"/>
              <a:t>pdf</a:t>
            </a:r>
            <a:r>
              <a:rPr lang="en-US" dirty="0"/>
              <a:t>)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28</a:t>
            </a:fld>
            <a:endParaRPr lang="en-US" dirty="0"/>
          </a:p>
        </p:txBody>
      </p:sp>
    </p:spTree>
    <p:extLst>
      <p:ext uri="{BB962C8B-B14F-4D97-AF65-F5344CB8AC3E}">
        <p14:creationId xmlns:p14="http://schemas.microsoft.com/office/powerpoint/2010/main" val="401422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http://www.abc15.com/news/region-southeast-valley/mesa/michigan-gov-snyder-signs-right-to-work-bills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29</a:t>
            </a:fld>
            <a:endParaRPr lang="en-US"/>
          </a:p>
        </p:txBody>
      </p:sp>
    </p:spTree>
    <p:extLst>
      <p:ext uri="{BB962C8B-B14F-4D97-AF65-F5344CB8AC3E}">
        <p14:creationId xmlns:p14="http://schemas.microsoft.com/office/powerpoint/2010/main" val="407396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http://www.cnbc.com/id/102711178  Image may be subject to copyright.</a:t>
            </a:r>
            <a:endParaRPr lang="en-US" dirty="0"/>
          </a:p>
        </p:txBody>
      </p:sp>
      <p:sp>
        <p:nvSpPr>
          <p:cNvPr id="4" name="Slide Number Placeholder 3"/>
          <p:cNvSpPr>
            <a:spLocks noGrp="1"/>
          </p:cNvSpPr>
          <p:nvPr>
            <p:ph type="sldNum" sz="quarter" idx="10"/>
          </p:nvPr>
        </p:nvSpPr>
        <p:spPr/>
        <p:txBody>
          <a:bodyPr/>
          <a:lstStyle/>
          <a:p>
            <a:fld id="{5D07BA38-6FA9-466C-A628-72752FE0C9F8}" type="slidenum">
              <a:rPr lang="en-US" smtClean="0"/>
              <a:t>30</a:t>
            </a:fld>
            <a:endParaRPr lang="en-US"/>
          </a:p>
        </p:txBody>
      </p:sp>
    </p:spTree>
    <p:extLst>
      <p:ext uri="{BB962C8B-B14F-4D97-AF65-F5344CB8AC3E}">
        <p14:creationId xmlns:p14="http://schemas.microsoft.com/office/powerpoint/2010/main" val="203144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http://voiceofdetroit.net/2011/02/25/wisconsin-ignites-workers%E2%80%99-uprisings-across-the-u-s/</a:t>
            </a:r>
            <a:r>
              <a:rPr lang="en-US" dirty="0" smtClean="0"/>
              <a:t>  Image may be subject</a:t>
            </a:r>
            <a:r>
              <a:rPr lang="en-US" baseline="0" dirty="0" smtClean="0"/>
              <a:t> to copyright.</a:t>
            </a:r>
          </a:p>
          <a:p>
            <a:r>
              <a:rPr lang="en-US" dirty="0" smtClean="0"/>
              <a:t>http://www.radioiowa.com/2015/04/25/governor-walker-a-national-right-to-work-law-a-legitimate-goal/ </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31</a:t>
            </a:fld>
            <a:endParaRPr lang="en-US"/>
          </a:p>
        </p:txBody>
      </p:sp>
    </p:spTree>
    <p:extLst>
      <p:ext uri="{BB962C8B-B14F-4D97-AF65-F5344CB8AC3E}">
        <p14:creationId xmlns:p14="http://schemas.microsoft.com/office/powerpoint/2010/main" val="251328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dirty="0" smtClean="0">
                <a:hlinkClick r:id="rId3"/>
              </a:rPr>
              <a:t>http://www.freep.com/article/20121028/BUSINESS01/310280131/UAW-saw-an-opening-with-Honda-s-arrival</a:t>
            </a:r>
            <a:r>
              <a:rPr lang="en-US" dirty="0" smtClean="0"/>
              <a:t> Image may be subject</a:t>
            </a:r>
            <a:r>
              <a:rPr lang="en-US" baseline="0" dirty="0" smtClean="0"/>
              <a:t> to copyright.</a:t>
            </a:r>
          </a:p>
          <a:p>
            <a:r>
              <a:rPr lang="en-US" baseline="0" dirty="0" smtClean="0"/>
              <a:t>Quote:  Hedrick Smith, </a:t>
            </a:r>
            <a:r>
              <a:rPr lang="en-US" i="1" baseline="0" dirty="0" smtClean="0"/>
              <a:t>Who Stole the American Dream</a:t>
            </a:r>
            <a:r>
              <a:rPr lang="en-US" i="0" baseline="0" dirty="0" smtClean="0"/>
              <a:t>, page 17.</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a:t>
            </a:fld>
            <a:endParaRPr lang="en-US"/>
          </a:p>
        </p:txBody>
      </p:sp>
    </p:spTree>
    <p:extLst>
      <p:ext uri="{BB962C8B-B14F-4D97-AF65-F5344CB8AC3E}">
        <p14:creationId xmlns:p14="http://schemas.microsoft.com/office/powerpoint/2010/main" val="235816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Source:  Pew Research</a:t>
            </a:r>
            <a:r>
              <a:rPr lang="en-US" baseline="0" dirty="0" smtClean="0"/>
              <a:t> Center, “Rising Share of Americans See Conflict Between Rich and Poor.” </a:t>
            </a:r>
            <a:r>
              <a:rPr lang="en-US" dirty="0" smtClean="0">
                <a:hlinkClick r:id="rId3"/>
              </a:rPr>
              <a:t>http://www.pewsocialtrends.org/files/2012/01/Rich-vs-Poor.pdf</a:t>
            </a:r>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34</a:t>
            </a:fld>
            <a:endParaRPr lang="en-US"/>
          </a:p>
        </p:txBody>
      </p:sp>
    </p:spTree>
    <p:extLst>
      <p:ext uri="{BB962C8B-B14F-4D97-AF65-F5344CB8AC3E}">
        <p14:creationId xmlns:p14="http://schemas.microsoft.com/office/powerpoint/2010/main" val="243741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a:t>http://www.washingtonpost.com/wp-srv/politics/polls/postpoll_03142011.html </a:t>
            </a:r>
          </a:p>
        </p:txBody>
      </p:sp>
      <p:sp>
        <p:nvSpPr>
          <p:cNvPr id="4" name="Slide Number Placeholder 3"/>
          <p:cNvSpPr>
            <a:spLocks noGrp="1"/>
          </p:cNvSpPr>
          <p:nvPr>
            <p:ph type="sldNum" sz="quarter" idx="10"/>
          </p:nvPr>
        </p:nvSpPr>
        <p:spPr/>
        <p:txBody>
          <a:bodyPr/>
          <a:lstStyle/>
          <a:p>
            <a:fld id="{006E9357-F9BC-4614-8A42-A5039840FA08}" type="slidenum">
              <a:rPr lang="en-US" smtClean="0"/>
              <a:t>35</a:t>
            </a:fld>
            <a:endParaRPr lang="en-US"/>
          </a:p>
        </p:txBody>
      </p:sp>
    </p:spTree>
    <p:extLst>
      <p:ext uri="{BB962C8B-B14F-4D97-AF65-F5344CB8AC3E}">
        <p14:creationId xmlns:p14="http://schemas.microsoft.com/office/powerpoint/2010/main" val="382051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Sources:  </a:t>
            </a:r>
          </a:p>
          <a:p>
            <a:r>
              <a:rPr lang="en-US" dirty="0" smtClean="0"/>
              <a:t>Gallup Poll,</a:t>
            </a:r>
            <a:r>
              <a:rPr lang="en-US" baseline="0" dirty="0" smtClean="0"/>
              <a:t> </a:t>
            </a:r>
            <a:r>
              <a:rPr lang="en-US" sz="1200" dirty="0" smtClean="0"/>
              <a:t>http://www.gallup.com/poll/184622/americans-support-labor-unions-continues-recover.aspxq</a:t>
            </a:r>
          </a:p>
          <a:p>
            <a:pPr defTabSz="914350">
              <a:defRPr/>
            </a:pPr>
            <a:r>
              <a:rPr lang="en-US" dirty="0" smtClean="0"/>
              <a:t>Pew Research Center for the People and the Press, “Trends in Political Values and Core Attitudes:  1987-2012, page 157. http://www.people-press.org/2012/06/04/partisan-polarization-surges-in-bush-obama-years/ </a:t>
            </a:r>
          </a:p>
          <a:p>
            <a:endParaRPr lang="en-US" sz="1200" dirty="0" smtClean="0"/>
          </a:p>
          <a:p>
            <a:r>
              <a:rPr lang="en-US" dirty="0" smtClean="0"/>
              <a:t>Part </a:t>
            </a:r>
            <a:r>
              <a:rPr lang="en-US" dirty="0" smtClean="0"/>
              <a:t>of the corporate strategy of Corporate America is to discredit labor unions in the eyes of the public.  For decades corporate controlled media has demonized unions and systematically underplayed the positive role that unions have played in our country.</a:t>
            </a:r>
          </a:p>
          <a:p>
            <a:r>
              <a:rPr lang="en-US" dirty="0" smtClean="0"/>
              <a:t>All too often I hear people say:  The American people do not support unions.  Well that is a feeling while the polling date shows a mixed statement.</a:t>
            </a:r>
          </a:p>
          <a:p>
            <a:r>
              <a:rPr lang="en-US" dirty="0" smtClean="0"/>
              <a:t>Despite all of the media bashing of unions, a majority of people are still favorable and think they are necessary to protect working people.  At the same time, this support is the lowest since major pollsters have been asking these questions.</a:t>
            </a:r>
          </a:p>
          <a:p>
            <a:r>
              <a:rPr lang="en-US" b="1" dirty="0" smtClean="0"/>
              <a:t>WE HAVE WORK TO DO TO REEDUCATE THE AMERICAN PEOPLE ABOUT GREAT HISTORY OF LABOR AND WHAT IT HAS DONE FOR ALL AMERICANS.</a:t>
            </a:r>
            <a:endParaRPr lang="en-US" dirty="0"/>
          </a:p>
          <a:p>
            <a:r>
              <a:rPr lang="en-US" b="1" dirty="0" smtClean="0"/>
              <a:t>Sources:</a:t>
            </a:r>
          </a:p>
          <a:p>
            <a:r>
              <a:rPr lang="en-US" dirty="0"/>
              <a:t>Gallup:  Do You Approve or Disapprove of Labor Unions?   </a:t>
            </a:r>
          </a:p>
          <a:p>
            <a:r>
              <a:rPr lang="en-US" dirty="0"/>
              <a:t>Pew:  Labor Unions are Necessary to Protect the Working Person</a:t>
            </a:r>
          </a:p>
          <a:p>
            <a:endParaRPr lang="en-US" dirty="0"/>
          </a:p>
          <a:p>
            <a:pPr defTabSz="914350">
              <a:defRPr/>
            </a:pPr>
            <a:r>
              <a:rPr lang="en-US" dirty="0"/>
              <a:t>Source:  Gallup Poll, “In U.S., Labor Union Approval Steady at 52%.” http://www.gallup.com/poll/157025/labor-union-approval-steady.aspx  </a:t>
            </a:r>
          </a:p>
        </p:txBody>
      </p:sp>
      <p:sp>
        <p:nvSpPr>
          <p:cNvPr id="4" name="Slide Number Placeholder 3"/>
          <p:cNvSpPr>
            <a:spLocks noGrp="1"/>
          </p:cNvSpPr>
          <p:nvPr>
            <p:ph type="sldNum" sz="quarter" idx="10"/>
          </p:nvPr>
        </p:nvSpPr>
        <p:spPr/>
        <p:txBody>
          <a:bodyPr/>
          <a:lstStyle/>
          <a:p>
            <a:fld id="{2A089F94-3283-46F8-964B-BED4FCCE3C09}" type="slidenum">
              <a:rPr lang="en-US" smtClean="0"/>
              <a:t>36</a:t>
            </a:fld>
            <a:endParaRPr lang="en-US" dirty="0"/>
          </a:p>
        </p:txBody>
      </p:sp>
    </p:spTree>
    <p:extLst>
      <p:ext uri="{BB962C8B-B14F-4D97-AF65-F5344CB8AC3E}">
        <p14:creationId xmlns:p14="http://schemas.microsoft.com/office/powerpoint/2010/main" val="2910311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37</a:t>
            </a:fld>
            <a:endParaRPr lang="en-US"/>
          </a:p>
        </p:txBody>
      </p:sp>
    </p:spTree>
    <p:extLst>
      <p:ext uri="{BB962C8B-B14F-4D97-AF65-F5344CB8AC3E}">
        <p14:creationId xmlns:p14="http://schemas.microsoft.com/office/powerpoint/2010/main" val="4273563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Pew Research Center, “Favorable</a:t>
            </a:r>
            <a:r>
              <a:rPr lang="en-US" baseline="0" dirty="0" smtClean="0"/>
              <a:t> Views of Business, Labor Rebound,” June 27, 2013, page 3. </a:t>
            </a:r>
            <a:r>
              <a:rPr lang="en-US" dirty="0" smtClean="0">
                <a:hlinkClick r:id="rId3"/>
              </a:rPr>
              <a:t>http://www.people-press.org/files/legacy-pdf/6-27-13%20Business%20and%20Labor%20Release.pdf</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38</a:t>
            </a:fld>
            <a:endParaRPr lang="en-US"/>
          </a:p>
        </p:txBody>
      </p:sp>
    </p:spTree>
    <p:extLst>
      <p:ext uri="{BB962C8B-B14F-4D97-AF65-F5344CB8AC3E}">
        <p14:creationId xmlns:p14="http://schemas.microsoft.com/office/powerpoint/2010/main" val="43565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http://www.americanprogressaction.org/wp-content/uploads/issues/2008/pdf/progressive_gap.pdf</a:t>
            </a:r>
          </a:p>
          <a:p>
            <a:r>
              <a:rPr lang="en-US" baseline="0" dirty="0" smtClean="0"/>
              <a:t>Note:  Pew Research Values Surveys – 1987 to 2007 average.</a:t>
            </a:r>
            <a:endParaRPr lang="en-US" dirty="0"/>
          </a:p>
        </p:txBody>
      </p:sp>
      <p:sp>
        <p:nvSpPr>
          <p:cNvPr id="4" name="Slide Number Placeholder 3"/>
          <p:cNvSpPr>
            <a:spLocks noGrp="1"/>
          </p:cNvSpPr>
          <p:nvPr>
            <p:ph type="sldNum" sz="quarter" idx="10"/>
          </p:nvPr>
        </p:nvSpPr>
        <p:spPr/>
        <p:txBody>
          <a:bodyPr/>
          <a:lstStyle/>
          <a:p>
            <a:fld id="{A74DDD0B-836E-4E8D-96F2-F1C73B5BBD81}" type="slidenum">
              <a:rPr lang="en-US" smtClean="0"/>
              <a:t>39</a:t>
            </a:fld>
            <a:endParaRPr lang="en-US"/>
          </a:p>
        </p:txBody>
      </p:sp>
    </p:spTree>
    <p:extLst>
      <p:ext uri="{BB962C8B-B14F-4D97-AF65-F5344CB8AC3E}">
        <p14:creationId xmlns:p14="http://schemas.microsoft.com/office/powerpoint/2010/main" val="4079980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Pew Research</a:t>
            </a:r>
            <a:r>
              <a:rPr lang="en-US" baseline="0" dirty="0" smtClean="0"/>
              <a:t> Center, “Mixed Views of Impact of Long-Term Decline in Union Membership,” April 2015. http://www.people-press.org/2015/04/27/mixed-views-of-impact-of-long-term-decline-in-union-membership/  </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40</a:t>
            </a:fld>
            <a:endParaRPr lang="en-US"/>
          </a:p>
        </p:txBody>
      </p:sp>
    </p:spTree>
    <p:extLst>
      <p:ext uri="{BB962C8B-B14F-4D97-AF65-F5344CB8AC3E}">
        <p14:creationId xmlns:p14="http://schemas.microsoft.com/office/powerpoint/2010/main" val="3284001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7D89404-B2A9-4089-AA37-3D695181DCD0}" type="slidenum">
              <a:rPr lang="en-US" smtClean="0"/>
              <a:pPr>
                <a:defRPr/>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http://latimesblogs.latimes.com/nationnow/2011/11/occupy-wall-street-eviction.html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44</a:t>
            </a:fld>
            <a:endParaRPr lang="en-US"/>
          </a:p>
        </p:txBody>
      </p:sp>
    </p:spTree>
    <p:extLst>
      <p:ext uri="{BB962C8B-B14F-4D97-AF65-F5344CB8AC3E}">
        <p14:creationId xmlns:p14="http://schemas.microsoft.com/office/powerpoint/2010/main" val="1837869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http://www.ktva.com/anchorage-voters-repeal-ao37-388</a:t>
            </a:r>
            <a:r>
              <a:rPr lang="en-US" dirty="0" smtClean="0">
                <a:hlinkClick r:id="rId3"/>
              </a:rPr>
              <a:t>/</a:t>
            </a:r>
            <a:r>
              <a:rPr lang="en-US" dirty="0" smtClean="0"/>
              <a:t> </a:t>
            </a:r>
          </a:p>
          <a:p>
            <a:r>
              <a:rPr lang="en-US" dirty="0"/>
              <a:t>Source:  </a:t>
            </a:r>
            <a:r>
              <a:rPr lang="en-US" dirty="0">
                <a:hlinkClick r:id="rId4"/>
              </a:rPr>
              <a:t>http://</a:t>
            </a:r>
            <a:r>
              <a:rPr lang="en-US" dirty="0" smtClean="0">
                <a:hlinkClick r:id="rId4"/>
              </a:rPr>
              <a:t>www.adn.com/article/20141104/anchorage-voters-favor-unions-repealing-mayor-sullivans-labor-law-rewrite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45</a:t>
            </a:fld>
            <a:endParaRPr lang="en-US"/>
          </a:p>
        </p:txBody>
      </p:sp>
    </p:spTree>
    <p:extLst>
      <p:ext uri="{BB962C8B-B14F-4D97-AF65-F5344CB8AC3E}">
        <p14:creationId xmlns:p14="http://schemas.microsoft.com/office/powerpoint/2010/main" val="242174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Sources:  </a:t>
            </a:r>
            <a:r>
              <a:rPr lang="en-US" dirty="0" smtClean="0"/>
              <a:t>Image:  Wikipedia. </a:t>
            </a:r>
            <a:r>
              <a:rPr lang="en-US" dirty="0" smtClean="0">
                <a:hlinkClick r:id="rId3"/>
              </a:rPr>
              <a:t>http://en.wikipedia.org/wiki/File:Warren_Buffett_KU_Visit.jpg</a:t>
            </a:r>
            <a:r>
              <a:rPr lang="en-US" dirty="0" smtClean="0"/>
              <a:t>  Image may be subject to copyright.</a:t>
            </a:r>
          </a:p>
          <a:p>
            <a:r>
              <a:rPr lang="en-US" dirty="0" smtClean="0"/>
              <a:t>Quote:  http://www.nytimes.com/2006/11/26/business/yourmoney/26every.html?_r=0</a:t>
            </a:r>
          </a:p>
          <a:p>
            <a:pPr defTabSz="914350" eaLnBrk="0" fontAlgn="base" hangingPunct="0">
              <a:spcBef>
                <a:spcPct val="30000"/>
              </a:spcBef>
              <a:spcAft>
                <a:spcPct val="0"/>
              </a:spcAft>
              <a:defRPr/>
            </a:pPr>
            <a:endParaRPr lang="en-US" dirty="0"/>
          </a:p>
          <a:p>
            <a:endParaRPr lang="en-US" dirty="0" smtClean="0"/>
          </a:p>
        </p:txBody>
      </p:sp>
      <p:sp>
        <p:nvSpPr>
          <p:cNvPr id="4" name="Slide Number Placeholder 3"/>
          <p:cNvSpPr>
            <a:spLocks noGrp="1"/>
          </p:cNvSpPr>
          <p:nvPr>
            <p:ph type="sldNum" sz="quarter" idx="5"/>
          </p:nvPr>
        </p:nvSpPr>
        <p:spPr/>
        <p:txBody>
          <a:bodyPr/>
          <a:lstStyle/>
          <a:p>
            <a:pPr>
              <a:defRPr/>
            </a:pPr>
            <a:fld id="{3CC95B71-EF45-4460-89A9-E626FE3B8539}"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http://www.thekingcenter.org/archive/document/vote-no-state-question-409-oklahoma-naacp  Image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46</a:t>
            </a:fld>
            <a:endParaRPr lang="en-US" dirty="0"/>
          </a:p>
        </p:txBody>
      </p:sp>
    </p:spTree>
    <p:extLst>
      <p:ext uri="{BB962C8B-B14F-4D97-AF65-F5344CB8AC3E}">
        <p14:creationId xmlns:p14="http://schemas.microsoft.com/office/powerpoint/2010/main" val="3383828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Sources:</a:t>
            </a:r>
          </a:p>
          <a:p>
            <a:pPr>
              <a:spcBef>
                <a:spcPct val="0"/>
              </a:spcBef>
            </a:pPr>
            <a:r>
              <a:rPr lang="en-US" dirty="0" smtClean="0"/>
              <a:t>http://mirroronamerica.blogspot.com/2011_11_01_archive.html</a:t>
            </a:r>
            <a:r>
              <a:rPr lang="en-US" baseline="0" dirty="0" smtClean="0"/>
              <a:t> </a:t>
            </a:r>
            <a:r>
              <a:rPr lang="en-US" dirty="0" smtClean="0"/>
              <a:t> </a:t>
            </a:r>
          </a:p>
          <a:p>
            <a:pPr defTabSz="931723">
              <a:spcBef>
                <a:spcPct val="0"/>
              </a:spcBef>
              <a:defRPr/>
            </a:pPr>
            <a:r>
              <a:rPr lang="en-US" dirty="0" smtClean="0">
                <a:hlinkClick r:id="rId3"/>
              </a:rPr>
              <a:t>http://news.cincinnati.com/article/20111108/NEWS0108/111090341/Issue-2-rejected-overturning-SB-5</a:t>
            </a:r>
            <a:r>
              <a:rPr lang="en-US" dirty="0" smtClean="0"/>
              <a:t>  Image may be subject to copyright.</a:t>
            </a:r>
          </a:p>
          <a:p>
            <a:pPr defTabSz="931723">
              <a:spcBef>
                <a:spcPct val="0"/>
              </a:spcBef>
              <a:defRPr/>
            </a:pPr>
            <a:endParaRPr lang="en-US" dirty="0" smtClean="0"/>
          </a:p>
          <a:p>
            <a:pPr defTabSz="931723">
              <a:spcBef>
                <a:spcPct val="0"/>
              </a:spcBef>
              <a:defRPr/>
            </a:pPr>
            <a:r>
              <a:rPr lang="en-US" dirty="0"/>
              <a:t>In 2011, OOC and Stand Up for Ohio played a critical role in the defeat of SB5 (the collective bargaining attack in Ohio). Together, the organizations hired a team of 12 staff to coordinate outreach to churches, veterans, students, community groups, and other non- labor allies across the state;  </a:t>
            </a:r>
            <a:endParaRPr lang="en-US" dirty="0" smtClean="0"/>
          </a:p>
          <a:p>
            <a:pPr>
              <a:spcBef>
                <a:spcPct val="0"/>
              </a:spcBef>
            </a:pPr>
            <a:endParaRPr 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24" indent="-291163">
              <a:defRPr>
                <a:solidFill>
                  <a:schemeClr val="tx1"/>
                </a:solidFill>
                <a:latin typeface="Calibri" pitchFamily="34" charset="0"/>
              </a:defRPr>
            </a:lvl2pPr>
            <a:lvl3pPr marL="1164653" indent="-232930">
              <a:defRPr>
                <a:solidFill>
                  <a:schemeClr val="tx1"/>
                </a:solidFill>
                <a:latin typeface="Calibri" pitchFamily="34" charset="0"/>
              </a:defRPr>
            </a:lvl3pPr>
            <a:lvl4pPr marL="1630514" indent="-232930">
              <a:defRPr>
                <a:solidFill>
                  <a:schemeClr val="tx1"/>
                </a:solidFill>
                <a:latin typeface="Calibri" pitchFamily="34" charset="0"/>
              </a:defRPr>
            </a:lvl4pPr>
            <a:lvl5pPr marL="2096375" indent="-232930">
              <a:defRPr>
                <a:solidFill>
                  <a:schemeClr val="tx1"/>
                </a:solidFill>
                <a:latin typeface="Calibri" pitchFamily="34" charset="0"/>
              </a:defRPr>
            </a:lvl5pPr>
            <a:lvl6pPr marL="2562236" indent="-232930" fontAlgn="base">
              <a:spcBef>
                <a:spcPct val="0"/>
              </a:spcBef>
              <a:spcAft>
                <a:spcPct val="0"/>
              </a:spcAft>
              <a:defRPr>
                <a:solidFill>
                  <a:schemeClr val="tx1"/>
                </a:solidFill>
                <a:latin typeface="Calibri" pitchFamily="34" charset="0"/>
              </a:defRPr>
            </a:lvl6pPr>
            <a:lvl7pPr marL="3028096" indent="-232930" fontAlgn="base">
              <a:spcBef>
                <a:spcPct val="0"/>
              </a:spcBef>
              <a:spcAft>
                <a:spcPct val="0"/>
              </a:spcAft>
              <a:defRPr>
                <a:solidFill>
                  <a:schemeClr val="tx1"/>
                </a:solidFill>
                <a:latin typeface="Calibri" pitchFamily="34" charset="0"/>
              </a:defRPr>
            </a:lvl7pPr>
            <a:lvl8pPr marL="3493957" indent="-232930" fontAlgn="base">
              <a:spcBef>
                <a:spcPct val="0"/>
              </a:spcBef>
              <a:spcAft>
                <a:spcPct val="0"/>
              </a:spcAft>
              <a:defRPr>
                <a:solidFill>
                  <a:schemeClr val="tx1"/>
                </a:solidFill>
                <a:latin typeface="Calibri" pitchFamily="34" charset="0"/>
              </a:defRPr>
            </a:lvl8pPr>
            <a:lvl9pPr marL="3959819" indent="-23293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0964DBD-9099-4FA1-B7C8-8396494A57FA}" type="slidenum">
              <a:rPr lang="en-US"/>
              <a:pPr fontAlgn="base">
                <a:spcBef>
                  <a:spcPct val="0"/>
                </a:spcBef>
                <a:spcAft>
                  <a:spcPct val="0"/>
                </a:spcAft>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a:t>
            </a:r>
            <a:r>
              <a:rPr lang="en-US" dirty="0" smtClean="0">
                <a:hlinkClick r:id="rId3"/>
              </a:rPr>
              <a:t>www.realclearpolitics.com/2013/11/10/keep_eye_on_seatac039s_15_minimum_wage_experiment_319641.html</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48</a:t>
            </a:fld>
            <a:endParaRPr lang="en-US"/>
          </a:p>
        </p:txBody>
      </p:sp>
    </p:spTree>
    <p:extLst>
      <p:ext uri="{BB962C8B-B14F-4D97-AF65-F5344CB8AC3E}">
        <p14:creationId xmlns:p14="http://schemas.microsoft.com/office/powerpoint/2010/main" val="3095362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a:t>Data:  </a:t>
            </a:r>
            <a:r>
              <a:rPr lang="en-US" dirty="0">
                <a:hlinkClick r:id="rId3"/>
              </a:rPr>
              <a:t>http://</a:t>
            </a:r>
            <a:r>
              <a:rPr lang="en-US" dirty="0" smtClean="0">
                <a:hlinkClick r:id="rId3"/>
              </a:rPr>
              <a:t>www.commondreams.org/news/2014/11/05/minimum-wage-measures-pass-overwhelmingly-even-red-states</a:t>
            </a:r>
            <a:r>
              <a:rPr lang="en-US" dirty="0" smtClean="0"/>
              <a:t> </a:t>
            </a:r>
            <a:endParaRPr lang="en-US" dirty="0"/>
          </a:p>
          <a:p>
            <a:r>
              <a:rPr lang="en-US" dirty="0"/>
              <a:t>Image:  </a:t>
            </a:r>
            <a:r>
              <a:rPr lang="en-US" dirty="0">
                <a:hlinkClick r:id="rId4"/>
              </a:rPr>
              <a:t>http://</a:t>
            </a:r>
            <a:r>
              <a:rPr lang="en-US" dirty="0" smtClean="0">
                <a:hlinkClick r:id="rId4"/>
              </a:rPr>
              <a:t>www.commondreams.org/election-2014-minimum-wage-ballot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49</a:t>
            </a:fld>
            <a:endParaRPr lang="en-US"/>
          </a:p>
        </p:txBody>
      </p:sp>
    </p:spTree>
    <p:extLst>
      <p:ext uri="{BB962C8B-B14F-4D97-AF65-F5344CB8AC3E}">
        <p14:creationId xmlns:p14="http://schemas.microsoft.com/office/powerpoint/2010/main" val="3018278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http://iowapolicypoints.org/tag/minimum-wage/  </a:t>
            </a:r>
            <a:endParaRPr lang="en-US" dirty="0"/>
          </a:p>
        </p:txBody>
      </p:sp>
      <p:sp>
        <p:nvSpPr>
          <p:cNvPr id="4" name="Slide Number Placeholder 3"/>
          <p:cNvSpPr>
            <a:spLocks noGrp="1"/>
          </p:cNvSpPr>
          <p:nvPr>
            <p:ph type="sldNum" sz="quarter" idx="10"/>
          </p:nvPr>
        </p:nvSpPr>
        <p:spPr/>
        <p:txBody>
          <a:bodyPr/>
          <a:lstStyle/>
          <a:p>
            <a:fld id="{5D07BA38-6FA9-466C-A628-72752FE0C9F8}" type="slidenum">
              <a:rPr lang="en-US" smtClean="0"/>
              <a:t>50</a:t>
            </a:fld>
            <a:endParaRPr lang="en-US"/>
          </a:p>
        </p:txBody>
      </p:sp>
    </p:spTree>
    <p:extLst>
      <p:ext uri="{BB962C8B-B14F-4D97-AF65-F5344CB8AC3E}">
        <p14:creationId xmlns:p14="http://schemas.microsoft.com/office/powerpoint/2010/main" val="3599765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Image:  http://makingchangeatwalmart.org/2015/03/02/10263/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51</a:t>
            </a:fld>
            <a:endParaRPr lang="en-US"/>
          </a:p>
        </p:txBody>
      </p:sp>
    </p:spTree>
    <p:extLst>
      <p:ext uri="{BB962C8B-B14F-4D97-AF65-F5344CB8AC3E}">
        <p14:creationId xmlns:p14="http://schemas.microsoft.com/office/powerpoint/2010/main" val="501819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http://www.hkonj.com/moral_march_on_raleigh  Image may be subject to</a:t>
            </a:r>
            <a:r>
              <a:rPr lang="en-US" baseline="0" dirty="0" smtClean="0"/>
              <a:t>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52</a:t>
            </a:fld>
            <a:endParaRPr lang="en-US" dirty="0"/>
          </a:p>
        </p:txBody>
      </p:sp>
    </p:spTree>
    <p:extLst>
      <p:ext uri="{BB962C8B-B14F-4D97-AF65-F5344CB8AC3E}">
        <p14:creationId xmlns:p14="http://schemas.microsoft.com/office/powerpoint/2010/main" val="2768486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http://www.ufcw21.org/content/98-strike-authorization</a:t>
            </a:r>
            <a:endParaRPr lang="en-US" dirty="0"/>
          </a:p>
        </p:txBody>
      </p:sp>
      <p:sp>
        <p:nvSpPr>
          <p:cNvPr id="4" name="Slide Number Placeholder 3"/>
          <p:cNvSpPr>
            <a:spLocks noGrp="1"/>
          </p:cNvSpPr>
          <p:nvPr>
            <p:ph type="sldNum" sz="quarter" idx="10"/>
          </p:nvPr>
        </p:nvSpPr>
        <p:spPr/>
        <p:txBody>
          <a:bodyPr/>
          <a:lstStyle/>
          <a:p>
            <a:fld id="{CF8087DB-45FD-453A-BF06-9A99FDE21260}" type="slidenum">
              <a:rPr lang="en-US" smtClean="0"/>
              <a:t>53</a:t>
            </a:fld>
            <a:endParaRPr lang="en-US"/>
          </a:p>
        </p:txBody>
      </p:sp>
    </p:spTree>
    <p:extLst>
      <p:ext uri="{BB962C8B-B14F-4D97-AF65-F5344CB8AC3E}">
        <p14:creationId xmlns:p14="http://schemas.microsoft.com/office/powerpoint/2010/main" val="1536538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and Quote:  http://www.sfgate.com/politics/joegarofoli/article/Labor-beat-Prop-32-via-social-media-4145607.php#photo-3702257  Image</a:t>
            </a:r>
            <a:r>
              <a:rPr lang="en-US" baseline="0" dirty="0" smtClean="0"/>
              <a:t>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54</a:t>
            </a:fld>
            <a:endParaRPr lang="en-US"/>
          </a:p>
        </p:txBody>
      </p:sp>
    </p:spTree>
    <p:extLst>
      <p:ext uri="{BB962C8B-B14F-4D97-AF65-F5344CB8AC3E}">
        <p14:creationId xmlns:p14="http://schemas.microsoft.com/office/powerpoint/2010/main" val="3404779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http://inthesetimes.com/working/entry/11608/rare_victory_for_common_sense_in_conn._paid_sick_time_law</a:t>
            </a:r>
            <a:r>
              <a:rPr lang="en-US" dirty="0" smtClean="0">
                <a:hlinkClick r:id="rId3"/>
              </a:rPr>
              <a:t>/</a:t>
            </a:r>
            <a:r>
              <a:rPr lang="en-US" dirty="0" smtClean="0"/>
              <a:t> </a:t>
            </a:r>
          </a:p>
          <a:p>
            <a:r>
              <a:rPr lang="en-US" dirty="0" smtClean="0"/>
              <a:t>Image may be subject to copyright.</a:t>
            </a:r>
          </a:p>
          <a:p>
            <a:r>
              <a:rPr lang="en-US" dirty="0"/>
              <a:t>Under the law, which will affect about 200,000 to 400,000 workers statewide, </a:t>
            </a:r>
            <a:r>
              <a:rPr lang="en-US" u="sng" dirty="0">
                <a:hlinkClick r:id="rId4"/>
              </a:rPr>
              <a:t>reports the New York Times</a:t>
            </a:r>
            <a:r>
              <a:rPr lang="en-US" dirty="0"/>
              <a:t>, a worker will earn paid sick time depending on how many hours they clock, up to five days per year. The measure targets service-sector workers like “waiters, cashiers, fast-food cooks, hair stylists, security guards and nursing home aides."</a:t>
            </a:r>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55</a:t>
            </a:fld>
            <a:endParaRPr lang="en-US"/>
          </a:p>
        </p:txBody>
      </p:sp>
    </p:spTree>
    <p:extLst>
      <p:ext uri="{BB962C8B-B14F-4D97-AF65-F5344CB8AC3E}">
        <p14:creationId xmlns:p14="http://schemas.microsoft.com/office/powerpoint/2010/main" val="238869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  </a:t>
            </a:r>
            <a:r>
              <a:rPr lang="en-US" dirty="0" smtClean="0">
                <a:hlinkClick r:id="rId3"/>
              </a:rPr>
              <a:t>http://www.time.com/time/covers/0,16641,19360203,00.html</a:t>
            </a:r>
            <a:r>
              <a:rPr lang="en-US" dirty="0" smtClean="0"/>
              <a:t>  </a:t>
            </a:r>
            <a:r>
              <a:rPr lang="en-US" i="0" dirty="0" smtClean="0"/>
              <a:t>Image</a:t>
            </a:r>
            <a:r>
              <a:rPr lang="en-US" i="0" baseline="0" dirty="0" smtClean="0"/>
              <a:t>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a:t>
            </a:fld>
            <a:endParaRPr lang="en-US"/>
          </a:p>
        </p:txBody>
      </p:sp>
    </p:spTree>
    <p:extLst>
      <p:ext uri="{BB962C8B-B14F-4D97-AF65-F5344CB8AC3E}">
        <p14:creationId xmlns:p14="http://schemas.microsoft.com/office/powerpoint/2010/main" val="1038591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a:t>
            </a:r>
            <a:r>
              <a:rPr lang="en-US" dirty="0" smtClean="0">
                <a:hlinkClick r:id="rId3"/>
              </a:rPr>
              <a:t>f-a-l-d-p.blogspot.com/2015/02/net-neutrality-victory.html</a:t>
            </a:r>
            <a:r>
              <a:rPr lang="en-US" dirty="0" smtClean="0"/>
              <a:t>  Image may be subject </a:t>
            </a:r>
            <a:r>
              <a:rPr lang="en-US" smtClean="0"/>
              <a:t>to copyright.</a:t>
            </a:r>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56</a:t>
            </a:fld>
            <a:endParaRPr lang="en-US"/>
          </a:p>
        </p:txBody>
      </p:sp>
    </p:spTree>
    <p:extLst>
      <p:ext uri="{BB962C8B-B14F-4D97-AF65-F5344CB8AC3E}">
        <p14:creationId xmlns:p14="http://schemas.microsoft.com/office/powerpoint/2010/main" val="1356829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U.S.</a:t>
            </a:r>
            <a:r>
              <a:rPr lang="en-US" baseline="0" dirty="0" smtClean="0"/>
              <a:t> Student Association http://usstudentassociation.blogspot.com/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57</a:t>
            </a:fld>
            <a:endParaRPr lang="en-US" dirty="0"/>
          </a:p>
        </p:txBody>
      </p:sp>
    </p:spTree>
    <p:extLst>
      <p:ext uri="{BB962C8B-B14F-4D97-AF65-F5344CB8AC3E}">
        <p14:creationId xmlns:p14="http://schemas.microsoft.com/office/powerpoint/2010/main" val="3680312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a:hlinkClick r:id="rId3"/>
              </a:rPr>
              <a:t>http://</a:t>
            </a:r>
            <a:r>
              <a:rPr lang="en-US" dirty="0" smtClean="0">
                <a:hlinkClick r:id="rId3"/>
              </a:rPr>
              <a:t>www.sfgate.com/bayarea/article/Immigration-policy-change-stirs-relief-doubt-3638601.php#photo-3077264</a:t>
            </a:r>
            <a:r>
              <a:rPr lang="en-US" dirty="0" smtClean="0"/>
              <a:t>  Image may be subject to copyright.</a:t>
            </a:r>
          </a:p>
          <a:p>
            <a:r>
              <a:rPr lang="en-US" dirty="0" smtClean="0"/>
              <a:t>June 16, 2012 – </a:t>
            </a:r>
            <a:r>
              <a:rPr lang="en-US" dirty="0" err="1" smtClean="0"/>
              <a:t>SFGate</a:t>
            </a:r>
            <a:r>
              <a:rPr lang="en-US" dirty="0" smtClean="0"/>
              <a:t> article - </a:t>
            </a:r>
            <a:r>
              <a:rPr lang="en-US" b="1" dirty="0"/>
              <a:t>Immigration policy change stirs relief, </a:t>
            </a:r>
            <a:r>
              <a:rPr lang="en-US" b="1" dirty="0" smtClean="0"/>
              <a:t>doubt </a:t>
            </a:r>
            <a:r>
              <a:rPr lang="en-US" dirty="0" smtClean="0"/>
              <a:t>by Nanette Asimov</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58</a:t>
            </a:fld>
            <a:endParaRPr lang="en-US"/>
          </a:p>
        </p:txBody>
      </p:sp>
    </p:spTree>
    <p:extLst>
      <p:ext uri="{BB962C8B-B14F-4D97-AF65-F5344CB8AC3E}">
        <p14:creationId xmlns:p14="http://schemas.microsoft.com/office/powerpoint/2010/main" val="2155521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http://www.huffingtonpost.com/kofi-annan/climate-change-is-a-cause_b_5869280.html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59</a:t>
            </a:fld>
            <a:endParaRPr lang="en-US"/>
          </a:p>
        </p:txBody>
      </p:sp>
    </p:spTree>
    <p:extLst>
      <p:ext uri="{BB962C8B-B14F-4D97-AF65-F5344CB8AC3E}">
        <p14:creationId xmlns:p14="http://schemas.microsoft.com/office/powerpoint/2010/main" val="4139990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http://www.cwa-union.org/news/entry/cwa_e-newsletter_apr_23_2015#.VXtdVPlViko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60</a:t>
            </a:fld>
            <a:endParaRPr lang="en-US"/>
          </a:p>
        </p:txBody>
      </p:sp>
    </p:spTree>
    <p:extLst>
      <p:ext uri="{BB962C8B-B14F-4D97-AF65-F5344CB8AC3E}">
        <p14:creationId xmlns:p14="http://schemas.microsoft.com/office/powerpoint/2010/main" val="2107678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61</a:t>
            </a:fld>
            <a:endParaRPr lang="en-US" dirty="0"/>
          </a:p>
        </p:txBody>
      </p:sp>
    </p:spTree>
    <p:extLst>
      <p:ext uri="{BB962C8B-B14F-4D97-AF65-F5344CB8AC3E}">
        <p14:creationId xmlns:p14="http://schemas.microsoft.com/office/powerpoint/2010/main" val="348694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Photo:  Wisconsin Historical</a:t>
            </a:r>
            <a:r>
              <a:rPr lang="en-US" baseline="0" dirty="0" smtClean="0"/>
              <a:t> Society – 1997.  Copyright.  Quote:  Howard </a:t>
            </a:r>
            <a:r>
              <a:rPr lang="en-US" baseline="0" dirty="0" err="1" smtClean="0"/>
              <a:t>Zinn</a:t>
            </a:r>
            <a:r>
              <a:rPr lang="en-US" baseline="0" dirty="0" smtClean="0"/>
              <a:t>, </a:t>
            </a:r>
            <a:r>
              <a:rPr lang="en-US" i="1" baseline="0" dirty="0" smtClean="0"/>
              <a:t>People’s History of the United States</a:t>
            </a:r>
            <a:r>
              <a:rPr lang="en-US" i="0" baseline="0" dirty="0" smtClean="0"/>
              <a:t>, page 378.</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a:t>
            </a:fld>
            <a:endParaRPr lang="en-US"/>
          </a:p>
        </p:txBody>
      </p:sp>
    </p:spTree>
    <p:extLst>
      <p:ext uri="{BB962C8B-B14F-4D97-AF65-F5344CB8AC3E}">
        <p14:creationId xmlns:p14="http://schemas.microsoft.com/office/powerpoint/2010/main" val="261180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Source:  M. B. </a:t>
            </a:r>
            <a:r>
              <a:rPr lang="en-US" dirty="0" err="1"/>
              <a:t>Schnapper</a:t>
            </a:r>
            <a:r>
              <a:rPr lang="en-US" dirty="0"/>
              <a:t>, </a:t>
            </a:r>
            <a:r>
              <a:rPr lang="en-US" i="1" dirty="0"/>
              <a:t>American Labor:  A Bicentennial History</a:t>
            </a:r>
            <a:r>
              <a:rPr lang="en-US" dirty="0"/>
              <a:t>, Public Affairs Press, 1975, page 462.  Copyright.</a:t>
            </a:r>
            <a:endParaRPr lang="en-US" dirty="0" smtClean="0"/>
          </a:p>
          <a:p>
            <a:pPr eaLnBrk="1" hangingPunct="1"/>
            <a:endParaRPr lang="en-US" dirty="0" smtClean="0"/>
          </a:p>
          <a:p>
            <a:pPr eaLnBrk="1" hangingPunct="1"/>
            <a:r>
              <a:rPr lang="en-US" dirty="0" smtClean="0"/>
              <a:t>COMMUNITY ORGANIZING RISES IN RESPONSE TO THE DEEPENING CRISIS.</a:t>
            </a:r>
          </a:p>
          <a:p>
            <a:pPr eaLnBrk="1" hangingPunct="1"/>
            <a:endParaRPr lang="en-US" dirty="0" smtClean="0"/>
          </a:p>
          <a:p>
            <a:pPr eaLnBrk="1" hangingPunct="1"/>
            <a:r>
              <a:rPr lang="en-US" dirty="0" smtClean="0"/>
              <a:t>By 1932, the Great Depression had reached its depths.  The official national unemployment rate was 25 percent and the unofficial rate of working involuntarily working part-time was 35 percent.  People of color were particularly hard hit.</a:t>
            </a:r>
          </a:p>
          <a:p>
            <a:pPr eaLnBrk="1" hangingPunct="1"/>
            <a:r>
              <a:rPr lang="en-US" dirty="0" smtClean="0"/>
              <a:t>For decades, Corporate America and their political allies had prevented legislation that would have provided unemployment insurance, adequate public assistance to the needy, affordable housing, badly needed food, social security for the elderly and the disabled, and an end of home and farm foreclosures.  Working people, both employed and unemployed, were living in misery and desperation.</a:t>
            </a:r>
          </a:p>
          <a:p>
            <a:pPr eaLnBrk="1" hangingPunct="1"/>
            <a:r>
              <a:rPr lang="en-US" dirty="0" smtClean="0"/>
              <a:t>In midst of this untold and unjustified suffering, people began to organize particularly around issues of unemployment insurance, public assistance, affordable housing, social security.  Massive demonstrations became a permanent part of the American story.  Workers, whether employed or unemployed, the poor and the oppressed would not remain silent.</a:t>
            </a:r>
          </a:p>
        </p:txBody>
      </p:sp>
      <p:sp>
        <p:nvSpPr>
          <p:cNvPr id="4" name="Slide Number Placeholder 3"/>
          <p:cNvSpPr>
            <a:spLocks noGrp="1"/>
          </p:cNvSpPr>
          <p:nvPr>
            <p:ph type="sldNum" sz="quarter" idx="5"/>
          </p:nvPr>
        </p:nvSpPr>
        <p:spPr/>
        <p:txBody>
          <a:bodyPr/>
          <a:lstStyle/>
          <a:p>
            <a:pPr>
              <a:defRPr/>
            </a:pPr>
            <a:fld id="{38BAA4DC-00DB-4DAE-985C-0C758E2C7FC0}"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909430" y="3275351"/>
            <a:ext cx="7435436" cy="3390275"/>
          </a:xfrm>
        </p:spPr>
        <p:txBody>
          <a:bodyPr/>
          <a:lstStyle/>
          <a:p>
            <a:pPr>
              <a:defRPr/>
            </a:pPr>
            <a:r>
              <a:rPr lang="en-US" dirty="0"/>
              <a:t>Source:  M. B. </a:t>
            </a:r>
            <a:r>
              <a:rPr lang="en-US" dirty="0" err="1"/>
              <a:t>Schnapper</a:t>
            </a:r>
            <a:r>
              <a:rPr lang="en-US" dirty="0"/>
              <a:t>, </a:t>
            </a:r>
            <a:r>
              <a:rPr lang="en-US" i="1" dirty="0"/>
              <a:t>American Labor:  A Bicentennial History</a:t>
            </a:r>
            <a:r>
              <a:rPr lang="en-US" dirty="0"/>
              <a:t>, Public Affairs Press, 1975, page 460.  Copyright.</a:t>
            </a:r>
          </a:p>
          <a:p>
            <a:pPr>
              <a:defRPr/>
            </a:pPr>
            <a:endParaRPr lang="en-US" dirty="0"/>
          </a:p>
          <a:p>
            <a:pPr>
              <a:defRPr/>
            </a:pPr>
            <a:r>
              <a:rPr lang="en-US" dirty="0" smtClean="0"/>
              <a:t>Meanwhile the hungry, homeless and desperate unemployed were literally on the march in Washington D.C.  In 1932, thousands of World War 1 veterans marched on Washington D.C. demanding early payments of their war bonuses that were scheduled to be paid in 1943.  They could not wait 11 more years while their families suffered from hunger, homelessness and unemployment.  They camped in Anacostia Flats.  Their “Occupy D.C.” movement of its day was burned to the ground by the U.S. Army led by General Douglas MacArthur and his chief of staff, future President Dwight Eisenhower.  2 were killed and 18 wounded.</a:t>
            </a:r>
          </a:p>
          <a:p>
            <a:pPr>
              <a:defRPr/>
            </a:pPr>
            <a:r>
              <a:rPr lang="en-US" dirty="0" smtClean="0"/>
              <a:t>These men had served their country in the war that was called “The War to End all Wars.”  Their sacrifices and demands for justice were met with bullets and repression.  This was not the democracy that they had been told they had fought to defend.</a:t>
            </a:r>
          </a:p>
        </p:txBody>
      </p:sp>
      <p:sp>
        <p:nvSpPr>
          <p:cNvPr id="4" name="Slide Number Placeholder 3"/>
          <p:cNvSpPr>
            <a:spLocks noGrp="1"/>
          </p:cNvSpPr>
          <p:nvPr>
            <p:ph type="sldNum" sz="quarter" idx="5"/>
          </p:nvPr>
        </p:nvSpPr>
        <p:spPr/>
        <p:txBody>
          <a:bodyPr/>
          <a:lstStyle/>
          <a:p>
            <a:pPr>
              <a:defRPr/>
            </a:pPr>
            <a:fld id="{04077D47-348C-4DA1-951F-F5772919A31A}" type="slidenum">
              <a:rPr lang="en-US" smtClean="0"/>
              <a:pPr>
                <a:defRPr/>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http://www.progressivehistorians.com/2010/04/international-unemployment-day.html  Image may</a:t>
            </a:r>
            <a:r>
              <a:rPr lang="en-US" baseline="0" dirty="0" smtClean="0"/>
              <a:t> be subject to copyright.</a:t>
            </a:r>
            <a:endParaRPr lang="en-US" dirty="0"/>
          </a:p>
        </p:txBody>
      </p:sp>
      <p:sp>
        <p:nvSpPr>
          <p:cNvPr id="4" name="Slide Number Placeholder 3"/>
          <p:cNvSpPr>
            <a:spLocks noGrp="1"/>
          </p:cNvSpPr>
          <p:nvPr>
            <p:ph type="sldNum" sz="quarter" idx="10"/>
          </p:nvPr>
        </p:nvSpPr>
        <p:spPr/>
        <p:txBody>
          <a:bodyPr/>
          <a:lstStyle/>
          <a:p>
            <a:fld id="{53E731CF-D722-4323-B815-6BA543D98B26}" type="slidenum">
              <a:rPr lang="en-US" smtClean="0"/>
              <a:t>11</a:t>
            </a:fld>
            <a:endParaRPr lang="en-US"/>
          </a:p>
        </p:txBody>
      </p:sp>
    </p:spTree>
    <p:extLst>
      <p:ext uri="{BB962C8B-B14F-4D97-AF65-F5344CB8AC3E}">
        <p14:creationId xmlns:p14="http://schemas.microsoft.com/office/powerpoint/2010/main" val="42021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2ED603-A9AD-42F4-96EE-8D141FF5048A}"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86720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2ED603-A9AD-42F4-96EE-8D141FF5048A}"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307525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2ED603-A9AD-42F4-96EE-8D141FF5048A}"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72304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2ED603-A9AD-42F4-96EE-8D141FF5048A}"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79602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2ED603-A9AD-42F4-96EE-8D141FF5048A}" type="datetimeFigureOut">
              <a:rPr lang="en-US" smtClean="0"/>
              <a:t>8/19/2015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77294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2ED603-A9AD-42F4-96EE-8D141FF5048A}"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281370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2ED603-A9AD-42F4-96EE-8D141FF5048A}" type="datetimeFigureOut">
              <a:rPr lang="en-US" smtClean="0"/>
              <a:t>8/19/2015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0256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2ED603-A9AD-42F4-96EE-8D141FF5048A}" type="datetimeFigureOut">
              <a:rPr lang="en-US" smtClean="0"/>
              <a:t>8/19/2015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1728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ED603-A9AD-42F4-96EE-8D141FF5048A}" type="datetimeFigureOut">
              <a:rPr lang="en-US" smtClean="0"/>
              <a:t>8/19/2015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78481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2ED603-A9AD-42F4-96EE-8D141FF5048A}"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17080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2ED603-A9AD-42F4-96EE-8D141FF5048A}" type="datetimeFigureOut">
              <a:rPr lang="en-US" smtClean="0"/>
              <a:t>8/19/2015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59308-F8AA-490C-AF0B-2D9162A2C1AA}" type="slidenum">
              <a:rPr lang="en-US" smtClean="0"/>
              <a:t>‹#›</a:t>
            </a:fld>
            <a:endParaRPr lang="en-US"/>
          </a:p>
        </p:txBody>
      </p:sp>
    </p:spTree>
    <p:extLst>
      <p:ext uri="{BB962C8B-B14F-4D97-AF65-F5344CB8AC3E}">
        <p14:creationId xmlns:p14="http://schemas.microsoft.com/office/powerpoint/2010/main" val="277977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ED603-A9AD-42F4-96EE-8D141FF5048A}" type="datetimeFigureOut">
              <a:rPr lang="en-US" smtClean="0"/>
              <a:t>8/19/2015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59308-F8AA-490C-AF0B-2D9162A2C1AA}" type="slidenum">
              <a:rPr lang="en-US" smtClean="0"/>
              <a:t>‹#›</a:t>
            </a:fld>
            <a:endParaRPr lang="en-US"/>
          </a:p>
        </p:txBody>
      </p:sp>
    </p:spTree>
    <p:extLst>
      <p:ext uri="{BB962C8B-B14F-4D97-AF65-F5344CB8AC3E}">
        <p14:creationId xmlns:p14="http://schemas.microsoft.com/office/powerpoint/2010/main" val="284886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arkmmcdermot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09600"/>
            <a:ext cx="8458200" cy="3733800"/>
          </a:xfrm>
        </p:spPr>
        <p:txBody>
          <a:bodyPr>
            <a:normAutofit/>
          </a:bodyPr>
          <a:lstStyle/>
          <a:p>
            <a:r>
              <a:rPr lang="en-US" b="1" dirty="0" smtClean="0"/>
              <a:t>Which Side of History Are You On?</a:t>
            </a:r>
            <a:br>
              <a:rPr lang="en-US" b="1" dirty="0" smtClean="0"/>
            </a:br>
            <a:r>
              <a:rPr lang="en-US" sz="2800" b="1" dirty="0" smtClean="0"/>
              <a:t/>
            </a:r>
            <a:br>
              <a:rPr lang="en-US" sz="2800" b="1" dirty="0" smtClean="0"/>
            </a:br>
            <a:r>
              <a:rPr lang="en-US" sz="3600" b="1" dirty="0" smtClean="0"/>
              <a:t>Society of Professional Engineering Employees in Aerospace</a:t>
            </a:r>
            <a:br>
              <a:rPr lang="en-US" sz="3600" b="1" dirty="0" smtClean="0"/>
            </a:br>
            <a:r>
              <a:rPr lang="en-US" sz="2400" b="1" dirty="0" smtClean="0"/>
              <a:t>June 13, 2015</a:t>
            </a:r>
            <a:endParaRPr lang="en-US" sz="2800" b="1" dirty="0"/>
          </a:p>
        </p:txBody>
      </p:sp>
      <p:sp>
        <p:nvSpPr>
          <p:cNvPr id="3" name="Subtitle 2"/>
          <p:cNvSpPr>
            <a:spLocks noGrp="1"/>
          </p:cNvSpPr>
          <p:nvPr>
            <p:ph type="subTitle" idx="1"/>
          </p:nvPr>
        </p:nvSpPr>
        <p:spPr>
          <a:xfrm>
            <a:off x="533400" y="4114800"/>
            <a:ext cx="8229600" cy="2133600"/>
          </a:xfrm>
        </p:spPr>
        <p:txBody>
          <a:bodyPr>
            <a:noAutofit/>
          </a:bodyPr>
          <a:lstStyle/>
          <a:p>
            <a:r>
              <a:rPr lang="en-US" b="1" dirty="0" smtClean="0"/>
              <a:t>Mark M. McDermott</a:t>
            </a:r>
          </a:p>
          <a:p>
            <a:r>
              <a:rPr lang="en-US" b="1" dirty="0" smtClean="0">
                <a:hlinkClick r:id="rId2"/>
              </a:rPr>
              <a:t>www.markmmcdermott.com</a:t>
            </a:r>
            <a:endParaRPr lang="en-US" b="1" dirty="0" smtClean="0"/>
          </a:p>
          <a:p>
            <a:r>
              <a:rPr lang="en-US" b="1" dirty="0" smtClean="0"/>
              <a:t>markmmcdermott1@msn.com</a:t>
            </a:r>
          </a:p>
          <a:p>
            <a:r>
              <a:rPr lang="en-US" sz="2800" b="1" dirty="0" smtClean="0"/>
              <a:t>www.facebook.com/markmmcdermottworkshops</a:t>
            </a:r>
            <a:endParaRPr lang="en-US" sz="2800" b="1" dirty="0"/>
          </a:p>
        </p:txBody>
      </p:sp>
    </p:spTree>
    <p:extLst>
      <p:ext uri="{BB962C8B-B14F-4D97-AF65-F5344CB8AC3E}">
        <p14:creationId xmlns:p14="http://schemas.microsoft.com/office/powerpoint/2010/main" val="268566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274638"/>
            <a:ext cx="8534400" cy="1143000"/>
          </a:xfrm>
        </p:spPr>
        <p:txBody>
          <a:bodyPr>
            <a:noAutofit/>
          </a:bodyPr>
          <a:lstStyle/>
          <a:p>
            <a:pPr eaLnBrk="1" hangingPunct="1"/>
            <a:r>
              <a:rPr lang="en-US" sz="3600" b="1" dirty="0" smtClean="0"/>
              <a:t>Police and U.S. Army Kill 2 WW 1 Veterans in Bonus March to D.C. – 1932</a:t>
            </a:r>
          </a:p>
        </p:txBody>
      </p:sp>
      <p:sp>
        <p:nvSpPr>
          <p:cNvPr id="17411" name="Content Placeholder 2"/>
          <p:cNvSpPr>
            <a:spLocks noGrp="1"/>
          </p:cNvSpPr>
          <p:nvPr>
            <p:ph idx="1"/>
          </p:nvPr>
        </p:nvSpPr>
        <p:spPr>
          <a:xfrm>
            <a:off x="461963" y="1524000"/>
            <a:ext cx="8229600" cy="4191000"/>
          </a:xfrm>
        </p:spPr>
        <p:txBody>
          <a:bodyPr/>
          <a:lstStyle/>
          <a:p>
            <a:pPr marL="0" indent="0" algn="ctr" eaLnBrk="1" hangingPunct="1">
              <a:buFont typeface="Arial" charset="0"/>
              <a:buNone/>
            </a:pPr>
            <a:endParaRPr lang="en-US" sz="2400" dirty="0" smtClean="0"/>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38300"/>
            <a:ext cx="8089289" cy="464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Box 3"/>
          <p:cNvSpPr txBox="1">
            <a:spLocks noChangeArrowheads="1"/>
          </p:cNvSpPr>
          <p:nvPr/>
        </p:nvSpPr>
        <p:spPr bwMode="auto">
          <a:xfrm>
            <a:off x="457200" y="6172200"/>
            <a:ext cx="8153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smtClean="0"/>
              <a:t>.</a:t>
            </a:r>
            <a:endParaRPr lang="en-US" sz="900" dirty="0"/>
          </a:p>
        </p:txBody>
      </p:sp>
    </p:spTree>
    <p:extLst>
      <p:ext uri="{BB962C8B-B14F-4D97-AF65-F5344CB8AC3E}">
        <p14:creationId xmlns:p14="http://schemas.microsoft.com/office/powerpoint/2010/main" val="372131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sz="3600" b="1" dirty="0" smtClean="0"/>
              <a:t>The Great Uprising of the People – 1930s</a:t>
            </a:r>
            <a:br>
              <a:rPr lang="en-US" sz="3600" b="1" dirty="0" smtClean="0"/>
            </a:br>
            <a:r>
              <a:rPr lang="en-US" sz="3600" b="1" dirty="0" smtClean="0"/>
              <a:t>Jobs, Labor Rights and Help for the Unemployed and Those in Need</a:t>
            </a:r>
            <a:endParaRPr lang="en-US" sz="3600" b="1"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1635" y="2580993"/>
            <a:ext cx="7419975" cy="381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973664"/>
            <a:ext cx="74009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153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600" b="1" dirty="0" smtClean="0"/>
              <a:t>New Strategies for a Better Future</a:t>
            </a:r>
            <a:br>
              <a:rPr lang="en-US" sz="3600" b="1" dirty="0" smtClean="0"/>
            </a:br>
            <a:r>
              <a:rPr lang="en-US" sz="3600" b="1" dirty="0" smtClean="0"/>
              <a:t>Sit Down Strike in Austin Minnesota - 1933</a:t>
            </a:r>
            <a:endParaRPr lang="en-US" sz="36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61200" cy="496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789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3600" b="1" dirty="0" smtClean="0"/>
              <a:t>The Great Uprising of the People – 1937</a:t>
            </a:r>
            <a:br>
              <a:rPr lang="en-US" sz="3600" b="1" dirty="0" smtClean="0"/>
            </a:br>
            <a:r>
              <a:rPr lang="en-US" sz="3600" b="1" dirty="0" smtClean="0"/>
              <a:t>UAW Defeats GM – Flint MI</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8022"/>
            <a:ext cx="6629400" cy="492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86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2357030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14</a:t>
            </a:fld>
            <a:endParaRPr lang="en-US" dirty="0"/>
          </a:p>
        </p:txBody>
      </p:sp>
      <p:sp>
        <p:nvSpPr>
          <p:cNvPr id="6" name="Title 1"/>
          <p:cNvSpPr>
            <a:spLocks noGrp="1"/>
          </p:cNvSpPr>
          <p:nvPr>
            <p:ph type="title"/>
          </p:nvPr>
        </p:nvSpPr>
        <p:spPr>
          <a:xfrm>
            <a:off x="228600" y="304800"/>
            <a:ext cx="8763000" cy="1143000"/>
          </a:xfrm>
        </p:spPr>
        <p:txBody>
          <a:bodyPr>
            <a:noAutofit/>
          </a:bodyPr>
          <a:lstStyle/>
          <a:p>
            <a:pPr eaLnBrk="1" hangingPunct="1"/>
            <a:r>
              <a:rPr lang="en-US" sz="3600" b="1" dirty="0" smtClean="0"/>
              <a:t>Growing Class Solidarity, Increased Militancy and New Strategies Built Our Power</a:t>
            </a:r>
          </a:p>
        </p:txBody>
      </p:sp>
    </p:spTree>
    <p:extLst>
      <p:ext uri="{BB962C8B-B14F-4D97-AF65-F5344CB8AC3E}">
        <p14:creationId xmlns:p14="http://schemas.microsoft.com/office/powerpoint/2010/main" val="2828859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Autofit/>
          </a:bodyPr>
          <a:lstStyle/>
          <a:p>
            <a:pPr eaLnBrk="1" hangingPunct="1"/>
            <a:r>
              <a:rPr lang="en-US" sz="3600" b="1" dirty="0" smtClean="0"/>
              <a:t>Labor Leads the Fight to the Great Victories of the 1930s</a:t>
            </a:r>
          </a:p>
        </p:txBody>
      </p:sp>
      <p:sp>
        <p:nvSpPr>
          <p:cNvPr id="3" name="Content Placeholder 2"/>
          <p:cNvSpPr>
            <a:spLocks noGrp="1"/>
          </p:cNvSpPr>
          <p:nvPr>
            <p:ph idx="1"/>
          </p:nvPr>
        </p:nvSpPr>
        <p:spPr>
          <a:xfrm>
            <a:off x="457200" y="1600200"/>
            <a:ext cx="8229600" cy="4953000"/>
          </a:xfrm>
        </p:spPr>
        <p:txBody>
          <a:bodyPr/>
          <a:lstStyle/>
          <a:p>
            <a:pPr eaLnBrk="1" hangingPunct="1">
              <a:lnSpc>
                <a:spcPts val="3840"/>
              </a:lnSpc>
              <a:defRPr/>
            </a:pPr>
            <a:r>
              <a:rPr lang="en-US" sz="2800" dirty="0"/>
              <a:t>Right to organize unions and strong labor movement</a:t>
            </a:r>
          </a:p>
          <a:p>
            <a:pPr eaLnBrk="1" hangingPunct="1">
              <a:lnSpc>
                <a:spcPts val="3840"/>
              </a:lnSpc>
              <a:defRPr/>
            </a:pPr>
            <a:r>
              <a:rPr lang="en-US" sz="2800" dirty="0" smtClean="0"/>
              <a:t>Social Security and public assistance for poor families</a:t>
            </a:r>
          </a:p>
          <a:p>
            <a:pPr eaLnBrk="1" hangingPunct="1">
              <a:lnSpc>
                <a:spcPts val="3840"/>
              </a:lnSpc>
              <a:defRPr/>
            </a:pPr>
            <a:r>
              <a:rPr lang="en-US" sz="2800" dirty="0" smtClean="0"/>
              <a:t>Unemployment insurance, minimum wage and overtime pay, eight hour day and five day week</a:t>
            </a:r>
          </a:p>
          <a:p>
            <a:pPr eaLnBrk="1" hangingPunct="1">
              <a:lnSpc>
                <a:spcPts val="3840"/>
              </a:lnSpc>
              <a:defRPr/>
            </a:pPr>
            <a:r>
              <a:rPr lang="en-US" sz="2800" dirty="0" smtClean="0"/>
              <a:t>Child labor and child welfare protections</a:t>
            </a:r>
          </a:p>
          <a:p>
            <a:pPr eaLnBrk="1" hangingPunct="1">
              <a:lnSpc>
                <a:spcPts val="3840"/>
              </a:lnSpc>
              <a:defRPr/>
            </a:pPr>
            <a:r>
              <a:rPr lang="en-US" sz="2800" dirty="0" smtClean="0"/>
              <a:t>Help for homebuyers and farmers</a:t>
            </a:r>
          </a:p>
          <a:p>
            <a:pPr eaLnBrk="1" hangingPunct="1">
              <a:lnSpc>
                <a:spcPts val="3840"/>
              </a:lnSpc>
              <a:defRPr/>
            </a:pPr>
            <a:r>
              <a:rPr lang="en-US" sz="2800" dirty="0" smtClean="0"/>
              <a:t>Strong regulation of financial industries</a:t>
            </a:r>
          </a:p>
          <a:p>
            <a:pPr eaLnBrk="1" hangingPunct="1">
              <a:lnSpc>
                <a:spcPts val="3840"/>
              </a:lnSpc>
              <a:defRPr/>
            </a:pPr>
            <a:r>
              <a:rPr lang="en-US" sz="2800" b="1" dirty="0" smtClean="0"/>
              <a:t>Farmworkers and domestic workers excluded from many rights and programs</a:t>
            </a:r>
          </a:p>
          <a:p>
            <a:pPr eaLnBrk="1" hangingPunct="1">
              <a:lnSpc>
                <a:spcPts val="3840"/>
              </a:lnSpc>
              <a:defRPr/>
            </a:pPr>
            <a:endParaRPr lang="en-US" sz="2800" dirty="0" smtClean="0"/>
          </a:p>
          <a:p>
            <a:pPr marL="0" indent="0" eaLnBrk="1" hangingPunct="1">
              <a:buFont typeface="Arial" charset="0"/>
              <a:buNone/>
              <a:defRPr/>
            </a:pPr>
            <a:endParaRPr lang="en-US" dirty="0"/>
          </a:p>
        </p:txBody>
      </p:sp>
      <p:sp>
        <p:nvSpPr>
          <p:cNvPr id="4" name="Slide Number Placeholder 3"/>
          <p:cNvSpPr>
            <a:spLocks noGrp="1"/>
          </p:cNvSpPr>
          <p:nvPr>
            <p:ph type="sldNum" sz="quarter" idx="12"/>
          </p:nvPr>
        </p:nvSpPr>
        <p:spPr/>
        <p:txBody>
          <a:bodyPr/>
          <a:lstStyle/>
          <a:p>
            <a:pPr>
              <a:defRPr/>
            </a:pPr>
            <a:fld id="{FF789B64-E160-4C83-8601-721825D9B676}" type="slidenum">
              <a:rPr lang="en-US" smtClean="0"/>
              <a:pPr>
                <a:defRPr/>
              </a:pPr>
              <a:t>15</a:t>
            </a:fld>
            <a:endParaRPr lang="en-US"/>
          </a:p>
        </p:txBody>
      </p:sp>
    </p:spTree>
    <p:extLst>
      <p:ext uri="{BB962C8B-B14F-4D97-AF65-F5344CB8AC3E}">
        <p14:creationId xmlns:p14="http://schemas.microsoft.com/office/powerpoint/2010/main" val="3333233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Great Uprising of the People – 1960’s</a:t>
            </a:r>
            <a:endParaRPr lang="en-US" sz="3600" b="1" dirty="0"/>
          </a:p>
        </p:txBody>
      </p:sp>
      <p:sp>
        <p:nvSpPr>
          <p:cNvPr id="4" name="Slide Number Placeholder 3"/>
          <p:cNvSpPr>
            <a:spLocks noGrp="1"/>
          </p:cNvSpPr>
          <p:nvPr>
            <p:ph type="sldNum" sz="quarter" idx="12"/>
          </p:nvPr>
        </p:nvSpPr>
        <p:spPr/>
        <p:txBody>
          <a:bodyPr/>
          <a:lstStyle/>
          <a:p>
            <a:pPr>
              <a:defRPr/>
            </a:pPr>
            <a:fld id="{990B1E24-28A7-4130-BA46-13616EDE61CF}" type="slidenum">
              <a:rPr lang="en-US" smtClean="0"/>
              <a:pPr>
                <a:defRPr/>
              </a:pPr>
              <a:t>16</a:t>
            </a:fld>
            <a:endParaRPr lang="en-US"/>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143000"/>
            <a:ext cx="3886643" cy="257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3809999" cy="2563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3810000" cy="259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88152" y="3886200"/>
            <a:ext cx="396479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254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Autofit/>
          </a:bodyPr>
          <a:lstStyle/>
          <a:p>
            <a:r>
              <a:rPr lang="en-US" sz="3600" b="1" dirty="0" smtClean="0"/>
              <a:t>Fighting to Build Unity Across Our Differences</a:t>
            </a:r>
            <a:br>
              <a:rPr lang="en-US" sz="3600" b="1" dirty="0" smtClean="0"/>
            </a:br>
            <a:r>
              <a:rPr lang="en-US" sz="3600" b="1" dirty="0" smtClean="0"/>
              <a:t>National AFL-CIO Refuses to Endorse March</a:t>
            </a:r>
            <a:endParaRPr lang="en-US" sz="3600"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25"/>
            <a:ext cx="402862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1"/>
            <a:ext cx="4291012" cy="459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323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Autofit/>
          </a:bodyPr>
          <a:lstStyle/>
          <a:p>
            <a:r>
              <a:rPr lang="en-US" sz="3600" b="1" dirty="0" smtClean="0"/>
              <a:t>Dr. King Died Supporting Public Sector Workers Striking for Recognition</a:t>
            </a:r>
            <a:endParaRPr lang="en-US" sz="3600" b="1" dirty="0"/>
          </a:p>
        </p:txBody>
      </p:sp>
      <p:sp>
        <p:nvSpPr>
          <p:cNvPr id="4" name="Content Placeholder 3"/>
          <p:cNvSpPr>
            <a:spLocks noGrp="1"/>
          </p:cNvSpPr>
          <p:nvPr>
            <p:ph sz="half" idx="2"/>
          </p:nvPr>
        </p:nvSpPr>
        <p:spPr>
          <a:xfrm>
            <a:off x="4953000" y="1600200"/>
            <a:ext cx="3810000" cy="4525963"/>
          </a:xfrm>
        </p:spPr>
        <p:txBody>
          <a:bodyPr>
            <a:normAutofit fontScale="55000" lnSpcReduction="20000"/>
          </a:bodyPr>
          <a:lstStyle/>
          <a:p>
            <a:pPr marL="0" indent="0" algn="ctr">
              <a:buNone/>
            </a:pPr>
            <a:r>
              <a:rPr lang="en-US" sz="5800" b="1" dirty="0" smtClean="0"/>
              <a:t>“The labor movement was the principal force that transformed misery and despair into hope and progress…the captains of industry did not lead this transformation.”</a:t>
            </a:r>
          </a:p>
          <a:p>
            <a:pPr marL="0" indent="0" algn="ctr">
              <a:buNone/>
            </a:pPr>
            <a:r>
              <a:rPr lang="en-US" sz="3200" b="1" dirty="0" smtClean="0"/>
              <a:t>Reverend Dr. Martin Luther King Jr. - 1961</a:t>
            </a:r>
          </a:p>
          <a:p>
            <a:pPr marL="0" indent="0">
              <a:buNone/>
            </a:pPr>
            <a:endParaRPr lang="en-US" dirty="0"/>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341232" cy="36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90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200,000 Postal Workers Wildcat – </a:t>
            </a:r>
            <a:r>
              <a:rPr lang="en-US" sz="3600" b="1" dirty="0" smtClean="0"/>
              <a:t>1970</a:t>
            </a:r>
            <a:br>
              <a:rPr lang="en-US" sz="3600" b="1" dirty="0" smtClean="0"/>
            </a:br>
            <a:r>
              <a:rPr lang="en-US" sz="3600" b="1" dirty="0" smtClean="0"/>
              <a:t>Win Collective </a:t>
            </a:r>
            <a:r>
              <a:rPr lang="en-US" sz="3600" b="1" dirty="0"/>
              <a:t>Bargaining </a:t>
            </a:r>
            <a:r>
              <a:rPr lang="en-US" sz="3600" b="1" dirty="0" smtClean="0"/>
              <a:t>Rights</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753100" cy="498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145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600" b="1" dirty="0" smtClean="0"/>
              <a:t>Do You Believe:</a:t>
            </a:r>
            <a:endParaRPr lang="en-US" sz="3600" b="1" dirty="0"/>
          </a:p>
        </p:txBody>
      </p:sp>
      <p:sp>
        <p:nvSpPr>
          <p:cNvPr id="3" name="Content Placeholder 2"/>
          <p:cNvSpPr>
            <a:spLocks noGrp="1"/>
          </p:cNvSpPr>
          <p:nvPr>
            <p:ph idx="1"/>
          </p:nvPr>
        </p:nvSpPr>
        <p:spPr>
          <a:xfrm>
            <a:off x="228600" y="1295400"/>
            <a:ext cx="8686800" cy="5181600"/>
          </a:xfrm>
        </p:spPr>
        <p:txBody>
          <a:bodyPr>
            <a:normAutofit/>
          </a:bodyPr>
          <a:lstStyle/>
          <a:p>
            <a:r>
              <a:rPr lang="en-US" sz="3000" b="1" dirty="0" smtClean="0"/>
              <a:t>All workers have a right to organize and be paid a living wage</a:t>
            </a:r>
          </a:p>
          <a:p>
            <a:r>
              <a:rPr lang="en-US" sz="3000" b="1" dirty="0" smtClean="0"/>
              <a:t>All people should be treated fairly and equally</a:t>
            </a:r>
          </a:p>
          <a:p>
            <a:r>
              <a:rPr lang="en-US" sz="3000" b="1" dirty="0" smtClean="0"/>
              <a:t>All people should have a real chance for a hopeful future</a:t>
            </a:r>
          </a:p>
          <a:p>
            <a:r>
              <a:rPr lang="en-US" sz="3000" b="1" dirty="0" smtClean="0"/>
              <a:t>All people in need should get help</a:t>
            </a:r>
          </a:p>
          <a:p>
            <a:r>
              <a:rPr lang="en-US" sz="3000" b="1" dirty="0" smtClean="0"/>
              <a:t>All of us are part of one human family</a:t>
            </a:r>
          </a:p>
          <a:p>
            <a:r>
              <a:rPr lang="en-US" sz="3000" b="1" dirty="0" smtClean="0"/>
              <a:t>All of us must work with current, future and unlikely allies to build a better future for those we love</a:t>
            </a:r>
          </a:p>
          <a:p>
            <a:endParaRPr lang="en-US" b="1" dirty="0" smtClean="0"/>
          </a:p>
        </p:txBody>
      </p:sp>
    </p:spTree>
    <p:extLst>
      <p:ext uri="{BB962C8B-B14F-4D97-AF65-F5344CB8AC3E}">
        <p14:creationId xmlns:p14="http://schemas.microsoft.com/office/powerpoint/2010/main" val="3744857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Autofit/>
          </a:bodyPr>
          <a:lstStyle/>
          <a:p>
            <a:r>
              <a:rPr lang="en-US" sz="3600" b="1" dirty="0" smtClean="0"/>
              <a:t/>
            </a:r>
            <a:br>
              <a:rPr lang="en-US" sz="3600" b="1" dirty="0" smtClean="0"/>
            </a:br>
            <a:r>
              <a:rPr lang="en-US" sz="3600" b="1" dirty="0" smtClean="0"/>
              <a:t>The Great Uprising of the People</a:t>
            </a:r>
            <a:br>
              <a:rPr lang="en-US" sz="3600" b="1" dirty="0" smtClean="0"/>
            </a:br>
            <a:r>
              <a:rPr lang="en-US" sz="3600" b="1" dirty="0" smtClean="0"/>
              <a:t>5,700 Strikes – 3+ Million Strikers – 1970</a:t>
            </a:r>
            <a:br>
              <a:rPr lang="en-US" sz="3600" b="1" dirty="0" smtClean="0"/>
            </a:br>
            <a:endParaRPr lang="en-US" sz="3600"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543800" cy="48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372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48" y="609600"/>
            <a:ext cx="8163052" cy="548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22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Labor and Our Allies Win Historic People’s Victories – 60s and Early 70s</a:t>
            </a:r>
            <a:endParaRPr lang="en-US" sz="3600" b="1" dirty="0"/>
          </a:p>
        </p:txBody>
      </p:sp>
      <p:sp>
        <p:nvSpPr>
          <p:cNvPr id="3" name="Content Placeholder 2"/>
          <p:cNvSpPr>
            <a:spLocks noGrp="1"/>
          </p:cNvSpPr>
          <p:nvPr>
            <p:ph idx="1"/>
          </p:nvPr>
        </p:nvSpPr>
        <p:spPr/>
        <p:txBody>
          <a:bodyPr>
            <a:noAutofit/>
          </a:bodyPr>
          <a:lstStyle/>
          <a:p>
            <a:r>
              <a:rPr lang="en-US" sz="2800" b="1" dirty="0" smtClean="0"/>
              <a:t>Civil Rights and Voting Right Acts</a:t>
            </a:r>
          </a:p>
          <a:p>
            <a:r>
              <a:rPr lang="en-US" sz="2800" b="1" dirty="0" smtClean="0"/>
              <a:t>Medicare/Medicaid</a:t>
            </a:r>
          </a:p>
          <a:p>
            <a:r>
              <a:rPr lang="en-US" sz="2800" b="1" dirty="0" smtClean="0"/>
              <a:t>Anti-poverty programs</a:t>
            </a:r>
          </a:p>
          <a:p>
            <a:r>
              <a:rPr lang="en-US" sz="2800" b="1" dirty="0" smtClean="0"/>
              <a:t>Anti-discrimination and open housing laws</a:t>
            </a:r>
          </a:p>
          <a:p>
            <a:r>
              <a:rPr lang="en-US" sz="2800" b="1" dirty="0" smtClean="0"/>
              <a:t>Expanded higher education opportunities</a:t>
            </a:r>
          </a:p>
          <a:p>
            <a:r>
              <a:rPr lang="en-US" sz="2800" b="1" dirty="0" smtClean="0"/>
              <a:t>Environmental victories – Clean air and water</a:t>
            </a:r>
          </a:p>
          <a:p>
            <a:r>
              <a:rPr lang="en-US" sz="2800" b="1" dirty="0" smtClean="0"/>
              <a:t>Safer workplaces – OSHA</a:t>
            </a:r>
          </a:p>
          <a:p>
            <a:r>
              <a:rPr lang="en-US" sz="2800" b="1" dirty="0" smtClean="0"/>
              <a:t>Health insurance and pensions</a:t>
            </a:r>
          </a:p>
          <a:p>
            <a:r>
              <a:rPr lang="en-US" sz="2800" b="1" dirty="0" smtClean="0"/>
              <a:t>Some public employees win bargaining rights</a:t>
            </a:r>
            <a:endParaRPr lang="en-US" sz="2800" b="1" dirty="0"/>
          </a:p>
        </p:txBody>
      </p:sp>
    </p:spTree>
    <p:extLst>
      <p:ext uri="{BB962C8B-B14F-4D97-AF65-F5344CB8AC3E}">
        <p14:creationId xmlns:p14="http://schemas.microsoft.com/office/powerpoint/2010/main" val="268364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4649425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23</a:t>
            </a:fld>
            <a:endParaRPr lang="en-US" dirty="0"/>
          </a:p>
        </p:txBody>
      </p:sp>
      <p:sp>
        <p:nvSpPr>
          <p:cNvPr id="6" name="Title 1"/>
          <p:cNvSpPr>
            <a:spLocks noGrp="1"/>
          </p:cNvSpPr>
          <p:nvPr>
            <p:ph type="title"/>
          </p:nvPr>
        </p:nvSpPr>
        <p:spPr/>
        <p:txBody>
          <a:bodyPr>
            <a:noAutofit/>
          </a:bodyPr>
          <a:lstStyle/>
          <a:p>
            <a:pPr eaLnBrk="1" hangingPunct="1"/>
            <a:r>
              <a:rPr lang="en-US" sz="3600" b="1" dirty="0" smtClean="0"/>
              <a:t>Danger Signs</a:t>
            </a:r>
            <a:br>
              <a:rPr lang="en-US" sz="3600" b="1" dirty="0" smtClean="0"/>
            </a:br>
            <a:r>
              <a:rPr lang="en-US" sz="3600" b="1" dirty="0" smtClean="0"/>
              <a:t>If We Don’t Grow;  We Die </a:t>
            </a:r>
          </a:p>
        </p:txBody>
      </p:sp>
    </p:spTree>
    <p:extLst>
      <p:ext uri="{BB962C8B-B14F-4D97-AF65-F5344CB8AC3E}">
        <p14:creationId xmlns:p14="http://schemas.microsoft.com/office/powerpoint/2010/main" val="2922054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Autofit/>
          </a:bodyPr>
          <a:lstStyle/>
          <a:p>
            <a:r>
              <a:rPr lang="en-US" sz="3600" b="1" dirty="0" smtClean="0"/>
              <a:t>Corporate America Plans Class Warfare </a:t>
            </a:r>
            <a:br>
              <a:rPr lang="en-US" sz="3600" b="1" dirty="0" smtClean="0"/>
            </a:br>
            <a:r>
              <a:rPr lang="en-US" sz="3600" b="1" dirty="0" smtClean="0"/>
              <a:t>Lewis Powell Memo – August 23, 1971 </a:t>
            </a:r>
          </a:p>
        </p:txBody>
      </p:sp>
      <p:sp>
        <p:nvSpPr>
          <p:cNvPr id="36867" name="Content Placeholder 2"/>
          <p:cNvSpPr>
            <a:spLocks noGrp="1"/>
          </p:cNvSpPr>
          <p:nvPr>
            <p:ph sz="half" idx="1"/>
          </p:nvPr>
        </p:nvSpPr>
        <p:spPr>
          <a:xfrm>
            <a:off x="457200" y="1576388"/>
            <a:ext cx="3352800" cy="4525962"/>
          </a:xfrm>
        </p:spPr>
        <p:txBody>
          <a:bodyPr>
            <a:normAutofit/>
          </a:bodyPr>
          <a:lstStyle/>
          <a:p>
            <a:pPr marL="0" indent="0">
              <a:buFont typeface="Arial" charset="0"/>
              <a:buNone/>
            </a:pPr>
            <a:endParaRPr lang="en-US" dirty="0" smtClean="0"/>
          </a:p>
        </p:txBody>
      </p:sp>
      <p:sp>
        <p:nvSpPr>
          <p:cNvPr id="36868" name="Content Placeholder 3"/>
          <p:cNvSpPr>
            <a:spLocks noGrp="1"/>
          </p:cNvSpPr>
          <p:nvPr>
            <p:ph sz="half" idx="2"/>
          </p:nvPr>
        </p:nvSpPr>
        <p:spPr>
          <a:xfrm>
            <a:off x="3962400" y="1620838"/>
            <a:ext cx="4648200" cy="4932362"/>
          </a:xfrm>
        </p:spPr>
        <p:txBody>
          <a:bodyPr>
            <a:normAutofit/>
          </a:bodyPr>
          <a:lstStyle/>
          <a:p>
            <a:pPr marL="0" indent="0" algn="ctr">
              <a:buFont typeface="Arial" charset="0"/>
              <a:buNone/>
            </a:pPr>
            <a:r>
              <a:rPr lang="en-US" b="1" dirty="0" smtClean="0"/>
              <a:t>“Strength lies in organization, in careful long-range planning; in consistency of action over an indefinite period of years; in the scale of financing available only through joint effort; and in the political power only through united action and national organization”</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24</a:t>
            </a:fld>
            <a:endParaRPr lang="en-US" dirty="0"/>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907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Labor’s Strategy for Disaster</a:t>
            </a:r>
            <a:endParaRPr lang="en-US" sz="3600" b="1" dirty="0"/>
          </a:p>
        </p:txBody>
      </p:sp>
      <p:sp>
        <p:nvSpPr>
          <p:cNvPr id="4" name="Content Placeholder 3"/>
          <p:cNvSpPr>
            <a:spLocks noGrp="1"/>
          </p:cNvSpPr>
          <p:nvPr>
            <p:ph sz="half" idx="2"/>
          </p:nvPr>
        </p:nvSpPr>
        <p:spPr/>
        <p:txBody>
          <a:bodyPr>
            <a:normAutofit fontScale="55000" lnSpcReduction="20000"/>
          </a:bodyPr>
          <a:lstStyle/>
          <a:p>
            <a:pPr marL="0" indent="0" algn="ctr">
              <a:buNone/>
            </a:pPr>
            <a:r>
              <a:rPr lang="en-US" sz="5800" b="1" dirty="0" smtClean="0"/>
              <a:t>“I used to worry about the size of the membership.  I stopped worrying because it doesn’t make any difference.  The organized fellow is the only fellow who matters.”</a:t>
            </a:r>
            <a:endParaRPr lang="en-US" sz="4600" b="1" dirty="0" smtClean="0"/>
          </a:p>
          <a:p>
            <a:pPr marL="0" indent="0" algn="ctr">
              <a:buNone/>
            </a:pPr>
            <a:r>
              <a:rPr lang="en-US" sz="3500" b="1" dirty="0" smtClean="0"/>
              <a:t> </a:t>
            </a:r>
          </a:p>
          <a:p>
            <a:pPr marL="0" indent="0" algn="ctr">
              <a:buNone/>
            </a:pPr>
            <a:r>
              <a:rPr lang="en-US" sz="3800" b="1" dirty="0" smtClean="0"/>
              <a:t>George Meany, President, AFL-CIO, 1972</a:t>
            </a:r>
            <a:endParaRPr lang="en-US" sz="3800" b="1"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52450" y="1651328"/>
            <a:ext cx="3790950" cy="459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646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Autofit/>
          </a:bodyPr>
          <a:lstStyle/>
          <a:p>
            <a:r>
              <a:rPr lang="en-US" sz="3400" b="1" dirty="0" smtClean="0"/>
              <a:t>Labor Stands Apart from Many Movements Refuses to Unite Against Nixon - 1972</a:t>
            </a:r>
            <a:endParaRPr lang="en-US" sz="3400" b="1" dirty="0"/>
          </a:p>
        </p:txBody>
      </p:sp>
      <p:sp>
        <p:nvSpPr>
          <p:cNvPr id="4" name="Content Placeholder 3"/>
          <p:cNvSpPr>
            <a:spLocks noGrp="1"/>
          </p:cNvSpPr>
          <p:nvPr>
            <p:ph sz="half" idx="2"/>
          </p:nvPr>
        </p:nvSpPr>
        <p:spPr/>
        <p:txBody>
          <a:bodyPr>
            <a:normAutofit lnSpcReduction="10000"/>
          </a:bodyPr>
          <a:lstStyle/>
          <a:p>
            <a:pPr marL="0" indent="0" algn="ctr">
              <a:buNone/>
            </a:pPr>
            <a:r>
              <a:rPr lang="en-US" sz="3200" b="1" dirty="0" smtClean="0"/>
              <a:t>AFL-CIO remains neutral between Nixon and McGovern.</a:t>
            </a:r>
          </a:p>
          <a:p>
            <a:pPr marL="0" indent="0" algn="ctr">
              <a:buNone/>
            </a:pPr>
            <a:r>
              <a:rPr lang="en-US" sz="3200" b="1" dirty="0" smtClean="0"/>
              <a:t>Nixon wins in landslide.</a:t>
            </a:r>
          </a:p>
          <a:p>
            <a:pPr marL="0" indent="0" algn="ctr">
              <a:buNone/>
            </a:pPr>
            <a:r>
              <a:rPr lang="en-US" sz="3200" b="1" dirty="0" smtClean="0"/>
              <a:t>Corporate America and Business Roundtable plot all-out war.</a:t>
            </a:r>
            <a:endParaRPr lang="en-US" sz="3200" b="1"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911078"/>
            <a:ext cx="4025900" cy="403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622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smtClean="0"/>
              <a:t>PATCO Endorse Reagan – 1980</a:t>
            </a:r>
            <a:br>
              <a:rPr lang="en-US" sz="3600" b="1" dirty="0" smtClean="0"/>
            </a:br>
            <a:r>
              <a:rPr lang="en-US" sz="3600" b="1" dirty="0" smtClean="0"/>
              <a:t>Reagan Crushes PATCO – 1981</a:t>
            </a:r>
            <a:endParaRPr lang="en-US" sz="3600" b="1"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27</a:t>
            </a:fld>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53413" cy="464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055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3352140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28</a:t>
            </a:fld>
            <a:endParaRPr lang="en-US" dirty="0"/>
          </a:p>
        </p:txBody>
      </p:sp>
      <p:sp>
        <p:nvSpPr>
          <p:cNvPr id="6" name="Title 1"/>
          <p:cNvSpPr>
            <a:spLocks noGrp="1"/>
          </p:cNvSpPr>
          <p:nvPr>
            <p:ph type="title"/>
          </p:nvPr>
        </p:nvSpPr>
        <p:spPr/>
        <p:txBody>
          <a:bodyPr>
            <a:noAutofit/>
          </a:bodyPr>
          <a:lstStyle/>
          <a:p>
            <a:pPr eaLnBrk="1" hangingPunct="1"/>
            <a:r>
              <a:rPr lang="en-US" sz="3600" b="1" dirty="0" smtClean="0"/>
              <a:t>Corporate Class Warfare; Divide and Conquer Works Like a Charm</a:t>
            </a:r>
          </a:p>
        </p:txBody>
      </p:sp>
      <p:cxnSp>
        <p:nvCxnSpPr>
          <p:cNvPr id="10" name="Straight Connector 9"/>
          <p:cNvCxnSpPr/>
          <p:nvPr/>
        </p:nvCxnSpPr>
        <p:spPr>
          <a:xfrm>
            <a:off x="5791200" y="1752600"/>
            <a:ext cx="76200" cy="3200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547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Autofit/>
          </a:bodyPr>
          <a:lstStyle/>
          <a:p>
            <a:r>
              <a:rPr lang="en-US" sz="3600" b="1" dirty="0" smtClean="0"/>
              <a:t>Corporate America Goes for the Kill </a:t>
            </a:r>
            <a:br>
              <a:rPr lang="en-US" sz="3600" b="1" dirty="0" smtClean="0"/>
            </a:br>
            <a:r>
              <a:rPr lang="en-US" sz="3600" b="1" dirty="0" smtClean="0"/>
              <a:t>Right to Work in MI, IN and WI</a:t>
            </a:r>
            <a:endParaRPr lang="en-US" sz="3600" b="1"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8614" y="1463963"/>
            <a:ext cx="6916186" cy="51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985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Charles </a:t>
            </a:r>
            <a:r>
              <a:rPr lang="en-US" sz="3600" b="1" dirty="0" err="1" smtClean="0"/>
              <a:t>Munger</a:t>
            </a:r>
            <a:r>
              <a:rPr lang="en-US" sz="3600" b="1" dirty="0" smtClean="0"/>
              <a:t> – Warren Buffett’s #2</a:t>
            </a:r>
            <a:br>
              <a:rPr lang="en-US" sz="3600" b="1" dirty="0" smtClean="0"/>
            </a:br>
            <a:r>
              <a:rPr lang="en-US" sz="3600" b="1" dirty="0" smtClean="0"/>
              <a:t>$1.2 Billion Net Worth</a:t>
            </a:r>
            <a:endParaRPr lang="en-US" sz="3600" b="1" dirty="0"/>
          </a:p>
        </p:txBody>
      </p:sp>
      <p:sp>
        <p:nvSpPr>
          <p:cNvPr id="4" name="Content Placeholder 3"/>
          <p:cNvSpPr>
            <a:spLocks noGrp="1"/>
          </p:cNvSpPr>
          <p:nvPr>
            <p:ph sz="half" idx="2"/>
          </p:nvPr>
        </p:nvSpPr>
        <p:spPr/>
        <p:txBody>
          <a:bodyPr/>
          <a:lstStyle/>
          <a:p>
            <a:pPr marL="0" indent="0">
              <a:buNone/>
            </a:pPr>
            <a:endParaRPr lang="en-US" dirty="0"/>
          </a:p>
        </p:txBody>
      </p:sp>
      <p:sp>
        <p:nvSpPr>
          <p:cNvPr id="6" name="Content Placeholder 5"/>
          <p:cNvSpPr>
            <a:spLocks noGrp="1"/>
          </p:cNvSpPr>
          <p:nvPr>
            <p:ph sz="quarter" idx="4"/>
          </p:nvPr>
        </p:nvSpPr>
        <p:spPr>
          <a:xfrm>
            <a:off x="4645027" y="1600200"/>
            <a:ext cx="4041775" cy="4525963"/>
          </a:xfrm>
        </p:spPr>
        <p:txBody>
          <a:bodyPr/>
          <a:lstStyle/>
          <a:p>
            <a:pPr marL="0" indent="0">
              <a:buNone/>
            </a:pPr>
            <a:endParaRPr lang="en-US" sz="3200" b="1" dirty="0" smtClean="0"/>
          </a:p>
          <a:p>
            <a:pPr marL="0" indent="0" algn="ctr">
              <a:buNone/>
            </a:pPr>
            <a:r>
              <a:rPr lang="en-US" sz="3200" b="1" dirty="0" smtClean="0"/>
              <a:t>“We should ‘thank God’  for the bailout of Wall Street, but  ordinary Americans should just ‘suck it in and cope.’” </a:t>
            </a:r>
          </a:p>
          <a:p>
            <a:pPr marL="0" indent="0" algn="ctr">
              <a:buNone/>
            </a:pPr>
            <a:r>
              <a:rPr lang="en-US" b="1" dirty="0" smtClean="0"/>
              <a:t>September 27, 2013</a:t>
            </a:r>
            <a:endParaRPr lang="en-US" sz="3200" b="1" dirty="0"/>
          </a:p>
        </p:txBody>
      </p:sp>
      <p:sp>
        <p:nvSpPr>
          <p:cNvPr id="7" name="Slide Number Placeholder 6"/>
          <p:cNvSpPr>
            <a:spLocks noGrp="1"/>
          </p:cNvSpPr>
          <p:nvPr>
            <p:ph type="sldNum" sz="quarter" idx="12"/>
          </p:nvPr>
        </p:nvSpPr>
        <p:spPr/>
        <p:txBody>
          <a:bodyPr/>
          <a:lstStyle/>
          <a:p>
            <a:pPr>
              <a:defRPr/>
            </a:pPr>
            <a:fld id="{BCB64B16-F526-454D-8DBF-20DB486F7901}" type="slidenum">
              <a:rPr lang="en-US" smtClean="0"/>
              <a:pPr>
                <a:defRPr/>
              </a:pPr>
              <a:t>3</a:t>
            </a:fld>
            <a:endParaRPr lang="en-US" dirty="0"/>
          </a:p>
        </p:txBody>
      </p: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34695"/>
            <a:ext cx="3171825" cy="463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51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Class Warfare</a:t>
            </a:r>
            <a:br>
              <a:rPr lang="en-US" sz="3600" b="1" dirty="0" smtClean="0"/>
            </a:br>
            <a:r>
              <a:rPr lang="en-US" sz="3600" b="1" dirty="0" smtClean="0"/>
              <a:t>Right to Work for Less – 2015 </a:t>
            </a:r>
            <a:endParaRPr lang="en-US" sz="36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345028"/>
            <a:ext cx="6378575" cy="490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959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600" b="1" dirty="0" smtClean="0"/>
              <a:t>Wisconsin Governor Scott Walker</a:t>
            </a:r>
            <a:br>
              <a:rPr lang="en-US" sz="3600" b="1" dirty="0" smtClean="0"/>
            </a:br>
            <a:r>
              <a:rPr lang="en-US" sz="3600" b="1" dirty="0" smtClean="0"/>
              <a:t>“National Right to Work a Legitimate Goal”</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31</a:t>
            </a:fld>
            <a:endParaRPr lang="en-US"/>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37434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211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3600" b="1" dirty="0" smtClean="0"/>
              <a:t>Do You Feel Like You Are Under Relentless Attacks from Your Employers and Corporate Backed Politicians?</a:t>
            </a:r>
            <a:br>
              <a:rPr lang="en-US" sz="3600" b="1" dirty="0" smtClean="0"/>
            </a:br>
            <a:r>
              <a:rPr lang="en-US" sz="3600" b="1" dirty="0"/>
              <a:t/>
            </a:r>
            <a:br>
              <a:rPr lang="en-US" sz="3600" b="1" dirty="0"/>
            </a:br>
            <a:r>
              <a:rPr lang="en-US" sz="3600" b="1" dirty="0" smtClean="0"/>
              <a:t>Do You Think You Need More Allies to Restore Fairness and Justice for You and Our Communities?</a:t>
            </a:r>
            <a:endParaRPr lang="en-US" sz="3600" b="1" dirty="0"/>
          </a:p>
        </p:txBody>
      </p:sp>
    </p:spTree>
    <p:extLst>
      <p:ext uri="{BB962C8B-B14F-4D97-AF65-F5344CB8AC3E}">
        <p14:creationId xmlns:p14="http://schemas.microsoft.com/office/powerpoint/2010/main" val="155857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3600" b="1" dirty="0" smtClean="0"/>
              <a:t>What are the American People Thinking and Feeling these Days?</a:t>
            </a:r>
            <a:endParaRPr lang="en-US" sz="3600" b="1" dirty="0"/>
          </a:p>
        </p:txBody>
      </p:sp>
    </p:spTree>
    <p:extLst>
      <p:ext uri="{BB962C8B-B14F-4D97-AF65-F5344CB8AC3E}">
        <p14:creationId xmlns:p14="http://schemas.microsoft.com/office/powerpoint/2010/main" val="2643411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noAutofit/>
          </a:bodyPr>
          <a:lstStyle/>
          <a:p>
            <a:r>
              <a:rPr lang="en-US" sz="3200" b="1" dirty="0"/>
              <a:t>Do You Believe There is “Very Strong” or “Strong” </a:t>
            </a:r>
            <a:r>
              <a:rPr lang="en-US" sz="3200" b="1" dirty="0" smtClean="0"/>
              <a:t>Conflict </a:t>
            </a:r>
            <a:r>
              <a:rPr lang="en-US" sz="3200" b="1" dirty="0"/>
              <a:t>Between the Rich and the Poor</a:t>
            </a:r>
            <a:r>
              <a:rPr lang="en-US" sz="3200" b="1" dirty="0" smtClean="0"/>
              <a:t>? – 2011</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747305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0929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Should Workers Have the Right to Organize?    2011 ABC/Washington Post Poll </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394323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684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200" b="1" dirty="0" smtClean="0"/>
              <a:t>Do </a:t>
            </a:r>
            <a:r>
              <a:rPr lang="en-US" sz="3200" b="1" dirty="0"/>
              <a:t>You Approve or Disapprove of Unions</a:t>
            </a:r>
            <a:r>
              <a:rPr lang="en-US" sz="3200" b="1" dirty="0" smtClean="0"/>
              <a:t>? - </a:t>
            </a:r>
            <a:r>
              <a:rPr lang="en-US" sz="3200" b="1" dirty="0" smtClean="0">
                <a:solidFill>
                  <a:schemeClr val="accent1"/>
                </a:solidFill>
              </a:rPr>
              <a:t>Blue</a:t>
            </a:r>
            <a:r>
              <a:rPr lang="en-US" sz="3200" b="1" dirty="0" smtClean="0"/>
              <a:t>  </a:t>
            </a:r>
            <a:r>
              <a:rPr lang="en-US" sz="3200" b="1" dirty="0"/>
              <a:t/>
            </a:r>
            <a:br>
              <a:rPr lang="en-US" sz="3200" b="1" dirty="0"/>
            </a:br>
            <a:r>
              <a:rPr lang="en-US" sz="3200" b="1" dirty="0" smtClean="0"/>
              <a:t>Are </a:t>
            </a:r>
            <a:r>
              <a:rPr lang="en-US" sz="3200" b="1" dirty="0"/>
              <a:t>Unions Necessary to Protect Workers</a:t>
            </a:r>
            <a:r>
              <a:rPr lang="en-US" sz="3200" b="1" dirty="0" smtClean="0"/>
              <a:t>? - </a:t>
            </a:r>
            <a:r>
              <a:rPr lang="en-US" sz="3200" b="1" dirty="0" smtClean="0">
                <a:solidFill>
                  <a:srgbClr val="FF0000"/>
                </a:solidFill>
              </a:rPr>
              <a:t>Red</a:t>
            </a:r>
            <a:endParaRPr lang="en-US" sz="3200"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46871801"/>
              </p:ext>
            </p:extLst>
          </p:nvPr>
        </p:nvGraphicFramePr>
        <p:xfrm>
          <a:off x="457200" y="1600204"/>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F23C0DA5-120A-4FCD-B1ED-4D270D701A2E}" type="slidenum">
              <a:rPr lang="en-US" smtClean="0"/>
              <a:t>36</a:t>
            </a:fld>
            <a:endParaRPr lang="en-US" dirty="0"/>
          </a:p>
        </p:txBody>
      </p:sp>
      <p:sp>
        <p:nvSpPr>
          <p:cNvPr id="3" name="TextBox 2"/>
          <p:cNvSpPr txBox="1"/>
          <p:nvPr/>
        </p:nvSpPr>
        <p:spPr>
          <a:xfrm>
            <a:off x="838200" y="6096000"/>
            <a:ext cx="7467600" cy="369332"/>
          </a:xfrm>
          <a:prstGeom prst="rect">
            <a:avLst/>
          </a:prstGeom>
          <a:noFill/>
        </p:spPr>
        <p:txBody>
          <a:bodyPr wrap="square" rtlCol="0">
            <a:spAutoFit/>
          </a:bodyPr>
          <a:lstStyle/>
          <a:p>
            <a:r>
              <a:rPr lang="en-US" dirty="0" smtClean="0"/>
              <a:t>Note:  Percentage of American adults.</a:t>
            </a:r>
            <a:endParaRPr lang="en-US" dirty="0"/>
          </a:p>
        </p:txBody>
      </p:sp>
    </p:spTree>
    <p:extLst>
      <p:ext uri="{BB962C8B-B14F-4D97-AF65-F5344CB8AC3E}">
        <p14:creationId xmlns:p14="http://schemas.microsoft.com/office/powerpoint/2010/main" val="2976753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lstStyle/>
          <a:p>
            <a:r>
              <a:rPr lang="en-US" sz="3600" b="1" dirty="0" smtClean="0"/>
              <a:t>Which Group Do You Think Is Most Favorable to Unions?</a:t>
            </a:r>
            <a:endParaRPr lang="en-US" sz="3600" b="1" dirty="0"/>
          </a:p>
        </p:txBody>
      </p:sp>
      <p:sp>
        <p:nvSpPr>
          <p:cNvPr id="3" name="Content Placeholder 2"/>
          <p:cNvSpPr>
            <a:spLocks noGrp="1"/>
          </p:cNvSpPr>
          <p:nvPr>
            <p:ph idx="1"/>
          </p:nvPr>
        </p:nvSpPr>
        <p:spPr/>
        <p:txBody>
          <a:bodyPr>
            <a:normAutofit lnSpcReduction="10000"/>
          </a:bodyPr>
          <a:lstStyle/>
          <a:p>
            <a:endParaRPr lang="en-US" dirty="0" smtClean="0"/>
          </a:p>
          <a:p>
            <a:r>
              <a:rPr lang="en-US" b="1" dirty="0" smtClean="0"/>
              <a:t>18-29 years old</a:t>
            </a:r>
          </a:p>
          <a:p>
            <a:endParaRPr lang="en-US" b="1" dirty="0" smtClean="0"/>
          </a:p>
          <a:p>
            <a:r>
              <a:rPr lang="en-US" b="1" dirty="0" smtClean="0"/>
              <a:t>30-49 years old</a:t>
            </a:r>
          </a:p>
          <a:p>
            <a:endParaRPr lang="en-US" b="1" dirty="0"/>
          </a:p>
          <a:p>
            <a:r>
              <a:rPr lang="en-US" b="1" dirty="0" smtClean="0"/>
              <a:t>50-64 years old</a:t>
            </a:r>
          </a:p>
          <a:p>
            <a:endParaRPr lang="en-US" b="1" dirty="0"/>
          </a:p>
          <a:p>
            <a:r>
              <a:rPr lang="en-US" b="1" dirty="0" smtClean="0"/>
              <a:t>65 and older</a:t>
            </a:r>
          </a:p>
          <a:p>
            <a:endParaRPr lang="en-US" sz="2800"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37</a:t>
            </a:fld>
            <a:endParaRPr lang="en-US"/>
          </a:p>
        </p:txBody>
      </p:sp>
    </p:spTree>
    <p:extLst>
      <p:ext uri="{BB962C8B-B14F-4D97-AF65-F5344CB8AC3E}">
        <p14:creationId xmlns:p14="http://schemas.microsoft.com/office/powerpoint/2010/main" val="105882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smtClean="0"/>
              <a:t>Our Young People Are the Most Favorable to Organized Labor – 2013 </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280758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4400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Are Labor Unions Necessary to Protect Workers? – 18 to 29 Year Olds</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169576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2910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3600" b="1" dirty="0" smtClean="0"/>
              <a:t>Boeing CEO Jim McNerney Speaks</a:t>
            </a:r>
            <a:br>
              <a:rPr lang="en-US" sz="3600" b="1" dirty="0" smtClean="0"/>
            </a:br>
            <a:r>
              <a:rPr lang="en-US" sz="3600" b="1" dirty="0" smtClean="0"/>
              <a:t>Which Statement Do You Believe is True?</a:t>
            </a:r>
            <a:endParaRPr lang="en-US" sz="3600" b="1" dirty="0"/>
          </a:p>
        </p:txBody>
      </p:sp>
      <p:sp>
        <p:nvSpPr>
          <p:cNvPr id="4" name="Content Placeholder 3"/>
          <p:cNvSpPr>
            <a:spLocks noGrp="1"/>
          </p:cNvSpPr>
          <p:nvPr>
            <p:ph sz="half" idx="2"/>
          </p:nvPr>
        </p:nvSpPr>
        <p:spPr>
          <a:xfrm>
            <a:off x="4648200" y="1524000"/>
            <a:ext cx="4038600" cy="4724400"/>
          </a:xfrm>
        </p:spPr>
        <p:txBody>
          <a:bodyPr>
            <a:normAutofit fontScale="92500" lnSpcReduction="20000"/>
          </a:bodyPr>
          <a:lstStyle/>
          <a:p>
            <a:pPr marL="0" indent="0" algn="ctr">
              <a:buNone/>
            </a:pPr>
            <a:r>
              <a:rPr lang="en-US" sz="3500" b="1" dirty="0"/>
              <a:t>H</a:t>
            </a:r>
            <a:r>
              <a:rPr lang="en-US" sz="3500" b="1" dirty="0" smtClean="0"/>
              <a:t>is plans after turning 65. </a:t>
            </a:r>
            <a:r>
              <a:rPr lang="en-US" sz="3500" dirty="0" smtClean="0"/>
              <a:t>“The heart will still be beating, </a:t>
            </a:r>
            <a:r>
              <a:rPr lang="en-US" sz="3500" b="1" u="sng" dirty="0" smtClean="0"/>
              <a:t>the employees will still be cowering, </a:t>
            </a:r>
            <a:r>
              <a:rPr lang="en-US" sz="3500" dirty="0" smtClean="0"/>
              <a:t>I’ll be working hard,” he said. </a:t>
            </a:r>
            <a:r>
              <a:rPr lang="en-US" sz="3000" dirty="0" smtClean="0"/>
              <a:t>July 23, 2014.</a:t>
            </a:r>
          </a:p>
          <a:p>
            <a:pPr marL="0" indent="0">
              <a:buNone/>
            </a:pPr>
            <a:endParaRPr lang="en-US" sz="3500" dirty="0" smtClean="0"/>
          </a:p>
          <a:p>
            <a:pPr marL="0" indent="0" algn="ctr">
              <a:buNone/>
            </a:pPr>
            <a:r>
              <a:rPr lang="en-US" sz="3500" dirty="0" smtClean="0"/>
              <a:t>"There was no intent to slight anyone.” </a:t>
            </a:r>
          </a:p>
          <a:p>
            <a:pPr marL="0" indent="0" algn="ctr">
              <a:buNone/>
            </a:pPr>
            <a:r>
              <a:rPr lang="en-US" sz="3000" dirty="0" smtClean="0"/>
              <a:t>July 24, 2014</a:t>
            </a:r>
          </a:p>
          <a:p>
            <a:pPr marL="0" indent="0">
              <a:buNone/>
            </a:pPr>
            <a:endParaRPr lang="en-US" dirty="0" smtClean="0"/>
          </a:p>
          <a:p>
            <a:pPr marL="0" indent="0">
              <a:buNone/>
            </a:pP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82575" y="1524000"/>
            <a:ext cx="4060825" cy="466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57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Attitudes of Republicans About Unions</a:t>
            </a:r>
            <a:br>
              <a:rPr lang="en-US" sz="3600" b="1" dirty="0" smtClean="0"/>
            </a:br>
            <a:r>
              <a:rPr lang="en-US" sz="3600" b="1" dirty="0" smtClean="0"/>
              <a:t>2015</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209371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2742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3600" b="1" dirty="0" smtClean="0"/>
              <a:t>No </a:t>
            </a:r>
            <a:r>
              <a:rPr lang="en-US" sz="3600" b="1" dirty="0"/>
              <a:t>o</a:t>
            </a:r>
            <a:r>
              <a:rPr lang="en-US" sz="3600" b="1" dirty="0" smtClean="0"/>
              <a:t>ne </a:t>
            </a:r>
            <a:r>
              <a:rPr lang="en-US" sz="3600" b="1" dirty="0"/>
              <a:t>c</a:t>
            </a:r>
            <a:r>
              <a:rPr lang="en-US" sz="3600" b="1" dirty="0" smtClean="0"/>
              <a:t>ares </a:t>
            </a:r>
            <a:r>
              <a:rPr lang="en-US" sz="3600" b="1" dirty="0"/>
              <a:t>h</a:t>
            </a:r>
            <a:r>
              <a:rPr lang="en-US" sz="3600" b="1" dirty="0" smtClean="0"/>
              <a:t>ow </a:t>
            </a:r>
            <a:r>
              <a:rPr lang="en-US" sz="3600" b="1" dirty="0"/>
              <a:t>m</a:t>
            </a:r>
            <a:r>
              <a:rPr lang="en-US" sz="3600" b="1" dirty="0" smtClean="0"/>
              <a:t>uch </a:t>
            </a:r>
            <a:r>
              <a:rPr lang="en-US" sz="3600" b="1" dirty="0"/>
              <a:t>y</a:t>
            </a:r>
            <a:r>
              <a:rPr lang="en-US" sz="3600" b="1" dirty="0" smtClean="0"/>
              <a:t>ou </a:t>
            </a:r>
            <a:r>
              <a:rPr lang="en-US" sz="3600" b="1" dirty="0"/>
              <a:t>k</a:t>
            </a:r>
            <a:r>
              <a:rPr lang="en-US" sz="3600" b="1" dirty="0" smtClean="0"/>
              <a:t>now </a:t>
            </a:r>
            <a:r>
              <a:rPr lang="en-US" sz="3600" b="1" dirty="0"/>
              <a:t>u</a:t>
            </a:r>
            <a:r>
              <a:rPr lang="en-US" sz="3600" b="1" dirty="0" smtClean="0"/>
              <a:t>ntil </a:t>
            </a:r>
            <a:r>
              <a:rPr lang="en-US" sz="3600" b="1" dirty="0"/>
              <a:t>t</a:t>
            </a:r>
            <a:r>
              <a:rPr lang="en-US" sz="3600" b="1" dirty="0" smtClean="0"/>
              <a:t>hey </a:t>
            </a:r>
            <a:r>
              <a:rPr lang="en-US" sz="3600" b="1" dirty="0"/>
              <a:t>k</a:t>
            </a:r>
            <a:r>
              <a:rPr lang="en-US" sz="3600" b="1" dirty="0" smtClean="0"/>
              <a:t>now </a:t>
            </a:r>
            <a:r>
              <a:rPr lang="en-US" sz="3600" b="1" dirty="0"/>
              <a:t>h</a:t>
            </a:r>
            <a:r>
              <a:rPr lang="en-US" sz="3600" b="1" dirty="0" smtClean="0"/>
              <a:t>ow </a:t>
            </a:r>
            <a:r>
              <a:rPr lang="en-US" sz="3600" b="1" dirty="0"/>
              <a:t>m</a:t>
            </a:r>
            <a:r>
              <a:rPr lang="en-US" sz="3600" b="1" dirty="0" smtClean="0"/>
              <a:t>uch </a:t>
            </a:r>
            <a:r>
              <a:rPr lang="en-US" sz="3600" b="1" dirty="0"/>
              <a:t>y</a:t>
            </a:r>
            <a:r>
              <a:rPr lang="en-US" sz="3600" b="1" dirty="0" smtClean="0"/>
              <a:t>ou </a:t>
            </a:r>
            <a:r>
              <a:rPr lang="en-US" sz="3600" b="1" dirty="0"/>
              <a:t>c</a:t>
            </a:r>
            <a:r>
              <a:rPr lang="en-US" sz="3600" b="1" dirty="0" smtClean="0"/>
              <a:t>are </a:t>
            </a:r>
            <a:r>
              <a:rPr lang="en-US" sz="3600" b="1" dirty="0"/>
              <a:t>a</a:t>
            </a:r>
            <a:r>
              <a:rPr lang="en-US" sz="3600" b="1" dirty="0" smtClean="0"/>
              <a:t>bout </a:t>
            </a:r>
            <a:r>
              <a:rPr lang="en-US" sz="3600" b="1" dirty="0"/>
              <a:t>t</a:t>
            </a:r>
            <a:r>
              <a:rPr lang="en-US" sz="3600" b="1" dirty="0" smtClean="0"/>
              <a:t>hem</a:t>
            </a:r>
            <a:br>
              <a:rPr lang="en-US" sz="3600" b="1" dirty="0" smtClean="0"/>
            </a:br>
            <a:r>
              <a:rPr lang="en-US" sz="3600" b="1" dirty="0"/>
              <a:t/>
            </a:r>
            <a:br>
              <a:rPr lang="en-US" sz="3600" b="1" dirty="0"/>
            </a:br>
            <a:r>
              <a:rPr lang="en-US" sz="3600" b="1" dirty="0" smtClean="0"/>
              <a:t>Solidarity begins </a:t>
            </a:r>
            <a:r>
              <a:rPr lang="en-US" sz="3600" b="1" dirty="0"/>
              <a:t>w</a:t>
            </a:r>
            <a:r>
              <a:rPr lang="en-US" sz="3600" b="1" dirty="0" smtClean="0"/>
              <a:t>hen the boot is on the other </a:t>
            </a:r>
            <a:r>
              <a:rPr lang="en-US" sz="3600" b="1" dirty="0"/>
              <a:t>p</a:t>
            </a:r>
            <a:r>
              <a:rPr lang="en-US" sz="3600" b="1" dirty="0" smtClean="0"/>
              <a:t>erson’s </a:t>
            </a:r>
            <a:r>
              <a:rPr lang="en-US" sz="3600" b="1" dirty="0"/>
              <a:t>t</a:t>
            </a:r>
            <a:r>
              <a:rPr lang="en-US" sz="3600" b="1" dirty="0" smtClean="0"/>
              <a:t>hroat; not </a:t>
            </a:r>
            <a:r>
              <a:rPr lang="en-US" sz="3600" b="1" dirty="0"/>
              <a:t>w</a:t>
            </a:r>
            <a:r>
              <a:rPr lang="en-US" sz="3600" b="1" dirty="0" smtClean="0"/>
              <a:t>hen </a:t>
            </a:r>
            <a:r>
              <a:rPr lang="en-US" sz="3600" b="1" dirty="0"/>
              <a:t>i</a:t>
            </a:r>
            <a:r>
              <a:rPr lang="en-US" sz="3600" b="1" dirty="0" smtClean="0"/>
              <a:t>t is on our throats</a:t>
            </a:r>
            <a:endParaRPr lang="en-US" sz="3600" b="1" dirty="0"/>
          </a:p>
        </p:txBody>
      </p:sp>
    </p:spTree>
    <p:extLst>
      <p:ext uri="{BB962C8B-B14F-4D97-AF65-F5344CB8AC3E}">
        <p14:creationId xmlns:p14="http://schemas.microsoft.com/office/powerpoint/2010/main" val="36622525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sz="half" idx="1"/>
          </p:nvPr>
        </p:nvSpPr>
        <p:spPr>
          <a:xfrm>
            <a:off x="434975" y="1790700"/>
            <a:ext cx="4038600" cy="4133850"/>
          </a:xfrm>
        </p:spPr>
        <p:txBody>
          <a:bodyPr/>
          <a:lstStyle/>
          <a:p>
            <a:pPr marL="0" indent="0" eaLnBrk="1" hangingPunct="1">
              <a:buFont typeface="Arial" charset="0"/>
              <a:buNone/>
            </a:pPr>
            <a:endParaRPr lang="en-US" smtClean="0"/>
          </a:p>
        </p:txBody>
      </p:sp>
      <p:sp>
        <p:nvSpPr>
          <p:cNvPr id="57347" name="Content Placeholder 3"/>
          <p:cNvSpPr>
            <a:spLocks noGrp="1"/>
          </p:cNvSpPr>
          <p:nvPr>
            <p:ph sz="half" idx="2"/>
          </p:nvPr>
        </p:nvSpPr>
        <p:spPr>
          <a:xfrm>
            <a:off x="4648200" y="1600200"/>
            <a:ext cx="4038600" cy="4525963"/>
          </a:xfrm>
        </p:spPr>
        <p:txBody>
          <a:bodyPr/>
          <a:lstStyle/>
          <a:p>
            <a:pPr marL="0" indent="0" algn="ctr" eaLnBrk="1" hangingPunct="1">
              <a:buFont typeface="Arial" charset="0"/>
              <a:buNone/>
            </a:pPr>
            <a:r>
              <a:rPr lang="en-US" b="1" dirty="0" smtClean="0"/>
              <a:t>“If there is no struggle, there can be no progress…find out what any people will quietly submit to and you will have found out the exact measure of injustice and wrong which will be imposed upon them.”</a:t>
            </a:r>
          </a:p>
          <a:p>
            <a:pPr marL="0" indent="0" algn="ctr" eaLnBrk="1" hangingPunct="1">
              <a:buFont typeface="Arial" charset="0"/>
              <a:buNone/>
            </a:pPr>
            <a:r>
              <a:rPr lang="en-US" sz="2400" b="1" dirty="0" smtClean="0"/>
              <a:t>Frederick Douglass, 1857</a:t>
            </a:r>
            <a:endParaRPr lang="en-US" sz="2400" dirty="0" smtClean="0"/>
          </a:p>
        </p:txBody>
      </p:sp>
      <p:sp>
        <p:nvSpPr>
          <p:cNvPr id="5" name="Slide Number Placeholder 4"/>
          <p:cNvSpPr>
            <a:spLocks noGrp="1"/>
          </p:cNvSpPr>
          <p:nvPr>
            <p:ph type="sldNum" sz="quarter" idx="12"/>
          </p:nvPr>
        </p:nvSpPr>
        <p:spPr/>
        <p:txBody>
          <a:bodyPr/>
          <a:lstStyle/>
          <a:p>
            <a:pPr>
              <a:defRPr/>
            </a:pPr>
            <a:fld id="{072B22E2-F4B3-41A9-BB43-6108F8764734}" type="slidenum">
              <a:rPr lang="en-US" smtClean="0"/>
              <a:pPr>
                <a:defRPr/>
              </a:pPr>
              <a:t>42</a:t>
            </a:fld>
            <a:endParaRPr lang="en-US"/>
          </a:p>
        </p:txBody>
      </p:sp>
      <p:pic>
        <p:nvPicPr>
          <p:cNvPr id="57349" name="Picture 3" descr="Z:\Mark_Mcdermott\mark\Pictures\Labor History Photos\Reclaim the Dream\Frederick Dou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752600"/>
            <a:ext cx="4060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1"/>
          <p:cNvSpPr>
            <a:spLocks noGrp="1"/>
          </p:cNvSpPr>
          <p:nvPr>
            <p:ph type="title"/>
          </p:nvPr>
        </p:nvSpPr>
        <p:spPr>
          <a:xfrm>
            <a:off x="228600" y="304800"/>
            <a:ext cx="8686800" cy="1143000"/>
          </a:xfrm>
        </p:spPr>
        <p:txBody>
          <a:bodyPr>
            <a:noAutofit/>
          </a:bodyPr>
          <a:lstStyle/>
          <a:p>
            <a:pPr eaLnBrk="1" hangingPunct="1"/>
            <a:r>
              <a:rPr lang="en-US" sz="3600" b="1" dirty="0" smtClean="0"/>
              <a:t>We Need Another Great Uprising of the People:  Finding Hope and Getting Organized</a:t>
            </a:r>
          </a:p>
        </p:txBody>
      </p:sp>
    </p:spTree>
    <p:extLst>
      <p:ext uri="{BB962C8B-B14F-4D97-AF65-F5344CB8AC3E}">
        <p14:creationId xmlns:p14="http://schemas.microsoft.com/office/powerpoint/2010/main" val="1213243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126162"/>
          </a:xfrm>
        </p:spPr>
        <p:txBody>
          <a:bodyPr>
            <a:normAutofit/>
          </a:bodyPr>
          <a:lstStyle/>
          <a:p>
            <a:r>
              <a:rPr lang="en-US" sz="3600" b="1" dirty="0" smtClean="0"/>
              <a:t>We are Building the Great Uprising of 21</a:t>
            </a:r>
            <a:r>
              <a:rPr lang="en-US" sz="3600" b="1" baseline="30000" dirty="0" smtClean="0"/>
              <a:t>st</a:t>
            </a:r>
            <a:r>
              <a:rPr lang="en-US" sz="3600" b="1" dirty="0" smtClean="0"/>
              <a:t> Century</a:t>
            </a:r>
            <a:br>
              <a:rPr lang="en-US" sz="3600" b="1" dirty="0" smtClean="0"/>
            </a:br>
            <a:r>
              <a:rPr lang="en-US" sz="3600" b="1" dirty="0"/>
              <a:t/>
            </a:r>
            <a:br>
              <a:rPr lang="en-US" sz="3600" b="1" dirty="0"/>
            </a:br>
            <a:r>
              <a:rPr lang="en-US" sz="3600" b="1" dirty="0" smtClean="0"/>
              <a:t>Which Side of History Are You On?</a:t>
            </a:r>
            <a:br>
              <a:rPr lang="en-US" sz="3600" b="1" dirty="0" smtClean="0"/>
            </a:br>
            <a:r>
              <a:rPr lang="en-US" sz="3600" b="1" dirty="0"/>
              <a:t/>
            </a:r>
            <a:br>
              <a:rPr lang="en-US" sz="3600" b="1" dirty="0"/>
            </a:br>
            <a:r>
              <a:rPr lang="en-US" sz="3600" b="1" dirty="0" smtClean="0"/>
              <a:t>Will You Help Build Our New Great Uprising?</a:t>
            </a:r>
            <a:endParaRPr lang="en-US" b="1" dirty="0"/>
          </a:p>
        </p:txBody>
      </p:sp>
    </p:spTree>
    <p:extLst>
      <p:ext uri="{BB962C8B-B14F-4D97-AF65-F5344CB8AC3E}">
        <p14:creationId xmlns:p14="http://schemas.microsoft.com/office/powerpoint/2010/main" val="40451129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Occupy Wall Street Shifts Our Thinking</a:t>
            </a:r>
            <a:br>
              <a:rPr lang="en-US" sz="3600" b="1" dirty="0" smtClean="0"/>
            </a:br>
            <a:r>
              <a:rPr lang="en-US" sz="3600" b="1" dirty="0" smtClean="0"/>
              <a:t>The 1% versus the 99%</a:t>
            </a:r>
            <a:endParaRPr lang="en-US" sz="3600" b="1"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7226" y="1581219"/>
            <a:ext cx="7366174" cy="466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389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Labor/Community Alliance Beats the Union Busters – Anchorage – 2014 </a:t>
            </a:r>
            <a:endParaRPr lang="en-US" sz="3600" b="1" dirty="0"/>
          </a:p>
        </p:txBody>
      </p:sp>
      <p:sp>
        <p:nvSpPr>
          <p:cNvPr id="4" name="Content Placeholder 3"/>
          <p:cNvSpPr>
            <a:spLocks noGrp="1"/>
          </p:cNvSpPr>
          <p:nvPr>
            <p:ph sz="half" idx="2"/>
          </p:nvPr>
        </p:nvSpPr>
        <p:spPr/>
        <p:txBody>
          <a:bodyPr/>
          <a:lstStyle/>
          <a:p>
            <a:pPr marL="0" indent="0" algn="ctr">
              <a:buNone/>
            </a:pPr>
            <a:endParaRPr lang="en-US" dirty="0" smtClean="0"/>
          </a:p>
          <a:p>
            <a:pPr marL="0" indent="0" algn="ctr">
              <a:buNone/>
            </a:pPr>
            <a:endParaRPr lang="en-US" sz="3200" b="1" dirty="0" smtClean="0"/>
          </a:p>
          <a:p>
            <a:pPr marL="0" indent="0" algn="ctr">
              <a:buNone/>
            </a:pPr>
            <a:r>
              <a:rPr lang="en-US" sz="3200" b="1" dirty="0" smtClean="0"/>
              <a:t>Anchorage labor and their community allies repeal public sector right to work by a vote of the people.</a:t>
            </a: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45</a:t>
            </a:fld>
            <a:endParaRPr lang="en-US"/>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60375" y="1744703"/>
            <a:ext cx="3883025" cy="427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3212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600200"/>
          </a:xfrm>
        </p:spPr>
        <p:txBody>
          <a:bodyPr>
            <a:normAutofit/>
          </a:bodyPr>
          <a:lstStyle/>
          <a:p>
            <a:r>
              <a:rPr lang="en-US" sz="3600" b="1" dirty="0" smtClean="0"/>
              <a:t>BIG WIN:  Oregon Labor/Alliance Forces Business to Withdraw RTW Initiative - 2014</a:t>
            </a:r>
            <a:endParaRPr lang="en-US" sz="3600" b="1"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476329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342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1325562"/>
          </a:xfrm>
        </p:spPr>
        <p:txBody>
          <a:bodyPr/>
          <a:lstStyle/>
          <a:p>
            <a:r>
              <a:rPr lang="en-US" sz="3600" b="1" dirty="0" smtClean="0"/>
              <a:t>Who Says We Can’t Win Big?  Not Ohio</a:t>
            </a:r>
            <a:r>
              <a:rPr lang="en-US" sz="3600" b="1" dirty="0"/>
              <a:t> </a:t>
            </a:r>
            <a:r>
              <a:rPr lang="en-US" sz="3600" b="1" dirty="0" smtClean="0"/>
              <a:t>Anti-Union Law Repealed 62% to 38%</a:t>
            </a:r>
          </a:p>
        </p:txBody>
      </p:sp>
      <p:sp>
        <p:nvSpPr>
          <p:cNvPr id="32774" name="Content Placeholder 5"/>
          <p:cNvSpPr>
            <a:spLocks noGrp="1"/>
          </p:cNvSpPr>
          <p:nvPr>
            <p:ph sz="quarter" idx="4"/>
          </p:nvPr>
        </p:nvSpPr>
        <p:spPr/>
        <p:txBody>
          <a:bodyPr/>
          <a:lstStyle/>
          <a:p>
            <a:pPr marL="0" indent="0">
              <a:buFont typeface="Arial" charset="0"/>
              <a:buNone/>
            </a:pPr>
            <a:endParaRPr lang="en-US" smtClean="0"/>
          </a:p>
        </p:txBody>
      </p:sp>
      <p:pic>
        <p:nvPicPr>
          <p:cNvPr id="327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65672"/>
            <a:ext cx="4191000" cy="491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62000" y="1626835"/>
            <a:ext cx="3276599" cy="482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8620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265238"/>
          </a:xfrm>
        </p:spPr>
        <p:txBody>
          <a:bodyPr>
            <a:normAutofit/>
          </a:bodyPr>
          <a:lstStyle/>
          <a:p>
            <a:r>
              <a:rPr lang="en-US" sz="3600" b="1" dirty="0" smtClean="0"/>
              <a:t>$15 Minimum Wage – </a:t>
            </a:r>
            <a:r>
              <a:rPr lang="en-US" sz="3600" b="1" dirty="0" err="1" smtClean="0"/>
              <a:t>Seatac</a:t>
            </a:r>
            <a:r>
              <a:rPr lang="en-US" sz="3600" b="1" dirty="0"/>
              <a:t> </a:t>
            </a:r>
            <a:r>
              <a:rPr lang="en-US" sz="3600" b="1" dirty="0" smtClean="0"/>
              <a:t>and Seattle</a:t>
            </a:r>
            <a:br>
              <a:rPr lang="en-US" sz="3600" b="1" dirty="0" smtClean="0"/>
            </a:br>
            <a:r>
              <a:rPr lang="en-US" sz="3600" b="1" dirty="0" smtClean="0"/>
              <a:t>Lets Take It Across the Country </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48</a:t>
            </a:fld>
            <a:endParaRPr lang="en-US"/>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295400"/>
            <a:ext cx="8401050"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934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3600" b="1" dirty="0" smtClean="0"/>
              <a:t>Winning Big In Red States - 2014</a:t>
            </a:r>
            <a:br>
              <a:rPr lang="en-US" sz="3600" b="1" dirty="0" smtClean="0"/>
            </a:br>
            <a:r>
              <a:rPr lang="en-US" sz="3600" b="1" dirty="0" smtClean="0"/>
              <a:t>Alaska 69%; Arkansas 65%; Nebraska 59%</a:t>
            </a:r>
            <a:br>
              <a:rPr lang="en-US" sz="3600" b="1" dirty="0" smtClean="0"/>
            </a:br>
            <a:r>
              <a:rPr lang="en-US" sz="3600" b="1" dirty="0" smtClean="0"/>
              <a:t>South Dakota 55%</a:t>
            </a:r>
            <a:endParaRPr lang="en-US" sz="3600"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49</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3118" y="2133600"/>
            <a:ext cx="816368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19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Doug Fraser:  UAW President – 1978</a:t>
            </a:r>
            <a:br>
              <a:rPr lang="en-US" sz="3600" b="1" dirty="0" smtClean="0"/>
            </a:br>
            <a:r>
              <a:rPr lang="en-US" sz="3600" b="1" dirty="0" smtClean="0"/>
              <a:t>A Lonely Prophet Speaking the Truth</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a:xfrm>
            <a:off x="4114800" y="1600200"/>
            <a:ext cx="4572000" cy="4525963"/>
          </a:xfrm>
        </p:spPr>
        <p:txBody>
          <a:bodyPr>
            <a:noAutofit/>
          </a:bodyPr>
          <a:lstStyle/>
          <a:p>
            <a:pPr marL="0" indent="0" algn="ctr">
              <a:buNone/>
            </a:pPr>
            <a:r>
              <a:rPr lang="en-US" sz="3200" b="1" dirty="0" smtClean="0"/>
              <a:t>“I believe leaders of the business community, with few exceptions, have chosen to wage a one-sided class war…a war against working people, the unemployed, the poor … even many in the middle class.”</a:t>
            </a:r>
            <a:endParaRPr lang="en-US" sz="32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43050"/>
            <a:ext cx="33813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415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Fighting Forward – 29 Wins</a:t>
            </a:r>
            <a:br>
              <a:rPr lang="en-US" sz="3600" b="1" dirty="0" smtClean="0"/>
            </a:br>
            <a:r>
              <a:rPr lang="en-US" sz="3600" b="1" dirty="0" smtClean="0"/>
              <a:t> Raise the Minimum Wage - 2015</a:t>
            </a:r>
            <a:endParaRPr lang="en-US" sz="3600" b="1" dirty="0"/>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524802"/>
            <a:ext cx="6705600" cy="479979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8859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smtClean="0"/>
              <a:t>Walmart Caves:  500,000 Get a Raise</a:t>
            </a:r>
            <a:br>
              <a:rPr lang="en-US" sz="3600" b="1" dirty="0" smtClean="0"/>
            </a:br>
            <a:r>
              <a:rPr lang="en-US" sz="3600" b="1" dirty="0" smtClean="0"/>
              <a:t>$10 Minimum Wage in 2016</a:t>
            </a:r>
            <a:endParaRPr lang="en-US" sz="3600" b="1" dirty="0"/>
          </a:p>
        </p:txBody>
      </p:sp>
      <p:sp>
        <p:nvSpPr>
          <p:cNvPr id="3" name="Content Placeholder 2"/>
          <p:cNvSpPr>
            <a:spLocks noGrp="1"/>
          </p:cNvSpPr>
          <p:nvPr>
            <p:ph idx="1"/>
          </p:nvPr>
        </p:nvSpPr>
        <p:spPr>
          <a:xfrm>
            <a:off x="457200" y="1600200"/>
            <a:ext cx="8229600" cy="4953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84383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7294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 Movement, Not a Moment”</a:t>
            </a:r>
            <a:br>
              <a:rPr lang="en-US" sz="3600" b="1" dirty="0" smtClean="0"/>
            </a:br>
            <a:r>
              <a:rPr lang="en-US" sz="3600" b="1" dirty="0" smtClean="0"/>
              <a:t>80,000 March – February 8, 2014</a:t>
            </a:r>
            <a:endParaRPr lang="en-US" sz="3600" b="1"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90450"/>
            <a:ext cx="7315200" cy="49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9049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633" y="304800"/>
            <a:ext cx="8305800" cy="1676400"/>
          </a:xfrm>
        </p:spPr>
        <p:txBody>
          <a:bodyPr>
            <a:noAutofit/>
          </a:bodyPr>
          <a:lstStyle/>
          <a:p>
            <a:r>
              <a:rPr lang="en-US" sz="3600" b="1" dirty="0" smtClean="0"/>
              <a:t>Grocery </a:t>
            </a:r>
            <a:r>
              <a:rPr lang="en-US" sz="3600" b="1" dirty="0"/>
              <a:t>Workers </a:t>
            </a:r>
            <a:r>
              <a:rPr lang="en-US" sz="3600" b="1" dirty="0" smtClean="0"/>
              <a:t>Win Big With Strong Community Support – Western WA </a:t>
            </a:r>
            <a:r>
              <a:rPr lang="en-US" sz="3600" b="1" dirty="0" smtClean="0"/>
              <a:t>– 2013 </a:t>
            </a:r>
            <a:endParaRPr lang="en-US" sz="3600"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57" y="2438400"/>
            <a:ext cx="8271771"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308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CA Labor and Community Partners Smash</a:t>
            </a:r>
            <a:br>
              <a:rPr lang="en-US" sz="3600" b="1" dirty="0" smtClean="0"/>
            </a:br>
            <a:r>
              <a:rPr lang="en-US" sz="3600" b="1" dirty="0" smtClean="0"/>
              <a:t>Corporate Backed Prop 32 – 2012</a:t>
            </a:r>
            <a:endParaRPr lang="en-US" sz="3600" b="1" dirty="0"/>
          </a:p>
        </p:txBody>
      </p:sp>
      <p:sp>
        <p:nvSpPr>
          <p:cNvPr id="4" name="Content Placeholder 3"/>
          <p:cNvSpPr>
            <a:spLocks noGrp="1"/>
          </p:cNvSpPr>
          <p:nvPr>
            <p:ph sz="half" idx="2"/>
          </p:nvPr>
        </p:nvSpPr>
        <p:spPr>
          <a:xfrm>
            <a:off x="4648200" y="1600200"/>
            <a:ext cx="4038600" cy="4876800"/>
          </a:xfrm>
        </p:spPr>
        <p:txBody>
          <a:bodyPr>
            <a:normAutofit/>
          </a:bodyPr>
          <a:lstStyle/>
          <a:p>
            <a:pPr marL="0" indent="0" algn="ctr">
              <a:buNone/>
            </a:pPr>
            <a:r>
              <a:rPr lang="en-US" sz="3200" b="1" dirty="0" smtClean="0"/>
              <a:t>Win 57% to 43%</a:t>
            </a:r>
          </a:p>
          <a:p>
            <a:pPr marL="0" indent="0" algn="ctr">
              <a:buNone/>
            </a:pPr>
            <a:r>
              <a:rPr lang="en-US" sz="3200" b="1" dirty="0" smtClean="0"/>
              <a:t>Social Media plays key role for under–40s.</a:t>
            </a:r>
          </a:p>
          <a:p>
            <a:pPr marL="0" indent="0" algn="ctr">
              <a:buNone/>
            </a:pPr>
            <a:r>
              <a:rPr lang="en-US" sz="3200" b="1" dirty="0" smtClean="0"/>
              <a:t>Long-term strategy to understand voters – “Now we are going to try to use this to create community.”</a:t>
            </a:r>
          </a:p>
          <a:p>
            <a:pPr marL="0" indent="0" algn="ctr">
              <a:buNone/>
            </a:pPr>
            <a:r>
              <a:rPr lang="en-US" dirty="0" smtClean="0"/>
              <a:t>Art Pulaski, State Fed ST</a:t>
            </a:r>
          </a:p>
          <a:p>
            <a:pPr marL="0" indent="0" algn="ctr">
              <a:buNone/>
            </a:pPr>
            <a:endParaRPr lang="en-US" sz="3200" b="1" dirty="0"/>
          </a:p>
          <a:p>
            <a:pPr marL="0" indent="0" algn="ctr">
              <a:buNone/>
            </a:pPr>
            <a:endParaRPr lang="en-US" sz="3200" b="1"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63291" y="1828800"/>
            <a:ext cx="3980109" cy="412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5336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3600" b="1" dirty="0" smtClean="0"/>
              <a:t>Labor Community Coalitions Win Paid Sick Leave CA, MA, Conn., OR, Seattle, NYC, SD</a:t>
            </a:r>
            <a:endParaRPr lang="en-US" sz="36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55</a:t>
            </a:fld>
            <a:endParaRPr lang="en-US"/>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619250"/>
            <a:ext cx="775335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234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the People Defeat Comcast and Verizon – 3+ Million Speak Out</a:t>
            </a:r>
            <a:endParaRPr lang="en-US" sz="3600"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56</a:t>
            </a:fld>
            <a:endParaRPr lang="en-US"/>
          </a:p>
        </p:txBody>
      </p:sp>
      <p:pic>
        <p:nvPicPr>
          <p:cNvPr id="317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557425"/>
            <a:ext cx="7162800" cy="47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3074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Autofit/>
          </a:bodyPr>
          <a:lstStyle/>
          <a:p>
            <a:r>
              <a:rPr lang="en-US" sz="3600" b="1" dirty="0" smtClean="0"/>
              <a:t> Militant Students Force Congress to Keep Low Interest Rates for Student Loans - 2012</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64238"/>
            <a:ext cx="6629400" cy="498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4601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Autofit/>
          </a:bodyPr>
          <a:lstStyle/>
          <a:p>
            <a:r>
              <a:rPr lang="en-US" sz="3600" b="1" dirty="0" smtClean="0"/>
              <a:t>Militant Young Immigrants Occupy Obama HQs and Win Stay of Deportations</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511503"/>
            <a:ext cx="7581900" cy="496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437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United We Can Build a More Just and Sustainable World</a:t>
            </a:r>
            <a:endParaRPr lang="en-US" sz="36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75204"/>
            <a:ext cx="7315200" cy="477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058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half" idx="1"/>
          </p:nvPr>
        </p:nvSpPr>
        <p:spPr>
          <a:xfrm>
            <a:off x="457200" y="1600200"/>
            <a:ext cx="4038600" cy="4525963"/>
          </a:xfrm>
        </p:spPr>
        <p:txBody>
          <a:bodyPr/>
          <a:lstStyle/>
          <a:p>
            <a:pPr marL="0" indent="0" eaLnBrk="1" hangingPunct="1">
              <a:buFont typeface="Arial" charset="0"/>
              <a:buNone/>
            </a:pPr>
            <a:endParaRPr lang="en-US" smtClean="0"/>
          </a:p>
        </p:txBody>
      </p:sp>
      <p:sp>
        <p:nvSpPr>
          <p:cNvPr id="35843" name="Content Placeholder 3"/>
          <p:cNvSpPr>
            <a:spLocks noGrp="1"/>
          </p:cNvSpPr>
          <p:nvPr>
            <p:ph sz="half" idx="2"/>
          </p:nvPr>
        </p:nvSpPr>
        <p:spPr>
          <a:xfrm>
            <a:off x="4648200" y="1600200"/>
            <a:ext cx="4038600" cy="4525963"/>
          </a:xfrm>
        </p:spPr>
        <p:txBody>
          <a:bodyPr/>
          <a:lstStyle/>
          <a:p>
            <a:pPr marL="0" indent="0" algn="ctr" eaLnBrk="1" hangingPunct="1">
              <a:lnSpc>
                <a:spcPct val="90000"/>
              </a:lnSpc>
              <a:buFont typeface="Arial" charset="0"/>
              <a:buNone/>
            </a:pPr>
            <a:endParaRPr lang="en-US" sz="3200" b="1" dirty="0" smtClean="0"/>
          </a:p>
          <a:p>
            <a:pPr marL="0" indent="0" algn="ctr" eaLnBrk="1" hangingPunct="1">
              <a:lnSpc>
                <a:spcPct val="90000"/>
              </a:lnSpc>
              <a:buFont typeface="Arial" charset="0"/>
              <a:buNone/>
            </a:pPr>
            <a:r>
              <a:rPr lang="en-US" sz="3200" b="1" dirty="0" smtClean="0"/>
              <a:t>“There’s Class Warfare, all right. But it’s my class, the rich class, that’s making war, and we’re winning.”  </a:t>
            </a:r>
          </a:p>
          <a:p>
            <a:pPr marL="0" indent="0" eaLnBrk="1" hangingPunct="1">
              <a:lnSpc>
                <a:spcPct val="90000"/>
              </a:lnSpc>
              <a:buFont typeface="Arial" charset="0"/>
              <a:buNone/>
            </a:pPr>
            <a:endParaRPr lang="en-US" b="1" dirty="0" smtClean="0"/>
          </a:p>
          <a:p>
            <a:pPr marL="0" indent="0" algn="ctr" eaLnBrk="1" hangingPunct="1">
              <a:lnSpc>
                <a:spcPct val="90000"/>
              </a:lnSpc>
              <a:buFont typeface="Arial" charset="0"/>
              <a:buNone/>
            </a:pPr>
            <a:r>
              <a:rPr lang="en-US" sz="2400" b="1" dirty="0" smtClean="0"/>
              <a:t>Warren Buffett – 2006</a:t>
            </a:r>
            <a:endParaRPr lang="en-US" sz="2400" dirty="0" smtClean="0"/>
          </a:p>
        </p:txBody>
      </p:sp>
      <p:sp>
        <p:nvSpPr>
          <p:cNvPr id="35845" name="Title 1"/>
          <p:cNvSpPr>
            <a:spLocks noGrp="1"/>
          </p:cNvSpPr>
          <p:nvPr>
            <p:ph type="title"/>
          </p:nvPr>
        </p:nvSpPr>
        <p:spPr/>
        <p:txBody>
          <a:bodyPr>
            <a:noAutofit/>
          </a:bodyPr>
          <a:lstStyle/>
          <a:p>
            <a:pPr eaLnBrk="1" hangingPunct="1"/>
            <a:r>
              <a:rPr lang="en-US" sz="3600" b="1" dirty="0" smtClean="0"/>
              <a:t>Corporate America’s Class War</a:t>
            </a:r>
            <a:br>
              <a:rPr lang="en-US" sz="3600" b="1" dirty="0" smtClean="0"/>
            </a:br>
            <a:r>
              <a:rPr lang="en-US" sz="3600" b="1" dirty="0" smtClean="0"/>
              <a:t>4 Decades and Counting</a:t>
            </a:r>
          </a:p>
        </p:txBody>
      </p:sp>
      <p:pic>
        <p:nvPicPr>
          <p:cNvPr id="35846" name="Picture 2" descr="Z:\Mark_Mcdermott\mark\Pictures\Labor History Photos\Reclaim the Dream\Warren Buff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90675"/>
            <a:ext cx="4114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965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Will Build a Better World</a:t>
            </a:r>
            <a:br>
              <a:rPr lang="en-US" sz="3600" b="1" dirty="0" smtClean="0"/>
            </a:br>
            <a:r>
              <a:rPr lang="en-US" sz="3600" b="1" dirty="0" smtClean="0"/>
              <a:t>Smash the TPP</a:t>
            </a:r>
            <a:endParaRPr lang="en-US" sz="3600"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4250" y="1565430"/>
            <a:ext cx="7245350" cy="468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745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Autofit/>
          </a:bodyPr>
          <a:lstStyle/>
          <a:p>
            <a:r>
              <a:rPr lang="en-US" sz="3600" b="1" dirty="0" smtClean="0"/>
              <a:t>United We Can Build A New Uprising of the People and Build a Better Future </a:t>
            </a:r>
            <a:endParaRPr lang="en-US" sz="3600" b="1" dirty="0"/>
          </a:p>
        </p:txBody>
      </p:sp>
      <p:sp>
        <p:nvSpPr>
          <p:cNvPr id="4" name="Content Placeholder 3"/>
          <p:cNvSpPr>
            <a:spLocks noGrp="1"/>
          </p:cNvSpPr>
          <p:nvPr>
            <p:ph sz="half" idx="2"/>
          </p:nvPr>
        </p:nvSpPr>
        <p:spPr>
          <a:xfrm>
            <a:off x="4800600" y="1447800"/>
            <a:ext cx="4114800" cy="4953000"/>
          </a:xfrm>
        </p:spPr>
        <p:txBody>
          <a:bodyPr>
            <a:noAutofit/>
          </a:bodyPr>
          <a:lstStyle/>
          <a:p>
            <a:pPr marL="0" indent="0" algn="ctr">
              <a:buNone/>
            </a:pPr>
            <a:r>
              <a:rPr lang="en-US" b="1" dirty="0"/>
              <a:t>The ultimate test of a person, </a:t>
            </a:r>
            <a:r>
              <a:rPr lang="en-US" b="1" dirty="0" smtClean="0"/>
              <a:t>a union, a movement, </a:t>
            </a:r>
            <a:r>
              <a:rPr lang="en-US" b="1" dirty="0"/>
              <a:t>and a people is not whether or not we get knocked down.  It is what we do when we get up.  Are we stronger, smarter, more determined, and more united?</a:t>
            </a:r>
            <a:br>
              <a:rPr lang="en-US" b="1" dirty="0"/>
            </a:br>
            <a:r>
              <a:rPr lang="en-US" b="1" dirty="0" smtClean="0"/>
              <a:t>This </a:t>
            </a:r>
            <a:r>
              <a:rPr lang="en-US" b="1" dirty="0"/>
              <a:t>is always our choice.</a:t>
            </a:r>
            <a:endParaRPr lang="en-US" dirty="0"/>
          </a:p>
        </p:txBody>
      </p:sp>
      <p:pic>
        <p:nvPicPr>
          <p:cNvPr id="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8600" y="1676191"/>
            <a:ext cx="4419600" cy="44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358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History is the Game Films of Our Struggles</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lgn="ctr">
              <a:buNone/>
            </a:pPr>
            <a:r>
              <a:rPr lang="en-US" sz="3200" b="1" dirty="0"/>
              <a:t>“Those who cannot learn from history are doomed to repeat it.  Those who do not remember their past are condemned to repeat their mistakes."  </a:t>
            </a:r>
          </a:p>
          <a:p>
            <a:pPr marL="0" indent="0" algn="ctr">
              <a:buNone/>
            </a:pPr>
            <a:r>
              <a:rPr lang="en-US" sz="1800" dirty="0"/>
              <a:t>George </a:t>
            </a:r>
            <a:r>
              <a:rPr lang="en-US" sz="1800" dirty="0" smtClean="0"/>
              <a:t>Santayana, 1936</a:t>
            </a:r>
            <a:endParaRPr lang="en-US" sz="1800" dirty="0"/>
          </a:p>
          <a:p>
            <a:pPr marL="0" indent="0">
              <a:buNone/>
            </a:pP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7" y="1600200"/>
            <a:ext cx="3505233" cy="461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978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Henry Ford Speaks from His Heart After Laying Off 91,000 – 1931</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eaLnBrk="1" hangingPunct="1">
              <a:buNone/>
            </a:pPr>
            <a:endParaRPr lang="en-US" dirty="0" smtClean="0"/>
          </a:p>
          <a:p>
            <a:pPr marL="0" indent="0" algn="ctr" eaLnBrk="1" hangingPunct="1">
              <a:buNone/>
            </a:pPr>
            <a:r>
              <a:rPr lang="en-US" sz="3200" b="1" dirty="0" smtClean="0"/>
              <a:t>“The </a:t>
            </a:r>
            <a:r>
              <a:rPr lang="en-US" sz="3200" b="1" dirty="0"/>
              <a:t>average man </a:t>
            </a:r>
            <a:r>
              <a:rPr lang="en-US" sz="3200" b="1" dirty="0" smtClean="0"/>
              <a:t>won't really do </a:t>
            </a:r>
            <a:r>
              <a:rPr lang="en-US" sz="3200" b="1" dirty="0"/>
              <a:t>a day's work unless he is caught and </a:t>
            </a:r>
            <a:r>
              <a:rPr lang="en-US" sz="3200" b="1" dirty="0" smtClean="0"/>
              <a:t>cannot </a:t>
            </a:r>
            <a:r>
              <a:rPr lang="en-US" sz="3200" b="1" dirty="0"/>
              <a:t>get out of it.  </a:t>
            </a:r>
            <a:r>
              <a:rPr lang="en-US" sz="3200" b="1" dirty="0" smtClean="0"/>
              <a:t>There </a:t>
            </a:r>
            <a:r>
              <a:rPr lang="en-US" sz="3200" b="1" dirty="0"/>
              <a:t>is plenty of work to do </a:t>
            </a:r>
            <a:r>
              <a:rPr lang="en-US" sz="3200" b="1" dirty="0" smtClean="0"/>
              <a:t>if </a:t>
            </a:r>
            <a:r>
              <a:rPr lang="en-US" sz="3200" b="1" dirty="0"/>
              <a:t>people would do it</a:t>
            </a:r>
            <a:r>
              <a:rPr lang="en-US" sz="3200" b="1" dirty="0" smtClean="0"/>
              <a:t>.”</a:t>
            </a:r>
            <a:endParaRPr lang="en-US" sz="3200" b="1" dirty="0"/>
          </a:p>
          <a:p>
            <a:pPr marL="0" indent="0">
              <a:buNone/>
            </a:pP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8</a:t>
            </a:fld>
            <a:endParaRPr 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5497"/>
            <a:ext cx="3315905" cy="464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73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 y="274638"/>
            <a:ext cx="8763000" cy="1630362"/>
          </a:xfrm>
        </p:spPr>
        <p:txBody>
          <a:bodyPr>
            <a:noAutofit/>
          </a:bodyPr>
          <a:lstStyle/>
          <a:p>
            <a:pPr eaLnBrk="1" hangingPunct="1"/>
            <a:r>
              <a:rPr lang="en-US" sz="3600" b="1" dirty="0" smtClean="0"/>
              <a:t>Wall Street Speculators Collapse the Economy – Tens of Millions Suffer</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3"/>
          <p:cNvSpPr txBox="1">
            <a:spLocks noChangeArrowheads="1"/>
          </p:cNvSpPr>
          <p:nvPr/>
        </p:nvSpPr>
        <p:spPr bwMode="auto">
          <a:xfrm>
            <a:off x="458972" y="6248400"/>
            <a:ext cx="8229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0" dirty="0" smtClean="0"/>
              <a:t>.</a:t>
            </a:r>
            <a:endParaRPr lang="en-US" sz="900" dirty="0"/>
          </a:p>
        </p:txBody>
      </p:sp>
    </p:spTree>
    <p:extLst>
      <p:ext uri="{BB962C8B-B14F-4D97-AF65-F5344CB8AC3E}">
        <p14:creationId xmlns:p14="http://schemas.microsoft.com/office/powerpoint/2010/main" val="3418469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14137</TotalTime>
  <Words>4022</Words>
  <Application>Microsoft Office PowerPoint</Application>
  <PresentationFormat>On-screen Show (4:3)</PresentationFormat>
  <Paragraphs>338</Paragraphs>
  <Slides>61</Slides>
  <Notes>55</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Which Side of History Are You On?  Society of Professional Engineering Employees in Aerospace June 13, 2015</vt:lpstr>
      <vt:lpstr>Do You Believe:</vt:lpstr>
      <vt:lpstr>Charles Munger – Warren Buffett’s #2 $1.2 Billion Net Worth</vt:lpstr>
      <vt:lpstr>Boeing CEO Jim McNerney Speaks Which Statement Do You Believe is True?</vt:lpstr>
      <vt:lpstr>Doug Fraser:  UAW President – 1978 A Lonely Prophet Speaking the Truth</vt:lpstr>
      <vt:lpstr>Corporate America’s Class War 4 Decades and Counting</vt:lpstr>
      <vt:lpstr>History is the Game Films of Our Struggles</vt:lpstr>
      <vt:lpstr>Henry Ford Speaks from His Heart After Laying Off 91,000 – 1931</vt:lpstr>
      <vt:lpstr>Wall Street Speculators Collapse the Economy – Tens of Millions Suffer</vt:lpstr>
      <vt:lpstr>Police and U.S. Army Kill 2 WW 1 Veterans in Bonus March to D.C. – 1932</vt:lpstr>
      <vt:lpstr>The Great Uprising of the People – 1930s Jobs, Labor Rights and Help for the Unemployed and Those in Need</vt:lpstr>
      <vt:lpstr>New Strategies for a Better Future Sit Down Strike in Austin Minnesota - 1933</vt:lpstr>
      <vt:lpstr>The Great Uprising of the People – 1937 UAW Defeats GM – Flint MI</vt:lpstr>
      <vt:lpstr>Growing Class Solidarity, Increased Militancy and New Strategies Built Our Power</vt:lpstr>
      <vt:lpstr>Labor Leads the Fight to the Great Victories of the 1930s</vt:lpstr>
      <vt:lpstr>The Great Uprising of the People – 1960’s</vt:lpstr>
      <vt:lpstr>Fighting to Build Unity Across Our Differences National AFL-CIO Refuses to Endorse March</vt:lpstr>
      <vt:lpstr>Dr. King Died Supporting Public Sector Workers Striking for Recognition</vt:lpstr>
      <vt:lpstr>200,000 Postal Workers Wildcat – 1970 Win Collective Bargaining Rights</vt:lpstr>
      <vt:lpstr> The Great Uprising of the People 5,700 Strikes – 3+ Million Strikers – 1970 </vt:lpstr>
      <vt:lpstr>PowerPoint Presentation</vt:lpstr>
      <vt:lpstr>Labor and Our Allies Win Historic People’s Victories – 60s and Early 70s</vt:lpstr>
      <vt:lpstr>Danger Signs If We Don’t Grow;  We Die </vt:lpstr>
      <vt:lpstr>Corporate America Plans Class Warfare  Lewis Powell Memo – August 23, 1971 </vt:lpstr>
      <vt:lpstr>Labor’s Strategy for Disaster</vt:lpstr>
      <vt:lpstr>Labor Stands Apart from Many Movements Refuses to Unite Against Nixon - 1972</vt:lpstr>
      <vt:lpstr>PATCO Endorse Reagan – 1980 Reagan Crushes PATCO – 1981</vt:lpstr>
      <vt:lpstr>Corporate Class Warfare; Divide and Conquer Works Like a Charm</vt:lpstr>
      <vt:lpstr>Corporate America Goes for the Kill  Right to Work in MI, IN and WI</vt:lpstr>
      <vt:lpstr>Class Warfare Right to Work for Less – 2015 </vt:lpstr>
      <vt:lpstr>Wisconsin Governor Scott Walker “National Right to Work a Legitimate Goal”</vt:lpstr>
      <vt:lpstr>Do You Feel Like You Are Under Relentless Attacks from Your Employers and Corporate Backed Politicians?  Do You Think You Need More Allies to Restore Fairness and Justice for You and Our Communities?</vt:lpstr>
      <vt:lpstr>What are the American People Thinking and Feeling these Days?</vt:lpstr>
      <vt:lpstr>Do You Believe There is “Very Strong” or “Strong” Conflict Between the Rich and the Poor? – 2011</vt:lpstr>
      <vt:lpstr>Should Workers Have the Right to Organize?    2011 ABC/Washington Post Poll </vt:lpstr>
      <vt:lpstr>Do You Approve or Disapprove of Unions? - Blue   Are Unions Necessary to Protect Workers? - Red</vt:lpstr>
      <vt:lpstr>Which Group Do You Think Is Most Favorable to Unions?</vt:lpstr>
      <vt:lpstr>Our Young People Are the Most Favorable to Organized Labor – 2013 </vt:lpstr>
      <vt:lpstr>Are Labor Unions Necessary to Protect Workers? – 18 to 29 Year Olds</vt:lpstr>
      <vt:lpstr>Attitudes of Republicans About Unions 2015</vt:lpstr>
      <vt:lpstr>No one cares how much you know until they know how much you care about them  Solidarity begins when the boot is on the other person’s throat; not when it is on our throats</vt:lpstr>
      <vt:lpstr>We Need Another Great Uprising of the People:  Finding Hope and Getting Organized</vt:lpstr>
      <vt:lpstr>We are Building the Great Uprising of 21st Century  Which Side of History Are You On?  Will You Help Build Our New Great Uprising?</vt:lpstr>
      <vt:lpstr>Occupy Wall Street Shifts Our Thinking The 1% versus the 99%</vt:lpstr>
      <vt:lpstr>Labor/Community Alliance Beats the Union Busters – Anchorage – 2014 </vt:lpstr>
      <vt:lpstr>BIG WIN:  Oregon Labor/Alliance Forces Business to Withdraw RTW Initiative - 2014</vt:lpstr>
      <vt:lpstr>Who Says We Can’t Win Big?  Not Ohio Anti-Union Law Repealed 62% to 38%</vt:lpstr>
      <vt:lpstr>$15 Minimum Wage – Seatac and Seattle Lets Take It Across the Country </vt:lpstr>
      <vt:lpstr>Winning Big In Red States - 2014 Alaska 69%; Arkansas 65%; Nebraska 59% South Dakota 55%</vt:lpstr>
      <vt:lpstr>Fighting Forward – 29 Wins  Raise the Minimum Wage - 2015</vt:lpstr>
      <vt:lpstr>Walmart Caves:  500,000 Get a Raise $10 Minimum Wage in 2016</vt:lpstr>
      <vt:lpstr>“A Movement, Not a Moment” 80,000 March – February 8, 2014</vt:lpstr>
      <vt:lpstr>Grocery Workers Win Big With Strong Community Support – Western WA – 2013 </vt:lpstr>
      <vt:lpstr>CA Labor and Community Partners Smash Corporate Backed Prop 32 – 2012</vt:lpstr>
      <vt:lpstr>Labor Community Coalitions Win Paid Sick Leave CA, MA, Conn., OR, Seattle, NYC, SD</vt:lpstr>
      <vt:lpstr>We the People Defeat Comcast and Verizon – 3+ Million Speak Out</vt:lpstr>
      <vt:lpstr> Militant Students Force Congress to Keep Low Interest Rates for Student Loans - 2012</vt:lpstr>
      <vt:lpstr>Militant Young Immigrants Occupy Obama HQs and Win Stay of Deportations</vt:lpstr>
      <vt:lpstr>United We Can Build a More Just and Sustainable World</vt:lpstr>
      <vt:lpstr>We Will Build a Better World Smash the TPP</vt:lpstr>
      <vt:lpstr>United We Can Build A New Uprising of the People and Build a Better Future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State Building and Construction Trades Council Convention  August 7, 2014</dc:title>
  <dc:creator>Mark</dc:creator>
  <cp:lastModifiedBy>Mark</cp:lastModifiedBy>
  <cp:revision>123</cp:revision>
  <cp:lastPrinted>2015-06-12T22:39:30Z</cp:lastPrinted>
  <dcterms:created xsi:type="dcterms:W3CDTF">2014-07-26T16:09:11Z</dcterms:created>
  <dcterms:modified xsi:type="dcterms:W3CDTF">2015-08-21T00:09:34Z</dcterms:modified>
</cp:coreProperties>
</file>