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8"/>
  </p:notesMasterIdLst>
  <p:handoutMasterIdLst>
    <p:handoutMasterId r:id="rId69"/>
  </p:handoutMasterIdLst>
  <p:sldIdLst>
    <p:sldId id="451" r:id="rId2"/>
    <p:sldId id="804" r:id="rId3"/>
    <p:sldId id="916" r:id="rId4"/>
    <p:sldId id="863" r:id="rId5"/>
    <p:sldId id="1074" r:id="rId6"/>
    <p:sldId id="1181" r:id="rId7"/>
    <p:sldId id="1128" r:id="rId8"/>
    <p:sldId id="1160" r:id="rId9"/>
    <p:sldId id="1080" r:id="rId10"/>
    <p:sldId id="1145" r:id="rId11"/>
    <p:sldId id="1143" r:id="rId12"/>
    <p:sldId id="1104" r:id="rId13"/>
    <p:sldId id="1165" r:id="rId14"/>
    <p:sldId id="1107" r:id="rId15"/>
    <p:sldId id="1151" r:id="rId16"/>
    <p:sldId id="1152" r:id="rId17"/>
    <p:sldId id="1153" r:id="rId18"/>
    <p:sldId id="1013" r:id="rId19"/>
    <p:sldId id="901" r:id="rId20"/>
    <p:sldId id="1066" r:id="rId21"/>
    <p:sldId id="530" r:id="rId22"/>
    <p:sldId id="989" r:id="rId23"/>
    <p:sldId id="998" r:id="rId24"/>
    <p:sldId id="984" r:id="rId25"/>
    <p:sldId id="1183" r:id="rId26"/>
    <p:sldId id="999" r:id="rId27"/>
    <p:sldId id="1005" r:id="rId28"/>
    <p:sldId id="1015" r:id="rId29"/>
    <p:sldId id="1014" r:id="rId30"/>
    <p:sldId id="985" r:id="rId31"/>
    <p:sldId id="988" r:id="rId32"/>
    <p:sldId id="996" r:id="rId33"/>
    <p:sldId id="997" r:id="rId34"/>
    <p:sldId id="525" r:id="rId35"/>
    <p:sldId id="1100" r:id="rId36"/>
    <p:sldId id="1099" r:id="rId37"/>
    <p:sldId id="1163" r:id="rId38"/>
    <p:sldId id="1110" r:id="rId39"/>
    <p:sldId id="1111" r:id="rId40"/>
    <p:sldId id="1026" r:id="rId41"/>
    <p:sldId id="1164" r:id="rId42"/>
    <p:sldId id="1190" r:id="rId43"/>
    <p:sldId id="1029" r:id="rId44"/>
    <p:sldId id="1037" r:id="rId45"/>
    <p:sldId id="1038" r:id="rId46"/>
    <p:sldId id="1032" r:id="rId47"/>
    <p:sldId id="1052" r:id="rId48"/>
    <p:sldId id="1147" r:id="rId49"/>
    <p:sldId id="1126" r:id="rId50"/>
    <p:sldId id="1059" r:id="rId51"/>
    <p:sldId id="1192" r:id="rId52"/>
    <p:sldId id="1188" r:id="rId53"/>
    <p:sldId id="1189" r:id="rId54"/>
    <p:sldId id="1094" r:id="rId55"/>
    <p:sldId id="1157" r:id="rId56"/>
    <p:sldId id="1088" r:id="rId57"/>
    <p:sldId id="1091" r:id="rId58"/>
    <p:sldId id="1186" r:id="rId59"/>
    <p:sldId id="1097" r:id="rId60"/>
    <p:sldId id="1061" r:id="rId61"/>
    <p:sldId id="1062" r:id="rId62"/>
    <p:sldId id="1063" r:id="rId63"/>
    <p:sldId id="1055" r:id="rId64"/>
    <p:sldId id="1085" r:id="rId65"/>
    <p:sldId id="1087" r:id="rId66"/>
    <p:sldId id="1070" r:id="rId67"/>
  </p:sldIdLst>
  <p:sldSz cx="9144000" cy="6858000" type="screen4x3"/>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08">
          <p15:clr>
            <a:srgbClr val="A4A3A4"/>
          </p15:clr>
        </p15:guide>
        <p15:guide id="2" pos="292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26" autoAdjust="0"/>
    <p:restoredTop sz="93979" autoAdjust="0"/>
  </p:normalViewPr>
  <p:slideViewPr>
    <p:cSldViewPr>
      <p:cViewPr varScale="1">
        <p:scale>
          <a:sx n="69" d="100"/>
          <a:sy n="69" d="100"/>
        </p:scale>
        <p:origin x="1196" y="44"/>
      </p:cViewPr>
      <p:guideLst>
        <p:guide orient="horz" pos="2160"/>
        <p:guide pos="2880"/>
      </p:guideLst>
    </p:cSldViewPr>
  </p:slideViewPr>
  <p:outlineViewPr>
    <p:cViewPr>
      <p:scale>
        <a:sx n="33" d="100"/>
        <a:sy n="33" d="100"/>
      </p:scale>
      <p:origin x="0" y="-1232"/>
    </p:cViewPr>
  </p:outlineViewPr>
  <p:notesTextViewPr>
    <p:cViewPr>
      <p:scale>
        <a:sx n="3" d="2"/>
        <a:sy n="3" d="2"/>
      </p:scale>
      <p:origin x="0" y="0"/>
    </p:cViewPr>
  </p:notesTextViewPr>
  <p:sorterViewPr>
    <p:cViewPr varScale="1">
      <p:scale>
        <a:sx n="1" d="1"/>
        <a:sy n="1" d="1"/>
      </p:scale>
      <p:origin x="0" y="0"/>
    </p:cViewPr>
  </p:sorterViewPr>
  <p:notesViewPr>
    <p:cSldViewPr>
      <p:cViewPr varScale="1">
        <p:scale>
          <a:sx n="68" d="100"/>
          <a:sy n="68" d="100"/>
        </p:scale>
        <p:origin x="1816" y="52"/>
      </p:cViewPr>
      <p:guideLst>
        <p:guide orient="horz" pos="2208"/>
        <p:guide pos="2928"/>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2277631962671335E-2"/>
          <c:y val="5.0473457250976198E-2"/>
          <c:w val="0.89920384951881016"/>
          <c:h val="0.70769712434679644"/>
        </c:manualLayout>
      </c:layout>
      <c:lineChart>
        <c:grouping val="standard"/>
        <c:varyColors val="0"/>
        <c:ser>
          <c:idx val="0"/>
          <c:order val="0"/>
          <c:tx>
            <c:strRef>
              <c:f>Sheet1!$B$1</c:f>
              <c:strCache>
                <c:ptCount val="1"/>
                <c:pt idx="0">
                  <c:v>Unionization Rate All Workers</c:v>
                </c:pt>
              </c:strCache>
            </c:strRef>
          </c:tx>
          <c:marker>
            <c:symbol val="none"/>
          </c:marker>
          <c:cat>
            <c:numRef>
              <c:f>Sheet1!$A$2:$A$122</c:f>
              <c:numCache>
                <c:formatCode>General</c:formatCode>
                <c:ptCount val="121"/>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numCache>
            </c:numRef>
          </c:cat>
          <c:val>
            <c:numRef>
              <c:f>Sheet1!$B$2:$B$122</c:f>
              <c:numCache>
                <c:formatCode>0.0%</c:formatCode>
                <c:ptCount val="121"/>
                <c:pt idx="0">
                  <c:v>2.8000000000000001E-2</c:v>
                </c:pt>
                <c:pt idx="1">
                  <c:v>3.5999999999999997E-2</c:v>
                </c:pt>
                <c:pt idx="2">
                  <c:v>4.1000000000000002E-2</c:v>
                </c:pt>
                <c:pt idx="3">
                  <c:v>4.9000000000000002E-2</c:v>
                </c:pt>
                <c:pt idx="4">
                  <c:v>6.5000000000000002E-2</c:v>
                </c:pt>
                <c:pt idx="5">
                  <c:v>7.8E-2</c:v>
                </c:pt>
                <c:pt idx="6">
                  <c:v>9.2999999999999999E-2</c:v>
                </c:pt>
                <c:pt idx="7">
                  <c:v>0.114</c:v>
                </c:pt>
                <c:pt idx="8">
                  <c:v>0.12</c:v>
                </c:pt>
                <c:pt idx="9">
                  <c:v>0.108</c:v>
                </c:pt>
                <c:pt idx="10">
                  <c:v>0.10100000000000001</c:v>
                </c:pt>
                <c:pt idx="11">
                  <c:v>0.105</c:v>
                </c:pt>
                <c:pt idx="12">
                  <c:v>0.109</c:v>
                </c:pt>
                <c:pt idx="13">
                  <c:v>9.9000000000000005E-2</c:v>
                </c:pt>
                <c:pt idx="14">
                  <c:v>0.10299999999999999</c:v>
                </c:pt>
                <c:pt idx="15">
                  <c:v>0.109</c:v>
                </c:pt>
                <c:pt idx="16">
                  <c:v>0.111</c:v>
                </c:pt>
                <c:pt idx="17">
                  <c:v>0.11700000000000001</c:v>
                </c:pt>
                <c:pt idx="18">
                  <c:v>0.11700000000000001</c:v>
                </c:pt>
                <c:pt idx="19">
                  <c:v>0.115</c:v>
                </c:pt>
                <c:pt idx="20">
                  <c:v>0.112</c:v>
                </c:pt>
                <c:pt idx="21">
                  <c:v>0.121</c:v>
                </c:pt>
                <c:pt idx="22">
                  <c:v>0.13900000000000001</c:v>
                </c:pt>
                <c:pt idx="23">
                  <c:v>0.157</c:v>
                </c:pt>
                <c:pt idx="24">
                  <c:v>0.17599999999999999</c:v>
                </c:pt>
                <c:pt idx="25">
                  <c:v>0.18</c:v>
                </c:pt>
                <c:pt idx="26">
                  <c:v>0.14499999999999999</c:v>
                </c:pt>
                <c:pt idx="27">
                  <c:v>0.122</c:v>
                </c:pt>
                <c:pt idx="28">
                  <c:v>0.122</c:v>
                </c:pt>
                <c:pt idx="29">
                  <c:v>0.128</c:v>
                </c:pt>
                <c:pt idx="30">
                  <c:v>0.125</c:v>
                </c:pt>
                <c:pt idx="31">
                  <c:v>0.128</c:v>
                </c:pt>
                <c:pt idx="32">
                  <c:v>0.1265</c:v>
                </c:pt>
                <c:pt idx="33">
                  <c:v>0.1</c:v>
                </c:pt>
                <c:pt idx="34">
                  <c:v>0.11600000000000001</c:v>
                </c:pt>
                <c:pt idx="35">
                  <c:v>0.124</c:v>
                </c:pt>
                <c:pt idx="36">
                  <c:v>0.129</c:v>
                </c:pt>
                <c:pt idx="37">
                  <c:v>0.113</c:v>
                </c:pt>
                <c:pt idx="38">
                  <c:v>0.11899999999999999</c:v>
                </c:pt>
                <c:pt idx="39">
                  <c:v>0.13200000000000001</c:v>
                </c:pt>
                <c:pt idx="40">
                  <c:v>0.13700000000000001</c:v>
                </c:pt>
                <c:pt idx="41">
                  <c:v>0.22600000000000001</c:v>
                </c:pt>
                <c:pt idx="42">
                  <c:v>0.27500000000000002</c:v>
                </c:pt>
                <c:pt idx="43">
                  <c:v>0.28599999999999998</c:v>
                </c:pt>
                <c:pt idx="44">
                  <c:v>0.26900000000000002</c:v>
                </c:pt>
                <c:pt idx="45">
                  <c:v>0.27900000000000003</c:v>
                </c:pt>
                <c:pt idx="46">
                  <c:v>0.25900000000000001</c:v>
                </c:pt>
                <c:pt idx="47">
                  <c:v>0.311</c:v>
                </c:pt>
                <c:pt idx="48">
                  <c:v>0.33800000000000002</c:v>
                </c:pt>
                <c:pt idx="49">
                  <c:v>0.35499999999999998</c:v>
                </c:pt>
                <c:pt idx="50">
                  <c:v>0.34499999999999997</c:v>
                </c:pt>
                <c:pt idx="51">
                  <c:v>0.33700000000000002</c:v>
                </c:pt>
                <c:pt idx="52">
                  <c:v>0.31900000000000001</c:v>
                </c:pt>
                <c:pt idx="53">
                  <c:v>0.32600000000000001</c:v>
                </c:pt>
                <c:pt idx="54">
                  <c:v>0.315</c:v>
                </c:pt>
                <c:pt idx="55">
                  <c:v>0.33300000000000002</c:v>
                </c:pt>
                <c:pt idx="56">
                  <c:v>0.32500000000000001</c:v>
                </c:pt>
                <c:pt idx="57">
                  <c:v>0.33700000000000002</c:v>
                </c:pt>
                <c:pt idx="58">
                  <c:v>0.34699999999999998</c:v>
                </c:pt>
                <c:pt idx="59">
                  <c:v>0.33200000000000002</c:v>
                </c:pt>
                <c:pt idx="60">
                  <c:v>0.33400000000000002</c:v>
                </c:pt>
                <c:pt idx="61">
                  <c:v>0.32800000000000001</c:v>
                </c:pt>
                <c:pt idx="62">
                  <c:v>0.33200000000000002</c:v>
                </c:pt>
                <c:pt idx="63">
                  <c:v>0.32100000000000001</c:v>
                </c:pt>
                <c:pt idx="64">
                  <c:v>0.314</c:v>
                </c:pt>
                <c:pt idx="65">
                  <c:v>0.30199999999999999</c:v>
                </c:pt>
                <c:pt idx="66">
                  <c:v>0.29799999999999999</c:v>
                </c:pt>
                <c:pt idx="67">
                  <c:v>0.29199999999999998</c:v>
                </c:pt>
                <c:pt idx="68">
                  <c:v>0.28899999999999998</c:v>
                </c:pt>
                <c:pt idx="69">
                  <c:v>0.28399999999999997</c:v>
                </c:pt>
                <c:pt idx="70">
                  <c:v>0.28100000000000003</c:v>
                </c:pt>
                <c:pt idx="71">
                  <c:v>0.27900000000000003</c:v>
                </c:pt>
                <c:pt idx="72">
                  <c:v>0.27900000000000003</c:v>
                </c:pt>
                <c:pt idx="73">
                  <c:v>0.27100000000000002</c:v>
                </c:pt>
                <c:pt idx="74">
                  <c:v>0.27400000000000002</c:v>
                </c:pt>
                <c:pt idx="75">
                  <c:v>0.27300000000000002</c:v>
                </c:pt>
                <c:pt idx="76">
                  <c:v>0.27200000000000002</c:v>
                </c:pt>
                <c:pt idx="77">
                  <c:v>0.26700000000000002</c:v>
                </c:pt>
                <c:pt idx="78">
                  <c:v>0.26200000000000001</c:v>
                </c:pt>
                <c:pt idx="79">
                  <c:v>0.255</c:v>
                </c:pt>
                <c:pt idx="80">
                  <c:v>0.248</c:v>
                </c:pt>
                <c:pt idx="81">
                  <c:v>0.24199999999999999</c:v>
                </c:pt>
                <c:pt idx="82">
                  <c:v>0.23599999999999999</c:v>
                </c:pt>
                <c:pt idx="83">
                  <c:v>0.24399999999999999</c:v>
                </c:pt>
                <c:pt idx="84">
                  <c:v>0.252</c:v>
                </c:pt>
                <c:pt idx="85">
                  <c:v>0.23499999999999999</c:v>
                </c:pt>
                <c:pt idx="86">
                  <c:v>0.219</c:v>
                </c:pt>
                <c:pt idx="87">
                  <c:v>0.20100000000000001</c:v>
                </c:pt>
                <c:pt idx="88">
                  <c:v>0.18</c:v>
                </c:pt>
                <c:pt idx="89">
                  <c:v>0.18</c:v>
                </c:pt>
                <c:pt idx="90">
                  <c:v>0.17499999999999999</c:v>
                </c:pt>
                <c:pt idx="91">
                  <c:v>0.17</c:v>
                </c:pt>
                <c:pt idx="92">
                  <c:v>0.16800000000000001</c:v>
                </c:pt>
                <c:pt idx="93">
                  <c:v>0.16400000000000001</c:v>
                </c:pt>
                <c:pt idx="94">
                  <c:v>0.161</c:v>
                </c:pt>
                <c:pt idx="95">
                  <c:v>0.161</c:v>
                </c:pt>
                <c:pt idx="96">
                  <c:v>0.158</c:v>
                </c:pt>
                <c:pt idx="97">
                  <c:v>0.158</c:v>
                </c:pt>
                <c:pt idx="98">
                  <c:v>0.155</c:v>
                </c:pt>
                <c:pt idx="99">
                  <c:v>0.14899999999999999</c:v>
                </c:pt>
                <c:pt idx="100">
                  <c:v>0.14499999999999999</c:v>
                </c:pt>
                <c:pt idx="101">
                  <c:v>0.14099999999999999</c:v>
                </c:pt>
                <c:pt idx="102">
                  <c:v>0.13900000000000001</c:v>
                </c:pt>
                <c:pt idx="103">
                  <c:v>0.13900000000000001</c:v>
                </c:pt>
                <c:pt idx="104">
                  <c:v>0.13500000000000001</c:v>
                </c:pt>
                <c:pt idx="105">
                  <c:v>0.13500000000000001</c:v>
                </c:pt>
                <c:pt idx="106">
                  <c:v>0.13300000000000001</c:v>
                </c:pt>
                <c:pt idx="107">
                  <c:v>0.129</c:v>
                </c:pt>
                <c:pt idx="108">
                  <c:v>0.125</c:v>
                </c:pt>
                <c:pt idx="109">
                  <c:v>0.125</c:v>
                </c:pt>
                <c:pt idx="110">
                  <c:v>0.12</c:v>
                </c:pt>
                <c:pt idx="111">
                  <c:v>0.121</c:v>
                </c:pt>
                <c:pt idx="112">
                  <c:v>0.124</c:v>
                </c:pt>
                <c:pt idx="113">
                  <c:v>0.123</c:v>
                </c:pt>
                <c:pt idx="114">
                  <c:v>0.11899999999999999</c:v>
                </c:pt>
                <c:pt idx="115">
                  <c:v>0.11799999999999999</c:v>
                </c:pt>
                <c:pt idx="116">
                  <c:v>0.113</c:v>
                </c:pt>
                <c:pt idx="117">
                  <c:v>0.113</c:v>
                </c:pt>
                <c:pt idx="118">
                  <c:v>0.111</c:v>
                </c:pt>
                <c:pt idx="119">
                  <c:v>0.111</c:v>
                </c:pt>
                <c:pt idx="120">
                  <c:v>0.107</c:v>
                </c:pt>
              </c:numCache>
            </c:numRef>
          </c:val>
          <c:smooth val="0"/>
          <c:extLst>
            <c:ext xmlns:c16="http://schemas.microsoft.com/office/drawing/2014/chart" uri="{C3380CC4-5D6E-409C-BE32-E72D297353CC}">
              <c16:uniqueId val="{00000000-C47F-48F5-83D6-BB87632D9A49}"/>
            </c:ext>
          </c:extLst>
        </c:ser>
        <c:ser>
          <c:idx val="1"/>
          <c:order val="1"/>
          <c:tx>
            <c:strRef>
              <c:f>Sheet1!$C$1</c:f>
              <c:strCache>
                <c:ptCount val="1"/>
                <c:pt idx="0">
                  <c:v>Unionization Rate - Non-Ag Private Sector</c:v>
                </c:pt>
              </c:strCache>
            </c:strRef>
          </c:tx>
          <c:marker>
            <c:symbol val="none"/>
          </c:marker>
          <c:cat>
            <c:numRef>
              <c:f>Sheet1!$A$2:$A$122</c:f>
              <c:numCache>
                <c:formatCode>General</c:formatCode>
                <c:ptCount val="121"/>
                <c:pt idx="0">
                  <c:v>1890</c:v>
                </c:pt>
                <c:pt idx="1">
                  <c:v>1897</c:v>
                </c:pt>
                <c:pt idx="2" formatCode="0">
                  <c:v>1898</c:v>
                </c:pt>
                <c:pt idx="3">
                  <c:v>1899</c:v>
                </c:pt>
                <c:pt idx="4">
                  <c:v>1900</c:v>
                </c:pt>
                <c:pt idx="5">
                  <c:v>1901</c:v>
                </c:pt>
                <c:pt idx="6">
                  <c:v>1902</c:v>
                </c:pt>
                <c:pt idx="7">
                  <c:v>1903</c:v>
                </c:pt>
                <c:pt idx="8">
                  <c:v>1904</c:v>
                </c:pt>
                <c:pt idx="9">
                  <c:v>1905</c:v>
                </c:pt>
                <c:pt idx="10">
                  <c:v>1906</c:v>
                </c:pt>
                <c:pt idx="11">
                  <c:v>1907</c:v>
                </c:pt>
                <c:pt idx="12">
                  <c:v>1908</c:v>
                </c:pt>
                <c:pt idx="13">
                  <c:v>1909</c:v>
                </c:pt>
                <c:pt idx="14">
                  <c:v>1910</c:v>
                </c:pt>
                <c:pt idx="15">
                  <c:v>1911</c:v>
                </c:pt>
                <c:pt idx="16">
                  <c:v>1912</c:v>
                </c:pt>
                <c:pt idx="17">
                  <c:v>1913</c:v>
                </c:pt>
                <c:pt idx="18">
                  <c:v>1914</c:v>
                </c:pt>
                <c:pt idx="19">
                  <c:v>1915</c:v>
                </c:pt>
                <c:pt idx="20">
                  <c:v>1916</c:v>
                </c:pt>
                <c:pt idx="21">
                  <c:v>1917</c:v>
                </c:pt>
                <c:pt idx="22">
                  <c:v>1918</c:v>
                </c:pt>
                <c:pt idx="23">
                  <c:v>1919</c:v>
                </c:pt>
                <c:pt idx="24">
                  <c:v>1920</c:v>
                </c:pt>
                <c:pt idx="25">
                  <c:v>1921</c:v>
                </c:pt>
                <c:pt idx="26">
                  <c:v>1922</c:v>
                </c:pt>
                <c:pt idx="27">
                  <c:v>1923</c:v>
                </c:pt>
                <c:pt idx="28">
                  <c:v>1924</c:v>
                </c:pt>
                <c:pt idx="29">
                  <c:v>1925</c:v>
                </c:pt>
                <c:pt idx="30">
                  <c:v>1926</c:v>
                </c:pt>
                <c:pt idx="31">
                  <c:v>1927</c:v>
                </c:pt>
                <c:pt idx="32">
                  <c:v>1928</c:v>
                </c:pt>
                <c:pt idx="33">
                  <c:v>1929</c:v>
                </c:pt>
                <c:pt idx="34">
                  <c:v>1930</c:v>
                </c:pt>
                <c:pt idx="35">
                  <c:v>1931</c:v>
                </c:pt>
                <c:pt idx="36">
                  <c:v>1932</c:v>
                </c:pt>
                <c:pt idx="37">
                  <c:v>1933</c:v>
                </c:pt>
                <c:pt idx="38">
                  <c:v>1934</c:v>
                </c:pt>
                <c:pt idx="39">
                  <c:v>1935</c:v>
                </c:pt>
                <c:pt idx="40">
                  <c:v>1936</c:v>
                </c:pt>
                <c:pt idx="41">
                  <c:v>1937</c:v>
                </c:pt>
                <c:pt idx="42">
                  <c:v>1938</c:v>
                </c:pt>
                <c:pt idx="43">
                  <c:v>1939</c:v>
                </c:pt>
                <c:pt idx="44">
                  <c:v>1940</c:v>
                </c:pt>
                <c:pt idx="45">
                  <c:v>1941</c:v>
                </c:pt>
                <c:pt idx="46">
                  <c:v>1942</c:v>
                </c:pt>
                <c:pt idx="47">
                  <c:v>1943</c:v>
                </c:pt>
                <c:pt idx="48">
                  <c:v>1944</c:v>
                </c:pt>
                <c:pt idx="49">
                  <c:v>1945</c:v>
                </c:pt>
                <c:pt idx="50">
                  <c:v>1946</c:v>
                </c:pt>
                <c:pt idx="51">
                  <c:v>1947</c:v>
                </c:pt>
                <c:pt idx="52">
                  <c:v>1948</c:v>
                </c:pt>
                <c:pt idx="53">
                  <c:v>1949</c:v>
                </c:pt>
                <c:pt idx="54">
                  <c:v>1950</c:v>
                </c:pt>
                <c:pt idx="55">
                  <c:v>1951</c:v>
                </c:pt>
                <c:pt idx="56">
                  <c:v>1952</c:v>
                </c:pt>
                <c:pt idx="57">
                  <c:v>1953</c:v>
                </c:pt>
                <c:pt idx="58">
                  <c:v>1954</c:v>
                </c:pt>
                <c:pt idx="59">
                  <c:v>1955</c:v>
                </c:pt>
                <c:pt idx="60">
                  <c:v>1956</c:v>
                </c:pt>
                <c:pt idx="61">
                  <c:v>1957</c:v>
                </c:pt>
                <c:pt idx="62">
                  <c:v>1958</c:v>
                </c:pt>
                <c:pt idx="63">
                  <c:v>1959</c:v>
                </c:pt>
                <c:pt idx="64">
                  <c:v>1960</c:v>
                </c:pt>
                <c:pt idx="65">
                  <c:v>1961</c:v>
                </c:pt>
                <c:pt idx="66">
                  <c:v>1962</c:v>
                </c:pt>
                <c:pt idx="67">
                  <c:v>1963</c:v>
                </c:pt>
                <c:pt idx="68">
                  <c:v>1964</c:v>
                </c:pt>
                <c:pt idx="69">
                  <c:v>1965</c:v>
                </c:pt>
                <c:pt idx="70">
                  <c:v>1966</c:v>
                </c:pt>
                <c:pt idx="71">
                  <c:v>1967</c:v>
                </c:pt>
                <c:pt idx="72">
                  <c:v>1968</c:v>
                </c:pt>
                <c:pt idx="73">
                  <c:v>1969</c:v>
                </c:pt>
                <c:pt idx="74">
                  <c:v>1970</c:v>
                </c:pt>
                <c:pt idx="75">
                  <c:v>1971</c:v>
                </c:pt>
                <c:pt idx="76">
                  <c:v>1972</c:v>
                </c:pt>
                <c:pt idx="77">
                  <c:v>1973</c:v>
                </c:pt>
                <c:pt idx="78">
                  <c:v>1974</c:v>
                </c:pt>
                <c:pt idx="79">
                  <c:v>1975</c:v>
                </c:pt>
                <c:pt idx="80">
                  <c:v>1976</c:v>
                </c:pt>
                <c:pt idx="81">
                  <c:v>1977</c:v>
                </c:pt>
                <c:pt idx="82">
                  <c:v>1978</c:v>
                </c:pt>
                <c:pt idx="83">
                  <c:v>1979</c:v>
                </c:pt>
                <c:pt idx="84">
                  <c:v>1980</c:v>
                </c:pt>
                <c:pt idx="85">
                  <c:v>1981</c:v>
                </c:pt>
                <c:pt idx="86">
                  <c:v>1982</c:v>
                </c:pt>
                <c:pt idx="87">
                  <c:v>1983</c:v>
                </c:pt>
                <c:pt idx="88">
                  <c:v>1984</c:v>
                </c:pt>
                <c:pt idx="89">
                  <c:v>1985</c:v>
                </c:pt>
                <c:pt idx="90">
                  <c:v>1986</c:v>
                </c:pt>
                <c:pt idx="91">
                  <c:v>1987</c:v>
                </c:pt>
                <c:pt idx="92">
                  <c:v>1988</c:v>
                </c:pt>
                <c:pt idx="93">
                  <c:v>1989</c:v>
                </c:pt>
                <c:pt idx="94">
                  <c:v>1990</c:v>
                </c:pt>
                <c:pt idx="95">
                  <c:v>1991</c:v>
                </c:pt>
                <c:pt idx="96">
                  <c:v>1992</c:v>
                </c:pt>
                <c:pt idx="97">
                  <c:v>1993</c:v>
                </c:pt>
                <c:pt idx="98">
                  <c:v>1994</c:v>
                </c:pt>
                <c:pt idx="99">
                  <c:v>1995</c:v>
                </c:pt>
                <c:pt idx="100">
                  <c:v>1996</c:v>
                </c:pt>
                <c:pt idx="101">
                  <c:v>1997</c:v>
                </c:pt>
                <c:pt idx="102">
                  <c:v>1998</c:v>
                </c:pt>
                <c:pt idx="103">
                  <c:v>1999</c:v>
                </c:pt>
                <c:pt idx="104">
                  <c:v>2000</c:v>
                </c:pt>
                <c:pt idx="105">
                  <c:v>2001</c:v>
                </c:pt>
                <c:pt idx="106">
                  <c:v>2002</c:v>
                </c:pt>
                <c:pt idx="107">
                  <c:v>2003</c:v>
                </c:pt>
                <c:pt idx="108">
                  <c:v>2004</c:v>
                </c:pt>
                <c:pt idx="109">
                  <c:v>2005</c:v>
                </c:pt>
                <c:pt idx="110">
                  <c:v>2006</c:v>
                </c:pt>
                <c:pt idx="111">
                  <c:v>2007</c:v>
                </c:pt>
                <c:pt idx="112">
                  <c:v>2008</c:v>
                </c:pt>
                <c:pt idx="113">
                  <c:v>2009</c:v>
                </c:pt>
                <c:pt idx="114">
                  <c:v>2010</c:v>
                </c:pt>
                <c:pt idx="115">
                  <c:v>2011</c:v>
                </c:pt>
                <c:pt idx="116">
                  <c:v>2012</c:v>
                </c:pt>
                <c:pt idx="117">
                  <c:v>2013</c:v>
                </c:pt>
                <c:pt idx="118">
                  <c:v>2014</c:v>
                </c:pt>
                <c:pt idx="119">
                  <c:v>2015</c:v>
                </c:pt>
                <c:pt idx="120">
                  <c:v>2016</c:v>
                </c:pt>
              </c:numCache>
            </c:numRef>
          </c:cat>
          <c:val>
            <c:numRef>
              <c:f>Sheet1!$C$2:$C$122</c:f>
              <c:numCache>
                <c:formatCode>General</c:formatCode>
                <c:ptCount val="121"/>
                <c:pt idx="78" formatCode="0.0%">
                  <c:v>0.246</c:v>
                </c:pt>
                <c:pt idx="79" formatCode="0.0%">
                  <c:v>0.23799999999999999</c:v>
                </c:pt>
                <c:pt idx="80" formatCode="0.0%">
                  <c:v>0.219</c:v>
                </c:pt>
                <c:pt idx="81" formatCode="0.0%">
                  <c:v>0.217</c:v>
                </c:pt>
                <c:pt idx="82" formatCode="0.0%">
                  <c:v>0.221</c:v>
                </c:pt>
                <c:pt idx="83" formatCode="0.0%">
                  <c:v>0.216</c:v>
                </c:pt>
                <c:pt idx="84" formatCode="0.0%">
                  <c:v>0.20399999999999999</c:v>
                </c:pt>
                <c:pt idx="85" formatCode="0.0%">
                  <c:v>0.191</c:v>
                </c:pt>
                <c:pt idx="86" formatCode="0.0%">
                  <c:v>0.18</c:v>
                </c:pt>
                <c:pt idx="87" formatCode="0.0%">
                  <c:v>0.16800000000000001</c:v>
                </c:pt>
                <c:pt idx="88" formatCode="0.0%">
                  <c:v>0.155</c:v>
                </c:pt>
                <c:pt idx="89" formatCode="0.0%">
                  <c:v>0.14599999999999999</c:v>
                </c:pt>
                <c:pt idx="90" formatCode="0.0%">
                  <c:v>0.14000000000000001</c:v>
                </c:pt>
                <c:pt idx="91" formatCode="0.0%">
                  <c:v>0.13400000000000001</c:v>
                </c:pt>
                <c:pt idx="92" formatCode="0.0%">
                  <c:v>0.129</c:v>
                </c:pt>
                <c:pt idx="93" formatCode="0.0%">
                  <c:v>0.124</c:v>
                </c:pt>
                <c:pt idx="94" formatCode="0.0%">
                  <c:v>0.121</c:v>
                </c:pt>
                <c:pt idx="95" formatCode="0.0%">
                  <c:v>0.11899999999999999</c:v>
                </c:pt>
                <c:pt idx="96" formatCode="0.0%">
                  <c:v>0.115</c:v>
                </c:pt>
                <c:pt idx="97" formatCode="0.0%">
                  <c:v>0.112</c:v>
                </c:pt>
                <c:pt idx="98" formatCode="0.0%">
                  <c:v>0.109</c:v>
                </c:pt>
                <c:pt idx="99" formatCode="0.0%">
                  <c:v>0.104</c:v>
                </c:pt>
                <c:pt idx="100" formatCode="0.0%">
                  <c:v>0.10199999999999999</c:v>
                </c:pt>
                <c:pt idx="101" formatCode="0.0%">
                  <c:v>9.8000000000000004E-2</c:v>
                </c:pt>
                <c:pt idx="102" formatCode="0.0%">
                  <c:v>9.6000000000000002E-2</c:v>
                </c:pt>
                <c:pt idx="103" formatCode="0.0%">
                  <c:v>9.5000000000000001E-2</c:v>
                </c:pt>
                <c:pt idx="104" formatCode="0.0%">
                  <c:v>9.0999999999999998E-2</c:v>
                </c:pt>
                <c:pt idx="105" formatCode="0.0%">
                  <c:v>9.0999999999999998E-2</c:v>
                </c:pt>
                <c:pt idx="106" formatCode="0.0%">
                  <c:v>8.6999999999999994E-2</c:v>
                </c:pt>
                <c:pt idx="107" formatCode="0.0%">
                  <c:v>8.3000000000000004E-2</c:v>
                </c:pt>
                <c:pt idx="108" formatCode="0.0%">
                  <c:v>0.08</c:v>
                </c:pt>
                <c:pt idx="109" formatCode="0.0%">
                  <c:v>7.9000000000000001E-2</c:v>
                </c:pt>
                <c:pt idx="110" formatCode="0.0%">
                  <c:v>7.3999999999999996E-2</c:v>
                </c:pt>
                <c:pt idx="111" formatCode="0.0%">
                  <c:v>7.4999999999999997E-2</c:v>
                </c:pt>
                <c:pt idx="112" formatCode="0.0%">
                  <c:v>7.6999999999999999E-2</c:v>
                </c:pt>
                <c:pt idx="113" formatCode="0.0%">
                  <c:v>7.1999999999999995E-2</c:v>
                </c:pt>
                <c:pt idx="114" formatCode="0.0%">
                  <c:v>6.9000000000000006E-2</c:v>
                </c:pt>
                <c:pt idx="115" formatCode="0.0%">
                  <c:v>6.9000000000000006E-2</c:v>
                </c:pt>
                <c:pt idx="116" formatCode="0.0%">
                  <c:v>6.6000000000000003E-2</c:v>
                </c:pt>
                <c:pt idx="117" formatCode="0.0%">
                  <c:v>6.7000000000000004E-2</c:v>
                </c:pt>
                <c:pt idx="118" formatCode="0.0%">
                  <c:v>6.6000000000000003E-2</c:v>
                </c:pt>
                <c:pt idx="119" formatCode="0.0%">
                  <c:v>6.7000000000000004E-2</c:v>
                </c:pt>
                <c:pt idx="120" formatCode="0.00%">
                  <c:v>6.4000000000000001E-2</c:v>
                </c:pt>
              </c:numCache>
            </c:numRef>
          </c:val>
          <c:smooth val="0"/>
          <c:extLst>
            <c:ext xmlns:c16="http://schemas.microsoft.com/office/drawing/2014/chart" uri="{C3380CC4-5D6E-409C-BE32-E72D297353CC}">
              <c16:uniqueId val="{00000001-C47F-48F5-83D6-BB87632D9A49}"/>
            </c:ext>
          </c:extLst>
        </c:ser>
        <c:dLbls>
          <c:showLegendKey val="0"/>
          <c:showVal val="0"/>
          <c:showCatName val="0"/>
          <c:showSerName val="0"/>
          <c:showPercent val="0"/>
          <c:showBubbleSize val="0"/>
        </c:dLbls>
        <c:smooth val="0"/>
        <c:axId val="37082624"/>
        <c:axId val="37692544"/>
      </c:lineChart>
      <c:catAx>
        <c:axId val="37082624"/>
        <c:scaling>
          <c:orientation val="minMax"/>
        </c:scaling>
        <c:delete val="0"/>
        <c:axPos val="b"/>
        <c:numFmt formatCode="General" sourceLinked="1"/>
        <c:majorTickMark val="out"/>
        <c:minorTickMark val="none"/>
        <c:tickLblPos val="nextTo"/>
        <c:crossAx val="37692544"/>
        <c:crosses val="autoZero"/>
        <c:auto val="1"/>
        <c:lblAlgn val="ctr"/>
        <c:lblOffset val="100"/>
        <c:noMultiLvlLbl val="0"/>
      </c:catAx>
      <c:valAx>
        <c:axId val="37692544"/>
        <c:scaling>
          <c:orientation val="minMax"/>
        </c:scaling>
        <c:delete val="0"/>
        <c:axPos val="l"/>
        <c:majorGridlines/>
        <c:numFmt formatCode="0%" sourceLinked="0"/>
        <c:majorTickMark val="out"/>
        <c:minorTickMark val="none"/>
        <c:tickLblPos val="nextTo"/>
        <c:crossAx val="37082624"/>
        <c:crosses val="autoZero"/>
        <c:crossBetween val="between"/>
      </c:valAx>
    </c:plotArea>
    <c:legend>
      <c:legendPos val="b"/>
      <c:overlay val="0"/>
    </c:legend>
    <c:plotVisOnly val="1"/>
    <c:dispBlanksAs val="gap"/>
    <c:showDLblsOverMax val="0"/>
  </c:chart>
  <c:txPr>
    <a:bodyPr/>
    <a:lstStyle/>
    <a:p>
      <a:pPr>
        <a:defRPr sz="1800"/>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Gallup Polls</c:v>
                </c:pt>
              </c:strCache>
            </c:strRef>
          </c:tx>
          <c:cat>
            <c:numRef>
              <c:f>Sheet1!$A$2:$A$41</c:f>
              <c:numCache>
                <c:formatCode>General</c:formatCode>
                <c:ptCount val="40"/>
                <c:pt idx="0">
                  <c:v>1936</c:v>
                </c:pt>
                <c:pt idx="1">
                  <c:v>1941</c:v>
                </c:pt>
                <c:pt idx="2">
                  <c:v>1947</c:v>
                </c:pt>
                <c:pt idx="3">
                  <c:v>1948</c:v>
                </c:pt>
                <c:pt idx="4">
                  <c:v>1953</c:v>
                </c:pt>
                <c:pt idx="5">
                  <c:v>1957</c:v>
                </c:pt>
                <c:pt idx="6">
                  <c:v>1958</c:v>
                </c:pt>
                <c:pt idx="7">
                  <c:v>1959</c:v>
                </c:pt>
                <c:pt idx="8">
                  <c:v>1961</c:v>
                </c:pt>
                <c:pt idx="9">
                  <c:v>1962</c:v>
                </c:pt>
                <c:pt idx="10">
                  <c:v>1963</c:v>
                </c:pt>
                <c:pt idx="11">
                  <c:v>1965</c:v>
                </c:pt>
                <c:pt idx="12">
                  <c:v>1967</c:v>
                </c:pt>
                <c:pt idx="13">
                  <c:v>1972</c:v>
                </c:pt>
                <c:pt idx="14">
                  <c:v>1978</c:v>
                </c:pt>
                <c:pt idx="15">
                  <c:v>1979</c:v>
                </c:pt>
                <c:pt idx="16">
                  <c:v>1981</c:v>
                </c:pt>
                <c:pt idx="17">
                  <c:v>1985</c:v>
                </c:pt>
                <c:pt idx="18">
                  <c:v>1986</c:v>
                </c:pt>
                <c:pt idx="19">
                  <c:v>1990</c:v>
                </c:pt>
                <c:pt idx="20">
                  <c:v>1991</c:v>
                </c:pt>
                <c:pt idx="21">
                  <c:v>1997</c:v>
                </c:pt>
                <c:pt idx="22">
                  <c:v>1999</c:v>
                </c:pt>
                <c:pt idx="23">
                  <c:v>2001</c:v>
                </c:pt>
                <c:pt idx="24">
                  <c:v>2002</c:v>
                </c:pt>
                <c:pt idx="25">
                  <c:v>2003</c:v>
                </c:pt>
                <c:pt idx="26">
                  <c:v>2004</c:v>
                </c:pt>
                <c:pt idx="27">
                  <c:v>2005</c:v>
                </c:pt>
                <c:pt idx="28">
                  <c:v>2006</c:v>
                </c:pt>
                <c:pt idx="29">
                  <c:v>2007</c:v>
                </c:pt>
                <c:pt idx="30">
                  <c:v>2008</c:v>
                </c:pt>
                <c:pt idx="31">
                  <c:v>2009</c:v>
                </c:pt>
                <c:pt idx="32">
                  <c:v>2010</c:v>
                </c:pt>
                <c:pt idx="33">
                  <c:v>2011</c:v>
                </c:pt>
                <c:pt idx="34">
                  <c:v>2012</c:v>
                </c:pt>
                <c:pt idx="35">
                  <c:v>2013</c:v>
                </c:pt>
                <c:pt idx="36">
                  <c:v>2014</c:v>
                </c:pt>
                <c:pt idx="37">
                  <c:v>2015</c:v>
                </c:pt>
                <c:pt idx="38">
                  <c:v>2016</c:v>
                </c:pt>
                <c:pt idx="39">
                  <c:v>2017</c:v>
                </c:pt>
              </c:numCache>
            </c:numRef>
          </c:cat>
          <c:val>
            <c:numRef>
              <c:f>Sheet1!$B$2:$B$41</c:f>
              <c:numCache>
                <c:formatCode>General</c:formatCode>
                <c:ptCount val="40"/>
                <c:pt idx="0">
                  <c:v>72</c:v>
                </c:pt>
                <c:pt idx="1">
                  <c:v>61</c:v>
                </c:pt>
                <c:pt idx="2">
                  <c:v>64</c:v>
                </c:pt>
                <c:pt idx="3">
                  <c:v>64</c:v>
                </c:pt>
                <c:pt idx="4">
                  <c:v>75</c:v>
                </c:pt>
                <c:pt idx="5">
                  <c:v>75</c:v>
                </c:pt>
                <c:pt idx="6">
                  <c:v>64</c:v>
                </c:pt>
                <c:pt idx="7">
                  <c:v>68</c:v>
                </c:pt>
                <c:pt idx="8">
                  <c:v>69</c:v>
                </c:pt>
                <c:pt idx="9">
                  <c:v>64</c:v>
                </c:pt>
                <c:pt idx="10">
                  <c:v>68</c:v>
                </c:pt>
                <c:pt idx="11">
                  <c:v>71</c:v>
                </c:pt>
                <c:pt idx="12">
                  <c:v>66</c:v>
                </c:pt>
                <c:pt idx="13">
                  <c:v>60</c:v>
                </c:pt>
                <c:pt idx="14">
                  <c:v>59</c:v>
                </c:pt>
                <c:pt idx="15">
                  <c:v>55</c:v>
                </c:pt>
                <c:pt idx="16">
                  <c:v>55</c:v>
                </c:pt>
                <c:pt idx="17">
                  <c:v>58</c:v>
                </c:pt>
                <c:pt idx="18">
                  <c:v>59</c:v>
                </c:pt>
                <c:pt idx="19">
                  <c:v>60</c:v>
                </c:pt>
                <c:pt idx="20">
                  <c:v>60</c:v>
                </c:pt>
                <c:pt idx="21">
                  <c:v>60</c:v>
                </c:pt>
                <c:pt idx="22">
                  <c:v>66</c:v>
                </c:pt>
                <c:pt idx="23">
                  <c:v>60</c:v>
                </c:pt>
                <c:pt idx="24">
                  <c:v>58</c:v>
                </c:pt>
                <c:pt idx="25">
                  <c:v>65</c:v>
                </c:pt>
                <c:pt idx="26">
                  <c:v>59</c:v>
                </c:pt>
                <c:pt idx="27">
                  <c:v>58</c:v>
                </c:pt>
                <c:pt idx="28">
                  <c:v>59</c:v>
                </c:pt>
                <c:pt idx="29">
                  <c:v>60</c:v>
                </c:pt>
                <c:pt idx="30">
                  <c:v>59</c:v>
                </c:pt>
                <c:pt idx="31">
                  <c:v>48</c:v>
                </c:pt>
                <c:pt idx="32">
                  <c:v>52</c:v>
                </c:pt>
                <c:pt idx="33">
                  <c:v>52</c:v>
                </c:pt>
                <c:pt idx="34">
                  <c:v>52</c:v>
                </c:pt>
                <c:pt idx="35">
                  <c:v>54</c:v>
                </c:pt>
                <c:pt idx="36">
                  <c:v>53</c:v>
                </c:pt>
                <c:pt idx="37">
                  <c:v>58</c:v>
                </c:pt>
                <c:pt idx="38">
                  <c:v>56</c:v>
                </c:pt>
                <c:pt idx="39">
                  <c:v>61</c:v>
                </c:pt>
              </c:numCache>
            </c:numRef>
          </c:val>
          <c:smooth val="0"/>
          <c:extLst>
            <c:ext xmlns:c16="http://schemas.microsoft.com/office/drawing/2014/chart" uri="{C3380CC4-5D6E-409C-BE32-E72D297353CC}">
              <c16:uniqueId val="{00000000-C919-4EEF-ADCC-7C63E44CBEA8}"/>
            </c:ext>
          </c:extLst>
        </c:ser>
        <c:dLbls>
          <c:showLegendKey val="0"/>
          <c:showVal val="0"/>
          <c:showCatName val="0"/>
          <c:showSerName val="0"/>
          <c:showPercent val="0"/>
          <c:showBubbleSize val="0"/>
        </c:dLbls>
        <c:marker val="1"/>
        <c:smooth val="0"/>
        <c:axId val="97516160"/>
        <c:axId val="97517952"/>
      </c:lineChart>
      <c:catAx>
        <c:axId val="97516160"/>
        <c:scaling>
          <c:orientation val="minMax"/>
        </c:scaling>
        <c:delete val="0"/>
        <c:axPos val="b"/>
        <c:numFmt formatCode="General" sourceLinked="1"/>
        <c:majorTickMark val="out"/>
        <c:minorTickMark val="none"/>
        <c:tickLblPos val="nextTo"/>
        <c:txPr>
          <a:bodyPr rot="-5400000"/>
          <a:lstStyle/>
          <a:p>
            <a:pPr>
              <a:defRPr/>
            </a:pPr>
            <a:endParaRPr lang="en-US"/>
          </a:p>
        </c:txPr>
        <c:crossAx val="97517952"/>
        <c:crosses val="autoZero"/>
        <c:auto val="1"/>
        <c:lblAlgn val="ctr"/>
        <c:lblOffset val="100"/>
        <c:noMultiLvlLbl val="0"/>
      </c:catAx>
      <c:valAx>
        <c:axId val="97517952"/>
        <c:scaling>
          <c:orientation val="minMax"/>
          <c:max val="75"/>
          <c:min val="45"/>
        </c:scaling>
        <c:delete val="0"/>
        <c:axPos val="l"/>
        <c:majorGridlines/>
        <c:numFmt formatCode="General" sourceLinked="1"/>
        <c:majorTickMark val="out"/>
        <c:minorTickMark val="none"/>
        <c:tickLblPos val="nextTo"/>
        <c:crossAx val="97516160"/>
        <c:crosses val="autoZero"/>
        <c:crossBetween val="between"/>
      </c:valAx>
      <c:spPr>
        <a:ln w="38100"/>
      </c:spPr>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Favorable</c:v>
                </c:pt>
              </c:strCache>
            </c:strRef>
          </c:tx>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41EE-4684-AF51-DA5C60E50110}"/>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41EE-4684-AF51-DA5C60E50110}"/>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41EE-4684-AF51-DA5C60E50110}"/>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41EE-4684-AF51-DA5C60E50110}"/>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41EE-4684-AF51-DA5C60E50110}"/>
              </c:ext>
            </c:extLst>
          </c:dPt>
          <c:dLbls>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Sheet1!$A$2:$A$6</c:f>
              <c:strCache>
                <c:ptCount val="5"/>
                <c:pt idx="0">
                  <c:v>All</c:v>
                </c:pt>
                <c:pt idx="1">
                  <c:v>18-29</c:v>
                </c:pt>
                <c:pt idx="2">
                  <c:v>30-49</c:v>
                </c:pt>
                <c:pt idx="3">
                  <c:v>50-64</c:v>
                </c:pt>
                <c:pt idx="4">
                  <c:v>65+</c:v>
                </c:pt>
              </c:strCache>
            </c:strRef>
          </c:cat>
          <c:val>
            <c:numRef>
              <c:f>Sheet1!$B$2:$B$6</c:f>
              <c:numCache>
                <c:formatCode>0%</c:formatCode>
                <c:ptCount val="5"/>
                <c:pt idx="0">
                  <c:v>0.6</c:v>
                </c:pt>
                <c:pt idx="1">
                  <c:v>0.75</c:v>
                </c:pt>
                <c:pt idx="2">
                  <c:v>0.61</c:v>
                </c:pt>
                <c:pt idx="3">
                  <c:v>0.55000000000000004</c:v>
                </c:pt>
                <c:pt idx="4">
                  <c:v>0.5</c:v>
                </c:pt>
              </c:numCache>
            </c:numRef>
          </c:val>
          <c:extLst>
            <c:ext xmlns:c16="http://schemas.microsoft.com/office/drawing/2014/chart" uri="{C3380CC4-5D6E-409C-BE32-E72D297353CC}">
              <c16:uniqueId val="{00000000-1556-48BD-841C-AB278D63BBB9}"/>
            </c:ext>
          </c:extLst>
        </c:ser>
        <c:dLbls>
          <c:showLegendKey val="0"/>
          <c:showVal val="0"/>
          <c:showCatName val="0"/>
          <c:showSerName val="0"/>
          <c:showPercent val="0"/>
          <c:showBubbleSize val="0"/>
        </c:dLbls>
        <c:gapWidth val="150"/>
        <c:overlap val="-27"/>
        <c:axId val="360874800"/>
        <c:axId val="360876048"/>
      </c:barChart>
      <c:catAx>
        <c:axId val="3608748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crossAx val="360876048"/>
        <c:crosses val="autoZero"/>
        <c:auto val="1"/>
        <c:lblAlgn val="ctr"/>
        <c:lblOffset val="100"/>
        <c:noMultiLvlLbl val="0"/>
      </c:catAx>
      <c:valAx>
        <c:axId val="360876048"/>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US"/>
          </a:p>
        </c:txPr>
        <c:crossAx val="3608748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1"/>
        <c:ser>
          <c:idx val="0"/>
          <c:order val="0"/>
          <c:tx>
            <c:strRef>
              <c:f>Sheet1!$B$1</c:f>
              <c:strCache>
                <c:ptCount val="1"/>
                <c:pt idx="0">
                  <c:v>Approve</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Sheet1!$A$2:$A$4</c:f>
              <c:strCache>
                <c:ptCount val="3"/>
                <c:pt idx="0">
                  <c:v>All</c:v>
                </c:pt>
                <c:pt idx="1">
                  <c:v>Men</c:v>
                </c:pt>
                <c:pt idx="2">
                  <c:v>Women</c:v>
                </c:pt>
              </c:strCache>
            </c:strRef>
          </c:cat>
          <c:val>
            <c:numRef>
              <c:f>Sheet1!$B$2:$B$4</c:f>
              <c:numCache>
                <c:formatCode>0%</c:formatCode>
                <c:ptCount val="3"/>
                <c:pt idx="0">
                  <c:v>0.57999999999999996</c:v>
                </c:pt>
                <c:pt idx="1">
                  <c:v>0.52</c:v>
                </c:pt>
                <c:pt idx="2">
                  <c:v>0.63</c:v>
                </c:pt>
              </c:numCache>
            </c:numRef>
          </c:val>
          <c:extLst>
            <c:ext xmlns:c16="http://schemas.microsoft.com/office/drawing/2014/chart" uri="{C3380CC4-5D6E-409C-BE32-E72D297353CC}">
              <c16:uniqueId val="{00000000-58E7-4FA4-A5A6-FB17AC9581FA}"/>
            </c:ext>
          </c:extLst>
        </c:ser>
        <c:dLbls>
          <c:showLegendKey val="0"/>
          <c:showVal val="0"/>
          <c:showCatName val="0"/>
          <c:showSerName val="0"/>
          <c:showPercent val="0"/>
          <c:showBubbleSize val="0"/>
        </c:dLbls>
        <c:gapWidth val="150"/>
        <c:axId val="97571968"/>
        <c:axId val="97573504"/>
      </c:barChart>
      <c:catAx>
        <c:axId val="97571968"/>
        <c:scaling>
          <c:orientation val="minMax"/>
        </c:scaling>
        <c:delete val="0"/>
        <c:axPos val="b"/>
        <c:numFmt formatCode="General" sourceLinked="0"/>
        <c:majorTickMark val="out"/>
        <c:minorTickMark val="none"/>
        <c:tickLblPos val="nextTo"/>
        <c:crossAx val="97573504"/>
        <c:crosses val="autoZero"/>
        <c:auto val="1"/>
        <c:lblAlgn val="ctr"/>
        <c:lblOffset val="100"/>
        <c:noMultiLvlLbl val="0"/>
      </c:catAx>
      <c:valAx>
        <c:axId val="97573504"/>
        <c:scaling>
          <c:orientation val="minMax"/>
        </c:scaling>
        <c:delete val="0"/>
        <c:axPos val="l"/>
        <c:majorGridlines/>
        <c:numFmt formatCode="0%" sourceLinked="1"/>
        <c:majorTickMark val="out"/>
        <c:minorTickMark val="none"/>
        <c:tickLblPos val="nextTo"/>
        <c:crossAx val="9757196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0.37963</cdr:x>
      <cdr:y>0.05051</cdr:y>
    </cdr:from>
    <cdr:to>
      <cdr:x>0.37963</cdr:x>
      <cdr:y>0.77447</cdr:y>
    </cdr:to>
    <cdr:cxnSp macro="">
      <cdr:nvCxnSpPr>
        <cdr:cNvPr id="3" name="Straight Connector 2"/>
        <cdr:cNvCxnSpPr/>
      </cdr:nvCxnSpPr>
      <cdr:spPr>
        <a:xfrm xmlns:a="http://schemas.openxmlformats.org/drawingml/2006/main">
          <a:off x="3124200" y="228600"/>
          <a:ext cx="0" cy="3276600"/>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0.7037</cdr:x>
      <cdr:y>0.05051</cdr:y>
    </cdr:from>
    <cdr:to>
      <cdr:x>0.71296</cdr:x>
      <cdr:y>0.75763</cdr:y>
    </cdr:to>
    <cdr:cxnSp macro="">
      <cdr:nvCxnSpPr>
        <cdr:cNvPr id="7" name="Straight Connector 6"/>
        <cdr:cNvCxnSpPr/>
      </cdr:nvCxnSpPr>
      <cdr:spPr>
        <a:xfrm xmlns:a="http://schemas.openxmlformats.org/drawingml/2006/main">
          <a:off x="5791200" y="228600"/>
          <a:ext cx="76200" cy="3200400"/>
        </a:xfrm>
        <a:prstGeom xmlns:a="http://schemas.openxmlformats.org/drawingml/2006/main" prst="line">
          <a:avLst/>
        </a:prstGeom>
        <a:ln xmlns:a="http://schemas.openxmlformats.org/drawingml/2006/main" w="38100">
          <a:solidFill>
            <a:schemeClr val="tx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sz="quarter" idx="1"/>
          </p:nvPr>
        </p:nvSpPr>
        <p:spPr>
          <a:xfrm>
            <a:off x="5265809" y="0"/>
            <a:ext cx="4028440" cy="350520"/>
          </a:xfrm>
          <a:prstGeom prst="rect">
            <a:avLst/>
          </a:prstGeom>
        </p:spPr>
        <p:txBody>
          <a:bodyPr vert="horz" lIns="93177" tIns="46589" rIns="93177" bIns="46589" rtlCol="0"/>
          <a:lstStyle>
            <a:lvl1pPr algn="r">
              <a:defRPr sz="1200"/>
            </a:lvl1pPr>
          </a:lstStyle>
          <a:p>
            <a:fld id="{5C920303-792B-446D-812D-24D404468D20}" type="datetimeFigureOut">
              <a:rPr lang="en-US" smtClean="0"/>
              <a:t>2/1/2018</a:t>
            </a:fld>
            <a:endParaRPr lang="en-US" dirty="0"/>
          </a:p>
        </p:txBody>
      </p:sp>
      <p:sp>
        <p:nvSpPr>
          <p:cNvPr id="4" name="Footer Placeholder 3"/>
          <p:cNvSpPr>
            <a:spLocks noGrp="1"/>
          </p:cNvSpPr>
          <p:nvPr>
            <p:ph type="ftr" sz="quarter" idx="2"/>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65809" y="6658664"/>
            <a:ext cx="4028440" cy="350520"/>
          </a:xfrm>
          <a:prstGeom prst="rect">
            <a:avLst/>
          </a:prstGeom>
        </p:spPr>
        <p:txBody>
          <a:bodyPr vert="horz" lIns="93177" tIns="46589" rIns="93177" bIns="46589" rtlCol="0" anchor="b"/>
          <a:lstStyle>
            <a:lvl1pPr algn="r">
              <a:defRPr sz="1200"/>
            </a:lvl1pPr>
          </a:lstStyle>
          <a:p>
            <a:fld id="{48F66262-627D-4B7E-8DE4-81E766F9BC9C}" type="slidenum">
              <a:rPr lang="en-US" smtClean="0"/>
              <a:t>‹#›</a:t>
            </a:fld>
            <a:endParaRPr lang="en-US" dirty="0"/>
          </a:p>
        </p:txBody>
      </p:sp>
    </p:spTree>
    <p:extLst>
      <p:ext uri="{BB962C8B-B14F-4D97-AF65-F5344CB8AC3E}">
        <p14:creationId xmlns:p14="http://schemas.microsoft.com/office/powerpoint/2010/main" val="3086703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50520"/>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5265809" y="0"/>
            <a:ext cx="4028440" cy="350520"/>
          </a:xfrm>
          <a:prstGeom prst="rect">
            <a:avLst/>
          </a:prstGeom>
        </p:spPr>
        <p:txBody>
          <a:bodyPr vert="horz" lIns="93177" tIns="46589" rIns="93177" bIns="46589" rtlCol="0"/>
          <a:lstStyle>
            <a:lvl1pPr algn="r">
              <a:defRPr sz="1200"/>
            </a:lvl1pPr>
          </a:lstStyle>
          <a:p>
            <a:fld id="{1170F9F6-4A3F-47D7-ABA0-C4D978DE28E6}" type="datetimeFigureOut">
              <a:rPr lang="en-US" smtClean="0"/>
              <a:t>2/1/2018</a:t>
            </a:fld>
            <a:endParaRPr lang="en-US" dirty="0"/>
          </a:p>
        </p:txBody>
      </p:sp>
      <p:sp>
        <p:nvSpPr>
          <p:cNvPr id="4" name="Slide Image Placeholder 3"/>
          <p:cNvSpPr>
            <a:spLocks noGrp="1" noRot="1" noChangeAspect="1"/>
          </p:cNvSpPr>
          <p:nvPr>
            <p:ph type="sldImg" idx="2"/>
          </p:nvPr>
        </p:nvSpPr>
        <p:spPr>
          <a:xfrm>
            <a:off x="2895600" y="525463"/>
            <a:ext cx="3505200" cy="2628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929640" y="3329940"/>
            <a:ext cx="7437120" cy="31546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658664"/>
            <a:ext cx="4028440" cy="350520"/>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5265809" y="6658664"/>
            <a:ext cx="4028440" cy="350520"/>
          </a:xfrm>
          <a:prstGeom prst="rect">
            <a:avLst/>
          </a:prstGeom>
        </p:spPr>
        <p:txBody>
          <a:bodyPr vert="horz" lIns="93177" tIns="46589" rIns="93177" bIns="46589" rtlCol="0" anchor="b"/>
          <a:lstStyle>
            <a:lvl1pPr algn="r">
              <a:defRPr sz="1200"/>
            </a:lvl1pPr>
          </a:lstStyle>
          <a:p>
            <a:fld id="{113226C8-6E73-4AC2-B28C-A874A78547CD}" type="slidenum">
              <a:rPr lang="en-US" smtClean="0"/>
              <a:t>‹#›</a:t>
            </a:fld>
            <a:endParaRPr lang="en-US" dirty="0"/>
          </a:p>
        </p:txBody>
      </p:sp>
    </p:spTree>
    <p:extLst>
      <p:ext uri="{BB962C8B-B14F-4D97-AF65-F5344CB8AC3E}">
        <p14:creationId xmlns:p14="http://schemas.microsoft.com/office/powerpoint/2010/main" val="30167182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time.com/time/covers/0,16641,19360203,00.html"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memory.loc.gov/ammem/nfhtml/nfexww1.html"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www.goodreads.com/quotes/109897-what-does-labor-want-we-want-more-schoolhouses-and-less" TargetMode="Externa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www.politico.com/news/stories/0311/50885.html"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estlawinsider.com/legal-research/today-in-1895-federal-income-tax-ruled-unconstitutional/"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unionstats.gsu.edu/Hirsch-Macpherson_ILRR_CPS-Union-Database.pdf"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en.wikipedia.org/wiki/Cross_of_Gold_speech" TargetMode="External"/><Relationship Id="rId2" Type="http://schemas.openxmlformats.org/officeDocument/2006/relationships/slide" Target="../slides/slide24.xml"/><Relationship Id="rId1" Type="http://schemas.openxmlformats.org/officeDocument/2006/relationships/notesMaster" Target="../notesMasters/notesMaster1.xml"/><Relationship Id="rId6" Type="http://schemas.openxmlformats.org/officeDocument/2006/relationships/hyperlink" Target="http://www.nytstore.com/Vintage-1896-William-McKinley-Stars-and-Stripes-Pin_p_9612.html" TargetMode="External"/><Relationship Id="rId5" Type="http://schemas.openxmlformats.org/officeDocument/2006/relationships/hyperlink" Target="http://prosperityuk.com/2001/01/a-wonderful-wizard-of-oz-a-monetary-reform-parable/" TargetMode="External"/><Relationship Id="rId4" Type="http://schemas.openxmlformats.org/officeDocument/2006/relationships/hyperlink" Target="http://en.wikipedia.org/wiki/United_States_presidential_election,_1896" TargetMode="Externa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www.sfvnaacp.org/archives/Western%20Region%201%202013%20Training/Voting%20Rights/National%20Voting%20Rights%20Toolkit.pdf"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www.authentichistory.com/1921-1929/4-resistance/2-KKK/index.html"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userpages.umbc.edu/~lindenme/hist102/Identifications/ids05.htm" TargetMode="External"/><Relationship Id="rId2" Type="http://schemas.openxmlformats.org/officeDocument/2006/relationships/slide" Target="../slides/slide31.xml"/><Relationship Id="rId1" Type="http://schemas.openxmlformats.org/officeDocument/2006/relationships/notesMaster" Target="../notesMasters/notesMaster1.xml"/><Relationship Id="rId4" Type="http://schemas.openxmlformats.org/officeDocument/2006/relationships/hyperlink" Target="http://en.wikipedia.org/wiki/Standard_Oil_Company_of_New_Jersey_v._United_States" TargetMode="Externa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www.xtimeline.com/evt/view.aspx?id=43225" TargetMode="External"/><Relationship Id="rId2" Type="http://schemas.openxmlformats.org/officeDocument/2006/relationships/slide" Target="../slides/slide32.xml"/><Relationship Id="rId1" Type="http://schemas.openxmlformats.org/officeDocument/2006/relationships/notesMaster" Target="../notesMasters/notesMaster1.xml"/><Relationship Id="rId4" Type="http://schemas.openxmlformats.org/officeDocument/2006/relationships/hyperlink" Target="https://www.indypendent.org/2012/03/12/honoring-working-womens-struggles" TargetMode="Externa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lwv.org/blog/celebrating-100th-anniversary-women%E2%80%99s-suffrage-marc"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en.wikipedia.org/wiki/Paul_Weyrich"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reclaimdemocracy.org/corporate_accountability/powell_memo_lewis.html"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suzieqq.wordpress.com/2011/03/11/" TargetMode="External"/><Relationship Id="rId2" Type="http://schemas.openxmlformats.org/officeDocument/2006/relationships/slide" Target="../slides/slide42.xml"/><Relationship Id="rId1" Type="http://schemas.openxmlformats.org/officeDocument/2006/relationships/notesMaster" Target="../notesMasters/notesMaster1.xml"/><Relationship Id="rId5" Type="http://schemas.openxmlformats.org/officeDocument/2006/relationships/hyperlink" Target="http://msnbc.tumblr.com/post/72567772382/rev-sharpton-explores-a-new-report-that-the" TargetMode="External"/><Relationship Id="rId4" Type="http://schemas.openxmlformats.org/officeDocument/2006/relationships/hyperlink" Target="http://www.nytimes.com/2015/01/27/us/politics/kochs-plan-to-spend-900-million-on-2016-campaign.html?_r=0" TargetMode="Externa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ibew553.org/labor/unions-in-the-trump-era/" TargetMode="External"/><Relationship Id="rId2" Type="http://schemas.openxmlformats.org/officeDocument/2006/relationships/slide" Target="../slides/slide8.xml"/><Relationship Id="rId1" Type="http://schemas.openxmlformats.org/officeDocument/2006/relationships/notesMaster" Target="../notesMasters/notesMaster1.xml"/><Relationship Id="rId4" Type="http://schemas.openxmlformats.org/officeDocument/2006/relationships/hyperlink" Target="http://www.southcarolinaradionetwork.com/2016/02/17/trump-backs-off-on-break-with-party-can-live-with-unions-at-certain-locations-interview/" TargetMode="Externa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images.dailykos.com/images/150358/large/RTX1GZCO.jpg?1435250433" TargetMode="External"/><Relationship Id="rId2" Type="http://schemas.openxmlformats.org/officeDocument/2006/relationships/slide" Target="../slides/slide45.xml"/><Relationship Id="rId1" Type="http://schemas.openxmlformats.org/officeDocument/2006/relationships/notesMaster" Target="../notesMasters/notesMaster1.xml"/><Relationship Id="rId5" Type="http://schemas.openxmlformats.org/officeDocument/2006/relationships/hyperlink" Target="https://www.nytimes.com/2017/01/23/us/politics/donald-trump-congress-democrats.html?_r=0" TargetMode="External"/><Relationship Id="rId4" Type="http://schemas.openxmlformats.org/officeDocument/2006/relationships/hyperlink" Target="http://www.nbcnews.com/politics/2016-election/tweet-flurry-president-elect-donald-trump-calls-recount-efforts-sad-n688761" TargetMode="Externa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teamsters.nyc/2017/09/06/teamster-eber-garcia-vasquez-deported-ice/" TargetMode="External"/><Relationship Id="rId2" Type="http://schemas.openxmlformats.org/officeDocument/2006/relationships/slide" Target="../slides/slide48.xml"/><Relationship Id="rId1" Type="http://schemas.openxmlformats.org/officeDocument/2006/relationships/notesMaster" Target="../notesMasters/notesMaster1.xml"/><Relationship Id="rId4" Type="http://schemas.openxmlformats.org/officeDocument/2006/relationships/hyperlink" Target="http://teamsters.nyc/2017/09/13/new-york-teamsters-become-sanctuary-union-following-deportation-union-member/" TargetMode="Externa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nydailynews.com/news/politics/trump-announces-transgender-military-service-ban-twitter-article-1.3357685"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time.com/4886165/trump-transgender-ban-poll/" TargetMode="Externa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aflcio.org/Press-Room/Speeches/At-the-2014-Missouri-AFL-CIO-Convention" TargetMode="External"/><Relationship Id="rId2" Type="http://schemas.openxmlformats.org/officeDocument/2006/relationships/slide" Target="../slides/slide50.xml"/><Relationship Id="rId1" Type="http://schemas.openxmlformats.org/officeDocument/2006/relationships/notesMaster" Target="../notesMasters/notesMaster1.xml"/><Relationship Id="rId4" Type="http://schemas.openxmlformats.org/officeDocument/2006/relationships/hyperlink" Target="http://www.epictimes.com/2015/06/new-billboard-in-orange-mound-puts-twist-on-black-lives-matter/" TargetMode="Externa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dallasweekly.com/news/national/article_5c3677ec-3b3f-11e7-bee2-6bf5a938c6c9.html"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www.latimes.com/business/hiltzik/la-fi-mh-planned-parenthood-and-the-cynical-20150904-column.html" TargetMode="External"/><Relationship Id="rId2" Type="http://schemas.openxmlformats.org/officeDocument/2006/relationships/slide" Target="../slides/slide53.xml"/><Relationship Id="rId1" Type="http://schemas.openxmlformats.org/officeDocument/2006/relationships/notesMaster" Target="../notesMasters/notesMaster1.xml"/><Relationship Id="rId4" Type="http://schemas.openxmlformats.org/officeDocument/2006/relationships/hyperlink" Target="http://www.cnn.com/2015/11/30/us/anti-abortion-violence/" TargetMode="Externa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labortribune.com/photo-gallery-mass-turnout-for-rtw-repeal-rally-signature-turn-in-at-state-capitol/floor-signs/"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mail.wslc.org/OWA/redir.aspx?C=-k08AQs8LfafNU2B2y9DCPRftzwIwGGQlMNphA0vjZezHhrpEDfUCA..&amp;URL=http://click.actionnetwork.org/mpss/c/4wA/ni0YAA/t.23s/KlUfgQ0zQF6Bz0tr3aD3Lg/h1/VE2atosPJwyp5yA4oN-2FSanGqYvQ0EoR-2BG2X-2F2dNn5NwMTYz6cASHOZot4XnOsIhlnxANLvDycZCCTCBYwhN4PrnMlsyvp87KoTk6DRrsqmxMTWjQqoGQFc01VUVOSN2jaopmWCIk2-2FBfffsubtKD2fBp3SLzX8nOsP0oXBbX0k-2Fm6gnx378sC7-2BUf7rRzZ1ld9y5KdYvVzrg0LMxPAzNm43ZvWXtW1XlFwvh2mqTg9LFai4VKpmzCXN8ow9e2dBD9v-2FBpyrGLg3joNEmUpyIVH72HhxYgiTXj57UPHD0C4pPZhsLr-2BPBTXBQPqGdxSS6wx9sVU35v7Nl8O0SX41c7w-3D-3D" TargetMode="External"/><Relationship Id="rId2" Type="http://schemas.openxmlformats.org/officeDocument/2006/relationships/slide" Target="../slides/slide56.xml"/><Relationship Id="rId1" Type="http://schemas.openxmlformats.org/officeDocument/2006/relationships/notesMaster" Target="../notesMasters/notesMaster1.xml"/><Relationship Id="rId4" Type="http://schemas.openxmlformats.org/officeDocument/2006/relationships/hyperlink" Target="https://twitter.com/realdonaldtrump"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criminalizeconservatism.com/2012_12_14_archive.html"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www.latimes.com/politics/la-na-pol-court-unions-20170928-story.html" TargetMode="Externa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pinterest.com/pin/74098356340130498"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www.epi.org/perkins/trump-administration-stays-ee0-1-pay-data-rule/"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b="0" dirty="0"/>
          </a:p>
        </p:txBody>
      </p:sp>
      <p:sp>
        <p:nvSpPr>
          <p:cNvPr id="4" name="Slide Number Placeholder 3"/>
          <p:cNvSpPr>
            <a:spLocks noGrp="1"/>
          </p:cNvSpPr>
          <p:nvPr>
            <p:ph type="sldNum" sz="quarter" idx="10"/>
          </p:nvPr>
        </p:nvSpPr>
        <p:spPr/>
        <p:txBody>
          <a:bodyPr/>
          <a:lstStyle/>
          <a:p>
            <a:fld id="{113226C8-6E73-4AC2-B28C-A874A78547CD}" type="slidenum">
              <a:rPr lang="en-US" smtClean="0"/>
              <a:t>1</a:t>
            </a:fld>
            <a:endParaRPr lang="en-US" dirty="0"/>
          </a:p>
        </p:txBody>
      </p:sp>
    </p:spTree>
    <p:extLst>
      <p:ext uri="{BB962C8B-B14F-4D97-AF65-F5344CB8AC3E}">
        <p14:creationId xmlns:p14="http://schemas.microsoft.com/office/powerpoint/2010/main" val="14778401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Gallup:</a:t>
            </a:r>
            <a:r>
              <a:rPr lang="en-US" baseline="0" dirty="0"/>
              <a:t>  Do You Approve or Disapprove of Labor Unions?   </a:t>
            </a:r>
            <a:endParaRPr lang="en-US" dirty="0"/>
          </a:p>
          <a:p>
            <a:r>
              <a:rPr lang="en-US" dirty="0"/>
              <a:t>Pew:  Labor Unions are Necessary to Protect</a:t>
            </a:r>
            <a:r>
              <a:rPr lang="en-US" baseline="0" dirty="0"/>
              <a:t> the Working Person</a:t>
            </a:r>
          </a:p>
          <a:p>
            <a:endParaRPr lang="en-US" baseline="0" dirty="0"/>
          </a:p>
          <a:p>
            <a:pPr defTabSz="914350">
              <a:defRPr/>
            </a:pPr>
            <a:r>
              <a:rPr lang="en-US" dirty="0"/>
              <a:t>Source:  </a:t>
            </a:r>
            <a:r>
              <a:rPr lang="en-US" dirty="0" smtClean="0"/>
              <a:t>http://www.gallup.com/poll/217331/labor-union-approval-best-2003.aspx?version=print</a:t>
            </a:r>
          </a:p>
          <a:p>
            <a:pPr defTabSz="914350">
              <a:defRPr/>
            </a:pPr>
            <a:r>
              <a:rPr lang="en-US" dirty="0" smtClean="0"/>
              <a:t>Gallup </a:t>
            </a:r>
            <a:r>
              <a:rPr lang="en-US" dirty="0"/>
              <a:t>Poll, http://www.gallup.com/poll/184622/americans-support-labor-unions-continues-recover.aspxq </a:t>
            </a:r>
          </a:p>
          <a:p>
            <a:pPr defTabSz="914350">
              <a:defRPr/>
            </a:pPr>
            <a:r>
              <a:rPr lang="en-US" dirty="0"/>
              <a:t>Pew Research Center for the People and the Press, “Trends in Political Values and Core Attitudes:  1987-2012, page 157. http://www.people-press.org/2012/06/04/partisan-polarization-surges-in-bush-obama-years/ </a:t>
            </a:r>
          </a:p>
          <a:p>
            <a:endParaRPr lang="en-US" dirty="0"/>
          </a:p>
          <a:p>
            <a:r>
              <a:rPr lang="en-US" dirty="0"/>
              <a:t>1987, 1988, 1989 Gallup added 1991, 2001, 2004, 2005, 2006, 2008, 2010, 2011 Pew added.  Data points added to provide smooth lines.  Data is consistent with overall trends.</a:t>
            </a:r>
          </a:p>
        </p:txBody>
      </p:sp>
      <p:sp>
        <p:nvSpPr>
          <p:cNvPr id="4" name="Slide Number Placeholder 3"/>
          <p:cNvSpPr>
            <a:spLocks noGrp="1"/>
          </p:cNvSpPr>
          <p:nvPr>
            <p:ph type="sldNum" sz="quarter" idx="10"/>
          </p:nvPr>
        </p:nvSpPr>
        <p:spPr/>
        <p:txBody>
          <a:bodyPr/>
          <a:lstStyle/>
          <a:p>
            <a:fld id="{2A089F94-3283-46F8-964B-BED4FCCE3C09}" type="slidenum">
              <a:rPr lang="en-US" smtClean="0"/>
              <a:t>14</a:t>
            </a:fld>
            <a:endParaRPr lang="en-US" dirty="0"/>
          </a:p>
        </p:txBody>
      </p:sp>
    </p:spTree>
    <p:extLst>
      <p:ext uri="{BB962C8B-B14F-4D97-AF65-F5344CB8AC3E}">
        <p14:creationId xmlns:p14="http://schemas.microsoft.com/office/powerpoint/2010/main" val="533980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15</a:t>
            </a:fld>
            <a:endParaRPr lang="en-US"/>
          </a:p>
        </p:txBody>
      </p:sp>
    </p:spTree>
    <p:extLst>
      <p:ext uri="{BB962C8B-B14F-4D97-AF65-F5344CB8AC3E}">
        <p14:creationId xmlns:p14="http://schemas.microsoft.com/office/powerpoint/2010/main" val="41631979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Source:  Pew Research Center, </a:t>
            </a:r>
            <a:r>
              <a:rPr lang="en-US" b="0" dirty="0" smtClean="0"/>
              <a:t>“</a:t>
            </a:r>
            <a:r>
              <a:rPr lang="en-US" sz="1200" b="0" i="0" kern="1200" dirty="0" smtClean="0">
                <a:solidFill>
                  <a:schemeClr val="tx1"/>
                </a:solidFill>
                <a:effectLst/>
                <a:latin typeface="+mn-lt"/>
                <a:ea typeface="+mn-ea"/>
                <a:cs typeface="+mn-cs"/>
              </a:rPr>
              <a:t>Most Americans see labor unions, corporations favorably,” January</a:t>
            </a:r>
            <a:r>
              <a:rPr lang="en-US" sz="1200" b="0" i="0" kern="1200" baseline="0" dirty="0" smtClean="0">
                <a:solidFill>
                  <a:schemeClr val="tx1"/>
                </a:solidFill>
                <a:effectLst/>
                <a:latin typeface="+mn-lt"/>
                <a:ea typeface="+mn-ea"/>
                <a:cs typeface="+mn-cs"/>
              </a:rPr>
              <a:t> 30, 2017. http://www.pewresearch.org/fact-tank/2017/01/30/most-americans-see-labor-unions-corporations-favorably/ </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EC964B3-2080-4235-AAD1-5EBE0B03311C}" type="slidenum">
              <a:rPr lang="en-US" smtClean="0"/>
              <a:t>16</a:t>
            </a:fld>
            <a:endParaRPr lang="en-US"/>
          </a:p>
        </p:txBody>
      </p:sp>
    </p:spTree>
    <p:extLst>
      <p:ext uri="{BB962C8B-B14F-4D97-AF65-F5344CB8AC3E}">
        <p14:creationId xmlns:p14="http://schemas.microsoft.com/office/powerpoint/2010/main" val="366357964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Gallup Poll, 2015. </a:t>
            </a:r>
            <a:r>
              <a:rPr lang="en-US" sz="1200" dirty="0"/>
              <a:t>http://www.gallup.com/poll/184622/americans-support-labor-unions-continues-recover.aspxq </a:t>
            </a:r>
            <a:endParaRPr lang="en-US" dirty="0"/>
          </a:p>
        </p:txBody>
      </p:sp>
      <p:sp>
        <p:nvSpPr>
          <p:cNvPr id="4" name="Slide Number Placeholder 3"/>
          <p:cNvSpPr>
            <a:spLocks noGrp="1"/>
          </p:cNvSpPr>
          <p:nvPr>
            <p:ph type="sldNum" sz="quarter" idx="10"/>
          </p:nvPr>
        </p:nvSpPr>
        <p:spPr/>
        <p:txBody>
          <a:bodyPr/>
          <a:lstStyle/>
          <a:p>
            <a:fld id="{FEC964B3-2080-4235-AAD1-5EBE0B03311C}" type="slidenum">
              <a:rPr lang="en-US" smtClean="0"/>
              <a:t>17</a:t>
            </a:fld>
            <a:endParaRPr lang="en-US"/>
          </a:p>
        </p:txBody>
      </p:sp>
    </p:spTree>
    <p:extLst>
      <p:ext uri="{BB962C8B-B14F-4D97-AF65-F5344CB8AC3E}">
        <p14:creationId xmlns:p14="http://schemas.microsoft.com/office/powerpoint/2010/main" val="18093201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Image:  </a:t>
            </a:r>
            <a:r>
              <a:rPr lang="en-US" dirty="0">
                <a:hlinkClick r:id="rId3"/>
              </a:rPr>
              <a:t>http://www.time.com/time/covers/0,16641,19360203,00.html</a:t>
            </a:r>
            <a:r>
              <a:rPr lang="en-US" dirty="0"/>
              <a:t>  </a:t>
            </a:r>
            <a:r>
              <a:rPr lang="en-US" i="0" dirty="0"/>
              <a:t>Image</a:t>
            </a:r>
            <a:r>
              <a:rPr lang="en-US" i="0" baseline="0" dirty="0"/>
              <a:t> may be subject to copyright.</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18</a:t>
            </a:fld>
            <a:endParaRPr lang="en-US" dirty="0"/>
          </a:p>
        </p:txBody>
      </p:sp>
    </p:spTree>
    <p:extLst>
      <p:ext uri="{BB962C8B-B14F-4D97-AF65-F5344CB8AC3E}">
        <p14:creationId xmlns:p14="http://schemas.microsoft.com/office/powerpoint/2010/main" val="23750309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Image:</a:t>
            </a:r>
            <a:r>
              <a:rPr lang="en-US" baseline="0" dirty="0"/>
              <a:t>  http://www.stmartin.edu/whatsnew/MediaReleases/images/MartinLutherKingJr.jpg  Image may be subject to copyright.</a:t>
            </a:r>
          </a:p>
          <a:p>
            <a:r>
              <a:rPr lang="en-US" baseline="0" dirty="0"/>
              <a:t>Quote:  Peter </a:t>
            </a:r>
            <a:r>
              <a:rPr lang="en-US" baseline="0" dirty="0" err="1"/>
              <a:t>Bollen</a:t>
            </a:r>
            <a:r>
              <a:rPr lang="en-US" baseline="0" dirty="0"/>
              <a:t>, </a:t>
            </a:r>
            <a:r>
              <a:rPr lang="en-US" i="1" baseline="0" dirty="0"/>
              <a:t>Great Labor Quotations</a:t>
            </a:r>
            <a:r>
              <a:rPr lang="en-US" i="0" baseline="0" dirty="0"/>
              <a:t>, page 138.</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19</a:t>
            </a:fld>
            <a:endParaRPr lang="en-US"/>
          </a:p>
        </p:txBody>
      </p:sp>
    </p:spTree>
    <p:extLst>
      <p:ext uri="{BB962C8B-B14F-4D97-AF65-F5344CB8AC3E}">
        <p14:creationId xmlns:p14="http://schemas.microsoft.com/office/powerpoint/2010/main" val="27953184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All</a:t>
            </a:r>
            <a:r>
              <a:rPr lang="en-US" baseline="0" dirty="0" smtClean="0"/>
              <a:t> may be subject to copyright.</a:t>
            </a:r>
          </a:p>
          <a:p>
            <a:r>
              <a:rPr lang="en-US" dirty="0" smtClean="0"/>
              <a:t>http://www.mendorailhistory.org/1_railroads/locos/4-6-0.htm</a:t>
            </a:r>
          </a:p>
          <a:p>
            <a:r>
              <a:rPr lang="en-US" dirty="0" smtClean="0"/>
              <a:t>http://www.ohiohistorycentral.org/w/Steel_Mills</a:t>
            </a:r>
          </a:p>
          <a:p>
            <a:r>
              <a:rPr lang="en-US" dirty="0" err="1" smtClean="0"/>
              <a:t>Htt</a:t>
            </a:r>
            <a:endParaRPr lang="en-US" dirty="0" smtClean="0"/>
          </a:p>
          <a:p>
            <a:r>
              <a:rPr lang="en-US" dirty="0" smtClean="0"/>
              <a:t>http://www.collectorsweekly.com/articles/why-arent-stories-like-12-years-a-slave-told-at-southern-plantation-museums/p://loopchicago.com/blog/then-and-now-a-brief-history-of-the-chicago-l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20</a:t>
            </a:fld>
            <a:endParaRPr lang="en-US" dirty="0"/>
          </a:p>
        </p:txBody>
      </p:sp>
    </p:spTree>
    <p:extLst>
      <p:ext uri="{BB962C8B-B14F-4D97-AF65-F5344CB8AC3E}">
        <p14:creationId xmlns:p14="http://schemas.microsoft.com/office/powerpoint/2010/main" val="3081213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  </a:t>
            </a:r>
          </a:p>
          <a:p>
            <a:r>
              <a:rPr lang="en-US" dirty="0"/>
              <a:t>Image:  </a:t>
            </a:r>
            <a:r>
              <a:rPr lang="en-US" dirty="0">
                <a:hlinkClick r:id="rId3"/>
              </a:rPr>
              <a:t>http://memory.loc.gov/ammem/nfhtml/nfexww1.html</a:t>
            </a:r>
            <a:r>
              <a:rPr lang="en-US" dirty="0"/>
              <a:t> Image may be subject to copyright.</a:t>
            </a:r>
          </a:p>
          <a:p>
            <a:r>
              <a:rPr lang="en-US" dirty="0"/>
              <a:t>Quote:</a:t>
            </a:r>
            <a:r>
              <a:rPr lang="en-US" baseline="0" dirty="0"/>
              <a:t>  </a:t>
            </a:r>
            <a:r>
              <a:rPr lang="en-US" dirty="0">
                <a:hlinkClick r:id="rId4"/>
              </a:rPr>
              <a:t>http://www.goodreads.com/quotes/109897-what-does-labor-want-we-want-more-schoolhouses-and-less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21</a:t>
            </a:fld>
            <a:endParaRPr lang="en-US" dirty="0"/>
          </a:p>
        </p:txBody>
      </p:sp>
    </p:spTree>
    <p:extLst>
      <p:ext uri="{BB962C8B-B14F-4D97-AF65-F5344CB8AC3E}">
        <p14:creationId xmlns:p14="http://schemas.microsoft.com/office/powerpoint/2010/main" val="18313659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President</a:t>
            </a:r>
            <a:r>
              <a:rPr lang="en-US" baseline="0" dirty="0"/>
              <a:t> Cleveland mobilizes 14 thousand Army troops to crush the nation-wide rail strike sparked by the strike at Pullman Corporation in Chicago.  Governor </a:t>
            </a:r>
            <a:r>
              <a:rPr lang="en-US" baseline="0" dirty="0" err="1"/>
              <a:t>Altgeld</a:t>
            </a:r>
            <a:r>
              <a:rPr lang="en-US" baseline="0" dirty="0"/>
              <a:t> and the Chicago mayor oppose the use of federal troops.  34 killed.</a:t>
            </a:r>
            <a:endParaRPr lang="en-US" dirty="0"/>
          </a:p>
          <a:p>
            <a:endParaRPr lang="en-US" dirty="0"/>
          </a:p>
          <a:p>
            <a:r>
              <a:rPr lang="en-US" dirty="0"/>
              <a:t>Source:  </a:t>
            </a:r>
            <a:r>
              <a:rPr lang="en-US" dirty="0">
                <a:hlinkClick r:id="rId3"/>
              </a:rPr>
              <a:t>http://www.politico.com/news/stories/0311/50885.html</a:t>
            </a:r>
            <a:r>
              <a:rPr lang="en-US" dirty="0"/>
              <a:t>  </a:t>
            </a:r>
            <a:r>
              <a:rPr lang="en-US" i="0" baseline="0" dirty="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22</a:t>
            </a:fld>
            <a:endParaRPr lang="en-US"/>
          </a:p>
        </p:txBody>
      </p:sp>
    </p:spTree>
    <p:extLst>
      <p:ext uri="{BB962C8B-B14F-4D97-AF65-F5344CB8AC3E}">
        <p14:creationId xmlns:p14="http://schemas.microsoft.com/office/powerpoint/2010/main" val="21993499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t>
            </a:r>
            <a:r>
              <a:rPr lang="en-US" dirty="0">
                <a:hlinkClick r:id="rId3"/>
              </a:rPr>
              <a:t>http://westlawinsider.com/legal-research/today-in-1895-federal-income-tax-ruled-unconstitutional/</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23</a:t>
            </a:fld>
            <a:endParaRPr lang="en-US"/>
          </a:p>
        </p:txBody>
      </p:sp>
    </p:spTree>
    <p:extLst>
      <p:ext uri="{BB962C8B-B14F-4D97-AF65-F5344CB8AC3E}">
        <p14:creationId xmlns:p14="http://schemas.microsoft.com/office/powerpoint/2010/main" val="15747383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t>Source: Years 1890  - 1929, Vernon Briggs, </a:t>
            </a:r>
            <a:r>
              <a:rPr lang="en-US" sz="1200" i="1" dirty="0"/>
              <a:t>Immigration and  American </a:t>
            </a:r>
            <a:r>
              <a:rPr lang="en-US" sz="1200" dirty="0"/>
              <a:t>Unionism, pages 71 and 113.  Years 1930 -1970, U.S. Department of </a:t>
            </a:r>
            <a:r>
              <a:rPr lang="en-US" sz="1100" dirty="0"/>
              <a:t>Commerce</a:t>
            </a:r>
            <a:r>
              <a:rPr lang="en-US" sz="1200" dirty="0"/>
              <a:t>,  “Historical Statistics of the U. S. – Colonial Times to 1970, page 178.  Years 1971 to 2003, U.S. Department of Commerce, “Statistical Abstract of the U.S., several issues, tables typically labeled “Labor Union Membership by Sector.  Years 2003 to </a:t>
            </a:r>
            <a:r>
              <a:rPr lang="en-US" sz="1200" dirty="0" smtClean="0"/>
              <a:t>2016 </a:t>
            </a:r>
            <a:r>
              <a:rPr lang="en-US" sz="1200" dirty="0"/>
              <a:t>Bureau of Labor Statistics.</a:t>
            </a:r>
            <a:r>
              <a:rPr lang="en-US" sz="1200" baseline="0" dirty="0"/>
              <a:t> http://</a:t>
            </a:r>
            <a:r>
              <a:rPr lang="en-US" sz="1200" baseline="0" dirty="0" smtClean="0"/>
              <a:t>www.bls.gov/news.release/pdf/union2.htm </a:t>
            </a:r>
            <a:endParaRPr lang="en-US" sz="1200" dirty="0"/>
          </a:p>
          <a:p>
            <a:endParaRPr lang="en-US"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Barry T. Hirsch and David A. Macpherson, "</a:t>
            </a:r>
            <a:r>
              <a:rPr lang="en-US" sz="1200" u="sng" kern="1200" dirty="0">
                <a:solidFill>
                  <a:schemeClr val="tx1"/>
                </a:solidFill>
                <a:effectLst/>
                <a:latin typeface="+mn-lt"/>
                <a:ea typeface="+mn-ea"/>
                <a:cs typeface="+mn-cs"/>
                <a:hlinkClick r:id="rId3" action="ppaction://hlinkfile"/>
              </a:rPr>
              <a:t>Union Membership and Coverage Database from the Current Population Survey: Note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Industrial and Labor Relations Review</a:t>
            </a:r>
            <a:r>
              <a:rPr lang="en-US" sz="1200" kern="1200" dirty="0">
                <a:solidFill>
                  <a:schemeClr val="tx1"/>
                </a:solidFill>
                <a:effectLst/>
                <a:latin typeface="+mn-lt"/>
                <a:ea typeface="+mn-ea"/>
                <a:cs typeface="+mn-cs"/>
              </a:rPr>
              <a:t>, Vol. 56, No. 2, January 2003, pp. 349-54. (in pdf)  URL:  http://www.unionstats.com/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6</a:t>
            </a:fld>
            <a:endParaRPr lang="en-US" dirty="0"/>
          </a:p>
        </p:txBody>
      </p:sp>
    </p:spTree>
    <p:extLst>
      <p:ext uri="{BB962C8B-B14F-4D97-AF65-F5344CB8AC3E}">
        <p14:creationId xmlns:p14="http://schemas.microsoft.com/office/powerpoint/2010/main" val="18672008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http://en.wikipedia.org/wiki/Cross_of_Gold_speech</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Congressman</a:t>
            </a:r>
            <a:r>
              <a:rPr lang="en-US" baseline="0" dirty="0"/>
              <a:t> Jim McDermott</a:t>
            </a:r>
            <a:r>
              <a:rPr lang="en-US" dirty="0"/>
              <a:t>:  Early Campaign Finance Reform. Y:\Mark_Mcdermott\mark\Documents\Labor Educator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Source:  Popular</a:t>
            </a:r>
            <a:r>
              <a:rPr lang="en-US" baseline="0" dirty="0"/>
              <a:t> vote – McKinley 51%; Bryan 47%. </a:t>
            </a:r>
            <a:r>
              <a:rPr lang="en-US" dirty="0">
                <a:hlinkClick r:id="rId4"/>
              </a:rPr>
              <a:t>http://en.wikipedia.org/wiki/United_States_presidential_election,_1896</a:t>
            </a:r>
            <a:endParaRPr lang="en-US" dirty="0"/>
          </a:p>
          <a:p>
            <a:endParaRPr lang="en-US" dirty="0"/>
          </a:p>
          <a:p>
            <a:endParaRPr lang="en-US" dirty="0"/>
          </a:p>
          <a:p>
            <a:r>
              <a:rPr lang="en-US" dirty="0"/>
              <a:t>Image:  </a:t>
            </a:r>
            <a:r>
              <a:rPr lang="en-US" dirty="0">
                <a:hlinkClick r:id="rId5"/>
              </a:rPr>
              <a:t>http://prosperityuk.com/2001/01/a-wonderful-wizard-of-oz-a-monetary-reform-parable/</a:t>
            </a:r>
            <a:r>
              <a:rPr lang="en-US" dirty="0"/>
              <a:t>  Image may be subject</a:t>
            </a:r>
            <a:r>
              <a:rPr lang="en-US" baseline="0" dirty="0"/>
              <a:t> to copyright.</a:t>
            </a:r>
            <a:endParaRPr lang="en-US" dirty="0"/>
          </a:p>
          <a:p>
            <a:r>
              <a:rPr lang="en-US" sz="1200" b="0" i="0" kern="1200" dirty="0">
                <a:solidFill>
                  <a:schemeClr val="tx1"/>
                </a:solidFill>
                <a:effectLst/>
                <a:latin typeface="+mn-lt"/>
                <a:ea typeface="+mn-ea"/>
                <a:cs typeface="+mn-cs"/>
              </a:rPr>
              <a:t>Image:</a:t>
            </a:r>
            <a:r>
              <a:rPr lang="en-US" sz="1200" b="0" i="0" kern="1200" baseline="0" dirty="0">
                <a:solidFill>
                  <a:schemeClr val="tx1"/>
                </a:solidFill>
                <a:effectLst/>
                <a:latin typeface="+mn-lt"/>
                <a:ea typeface="+mn-ea"/>
                <a:cs typeface="+mn-cs"/>
              </a:rPr>
              <a:t>  </a:t>
            </a:r>
            <a:r>
              <a:rPr lang="en-US" dirty="0">
                <a:hlinkClick r:id="rId6"/>
              </a:rPr>
              <a:t>http://www.nytstore.com/Vintage-1896-William-McKinley-Stars-and-Stripes-Pin_p_9612.html</a:t>
            </a:r>
            <a:r>
              <a:rPr lang="en-US" dirty="0"/>
              <a:t>  Image may be subject to copyright.</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13226C8-6E73-4AC2-B28C-A874A78547CD}" type="slidenum">
              <a:rPr lang="en-US" smtClean="0"/>
              <a:t>24</a:t>
            </a:fld>
            <a:endParaRPr lang="en-US"/>
          </a:p>
        </p:txBody>
      </p:sp>
    </p:spTree>
    <p:extLst>
      <p:ext uri="{BB962C8B-B14F-4D97-AF65-F5344CB8AC3E}">
        <p14:creationId xmlns:p14="http://schemas.microsoft.com/office/powerpoint/2010/main" val="5931031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Colin Woodard,</a:t>
            </a:r>
            <a:r>
              <a:rPr lang="en-US" baseline="0" dirty="0"/>
              <a:t> </a:t>
            </a:r>
            <a:r>
              <a:rPr lang="en-US" i="1" baseline="0" dirty="0"/>
              <a:t>American Nations</a:t>
            </a:r>
            <a:r>
              <a:rPr lang="en-US" i="0" baseline="0" dirty="0"/>
              <a:t>, page 305.</a:t>
            </a:r>
          </a:p>
          <a:p>
            <a:r>
              <a:rPr lang="en-US" i="0" baseline="0" dirty="0"/>
              <a:t>Image:  </a:t>
            </a:r>
            <a:r>
              <a:rPr lang="en-US" dirty="0">
                <a:hlinkClick r:id="rId3"/>
              </a:rPr>
              <a:t>http://www.sfvnaacp.org/archives/Western%20Region%201%202013%20Training/Voting%20Rights/National%20Voting%20Rights%20Toolkit.pdf</a:t>
            </a:r>
            <a:r>
              <a:rPr lang="en-US" dirty="0"/>
              <a:t>  Image may be subject to copright.</a:t>
            </a:r>
          </a:p>
        </p:txBody>
      </p:sp>
      <p:sp>
        <p:nvSpPr>
          <p:cNvPr id="4" name="Slide Number Placeholder 3"/>
          <p:cNvSpPr>
            <a:spLocks noGrp="1"/>
          </p:cNvSpPr>
          <p:nvPr>
            <p:ph type="sldNum" sz="quarter" idx="10"/>
          </p:nvPr>
        </p:nvSpPr>
        <p:spPr/>
        <p:txBody>
          <a:bodyPr/>
          <a:lstStyle/>
          <a:p>
            <a:fld id="{113226C8-6E73-4AC2-B28C-A874A78547CD}" type="slidenum">
              <a:rPr lang="en-US" smtClean="0"/>
              <a:t>25</a:t>
            </a:fld>
            <a:endParaRPr lang="en-US" dirty="0"/>
          </a:p>
        </p:txBody>
      </p:sp>
    </p:spTree>
    <p:extLst>
      <p:ext uri="{BB962C8B-B14F-4D97-AF65-F5344CB8AC3E}">
        <p14:creationId xmlns:p14="http://schemas.microsoft.com/office/powerpoint/2010/main" val="12896630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baseline="0" dirty="0"/>
              <a:t>  http://www.bobbosphere.org/2012/05/  Image may be subject to copyright.</a:t>
            </a:r>
          </a:p>
          <a:p>
            <a:endParaRPr lang="en-US" baseline="0" dirty="0"/>
          </a:p>
          <a:p>
            <a:r>
              <a:rPr lang="en-US" baseline="0" dirty="0"/>
              <a:t>Quote:  </a:t>
            </a:r>
            <a:r>
              <a:rPr lang="en-US" baseline="0" dirty="0" smtClean="0"/>
              <a:t>Halpern, Rick, </a:t>
            </a:r>
            <a:r>
              <a:rPr lang="en-US" i="1" baseline="0" dirty="0" smtClean="0"/>
              <a:t>Down on the Killing Floor:  Black and White Workers in Chicago’s Packinghouses, 1904-54, </a:t>
            </a:r>
            <a:r>
              <a:rPr lang="en-US" i="0" baseline="0" dirty="0" smtClean="0"/>
              <a:t>page 24.</a:t>
            </a:r>
            <a:endParaRPr lang="en-US" baseline="0" dirty="0"/>
          </a:p>
          <a:p>
            <a:endParaRPr lang="en-US" dirty="0"/>
          </a:p>
        </p:txBody>
      </p:sp>
      <p:sp>
        <p:nvSpPr>
          <p:cNvPr id="4" name="Slide Number Placeholder 3"/>
          <p:cNvSpPr>
            <a:spLocks noGrp="1"/>
          </p:cNvSpPr>
          <p:nvPr>
            <p:ph type="sldNum" sz="quarter" idx="10"/>
          </p:nvPr>
        </p:nvSpPr>
        <p:spPr/>
        <p:txBody>
          <a:bodyPr/>
          <a:lstStyle/>
          <a:p>
            <a:fld id="{1E336C6F-7FAE-43BF-ACBA-AE098D6131B9}" type="slidenum">
              <a:rPr lang="en-US" smtClean="0"/>
              <a:t>26</a:t>
            </a:fld>
            <a:endParaRPr lang="en-US"/>
          </a:p>
        </p:txBody>
      </p:sp>
    </p:spTree>
    <p:extLst>
      <p:ext uri="{BB962C8B-B14F-4D97-AF65-F5344CB8AC3E}">
        <p14:creationId xmlns:p14="http://schemas.microsoft.com/office/powerpoint/2010/main" val="108076625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https://mstartzman.pbworks.com/w/page/21898889/American%20Federation%20of%20Labor%20 </a:t>
            </a:r>
          </a:p>
          <a:p>
            <a:r>
              <a:rPr lang="en-US" dirty="0" smtClean="0"/>
              <a:t>Source:  </a:t>
            </a:r>
            <a:r>
              <a:rPr lang="en-US" dirty="0" err="1" smtClean="0"/>
              <a:t>Foner</a:t>
            </a:r>
            <a:r>
              <a:rPr lang="en-US" dirty="0" smtClean="0"/>
              <a:t>, Philip, </a:t>
            </a:r>
            <a:r>
              <a:rPr lang="en-US" i="1" dirty="0" smtClean="0"/>
              <a:t>Organized</a:t>
            </a:r>
            <a:r>
              <a:rPr lang="en-US" i="1" baseline="0" dirty="0" smtClean="0"/>
              <a:t> Labor and the Black Worker, 1619-1973,</a:t>
            </a:r>
            <a:r>
              <a:rPr lang="en-US" i="0" baseline="0" dirty="0" smtClean="0"/>
              <a:t> page 169.</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27</a:t>
            </a:fld>
            <a:endParaRPr lang="en-US" dirty="0"/>
          </a:p>
        </p:txBody>
      </p:sp>
    </p:spTree>
    <p:extLst>
      <p:ext uri="{BB962C8B-B14F-4D97-AF65-F5344CB8AC3E}">
        <p14:creationId xmlns:p14="http://schemas.microsoft.com/office/powerpoint/2010/main" val="37135903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Source:  Authentic History. </a:t>
            </a:r>
            <a:r>
              <a:rPr lang="en-US" sz="1200" dirty="0" smtClean="0">
                <a:hlinkClick r:id="rId3"/>
              </a:rPr>
              <a:t>http://www.authentichistory.com/1921-1929/4-resistance/2-KKK/index.html</a:t>
            </a:r>
            <a:r>
              <a:rPr lang="en-US" sz="1200" dirty="0" smtClean="0"/>
              <a:t>  Copyright – authentichistory.com</a:t>
            </a:r>
          </a:p>
          <a:p>
            <a:endParaRPr lang="en-US" dirty="0"/>
          </a:p>
        </p:txBody>
      </p:sp>
      <p:sp>
        <p:nvSpPr>
          <p:cNvPr id="4" name="Slide Number Placeholder 3"/>
          <p:cNvSpPr>
            <a:spLocks noGrp="1"/>
          </p:cNvSpPr>
          <p:nvPr>
            <p:ph type="sldNum" sz="quarter" idx="10"/>
          </p:nvPr>
        </p:nvSpPr>
        <p:spPr/>
        <p:txBody>
          <a:bodyPr/>
          <a:lstStyle/>
          <a:p>
            <a:fld id="{1E336C6F-7FAE-43BF-ACBA-AE098D6131B9}" type="slidenum">
              <a:rPr lang="en-US" smtClean="0"/>
              <a:t>28</a:t>
            </a:fld>
            <a:endParaRPr lang="en-US"/>
          </a:p>
        </p:txBody>
      </p:sp>
    </p:spTree>
    <p:extLst>
      <p:ext uri="{BB962C8B-B14F-4D97-AF65-F5344CB8AC3E}">
        <p14:creationId xmlns:p14="http://schemas.microsoft.com/office/powerpoint/2010/main" val="21358363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30</a:t>
            </a:fld>
            <a:endParaRPr lang="en-US"/>
          </a:p>
        </p:txBody>
      </p:sp>
    </p:spTree>
    <p:extLst>
      <p:ext uri="{BB962C8B-B14F-4D97-AF65-F5344CB8AC3E}">
        <p14:creationId xmlns:p14="http://schemas.microsoft.com/office/powerpoint/2010/main" val="7648057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a:t>
            </a:r>
            <a:r>
              <a:rPr lang="en-US" dirty="0">
                <a:hlinkClick r:id="rId3"/>
              </a:rPr>
              <a:t>http://userpages.umbc.edu/~lindenme/hist102/Identifications/ids05.htm</a:t>
            </a:r>
            <a:r>
              <a:rPr lang="en-US" dirty="0"/>
              <a:t>  Image may be subject to copyright.</a:t>
            </a:r>
          </a:p>
          <a:p>
            <a:r>
              <a:rPr lang="en-US" dirty="0"/>
              <a:t>Note:  Supreme Court</a:t>
            </a:r>
            <a:r>
              <a:rPr lang="en-US" baseline="0" dirty="0"/>
              <a:t> orders the break up of Standard Oil in 1911. </a:t>
            </a:r>
            <a:r>
              <a:rPr lang="en-US" dirty="0">
                <a:hlinkClick r:id="rId4"/>
              </a:rPr>
              <a:t>http://en.wikipedia.org/wiki/Standard_Oil_Company_of_New_Jersey_v._United_States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31</a:t>
            </a:fld>
            <a:endParaRPr lang="en-US"/>
          </a:p>
        </p:txBody>
      </p:sp>
    </p:spTree>
    <p:extLst>
      <p:ext uri="{BB962C8B-B14F-4D97-AF65-F5344CB8AC3E}">
        <p14:creationId xmlns:p14="http://schemas.microsoft.com/office/powerpoint/2010/main" val="31658451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r>
              <a:rPr lang="en-US" baseline="0" dirty="0"/>
              <a:t>  </a:t>
            </a:r>
          </a:p>
          <a:p>
            <a:r>
              <a:rPr lang="en-US" baseline="0" dirty="0"/>
              <a:t>Image:  </a:t>
            </a:r>
            <a:r>
              <a:rPr lang="en-US" dirty="0">
                <a:hlinkClick r:id="rId3"/>
              </a:rPr>
              <a:t>http://www.xtimeline.com/evt/view.aspx?id=43225</a:t>
            </a:r>
            <a:r>
              <a:rPr lang="en-US" dirty="0"/>
              <a:t>  Image may be subject to copyright</a:t>
            </a:r>
            <a:endParaRPr lang="en-US" baseline="0" dirty="0"/>
          </a:p>
          <a:p>
            <a:r>
              <a:rPr lang="en-US" baseline="0" dirty="0"/>
              <a:t>Quote:  </a:t>
            </a:r>
            <a:r>
              <a:rPr lang="en-US" dirty="0">
                <a:hlinkClick r:id="rId4"/>
              </a:rPr>
              <a:t>https://www.indypendent.org/2012/03/12/honoring-working-womens-struggles</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32</a:t>
            </a:fld>
            <a:endParaRPr lang="en-US"/>
          </a:p>
        </p:txBody>
      </p:sp>
    </p:spTree>
    <p:extLst>
      <p:ext uri="{BB962C8B-B14F-4D97-AF65-F5344CB8AC3E}">
        <p14:creationId xmlns:p14="http://schemas.microsoft.com/office/powerpoint/2010/main" val="39580239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http://www.lwv.org/blog/celebrating-100th-anniversary-women’s-suffrage-marc</a:t>
            </a:r>
            <a:r>
              <a:rPr lang="en-US" baseline="0" dirty="0"/>
              <a:t>  Image may be subject to copyright.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33</a:t>
            </a:fld>
            <a:endParaRPr lang="en-US"/>
          </a:p>
        </p:txBody>
      </p:sp>
    </p:spTree>
    <p:extLst>
      <p:ext uri="{BB962C8B-B14F-4D97-AF65-F5344CB8AC3E}">
        <p14:creationId xmlns:p14="http://schemas.microsoft.com/office/powerpoint/2010/main" val="13048933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34</a:t>
            </a:fld>
            <a:endParaRPr lang="en-US" dirty="0"/>
          </a:p>
        </p:txBody>
      </p:sp>
    </p:spTree>
    <p:extLst>
      <p:ext uri="{BB962C8B-B14F-4D97-AF65-F5344CB8AC3E}">
        <p14:creationId xmlns:p14="http://schemas.microsoft.com/office/powerpoint/2010/main" val="18478629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http://wksu.org/post/what-could-extended-republican-national-convention-mean-cleveland#stream/0  Image</a:t>
            </a:r>
            <a:r>
              <a:rPr lang="en-US" baseline="0" dirty="0" smtClean="0"/>
              <a:t> may be subject to copyright.</a:t>
            </a:r>
            <a:endParaRPr lang="en-US" dirty="0" smtClean="0"/>
          </a:p>
          <a:p>
            <a:r>
              <a:rPr lang="en-US" dirty="0" smtClean="0"/>
              <a:t>Source:  Republican Platform</a:t>
            </a:r>
            <a:r>
              <a:rPr lang="en-US" baseline="0" dirty="0" smtClean="0"/>
              <a:t> 2016.</a:t>
            </a:r>
            <a:r>
              <a:rPr lang="en-US" dirty="0" smtClean="0"/>
              <a:t> https://prod-static-ngop-pbl.s3.amazonaws.com/media/documents/DRAFT_12_FINAL[1]-ben_1468872234.pdf</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7</a:t>
            </a:fld>
            <a:endParaRPr lang="en-US"/>
          </a:p>
        </p:txBody>
      </p:sp>
    </p:spTree>
    <p:extLst>
      <p:ext uri="{BB962C8B-B14F-4D97-AF65-F5344CB8AC3E}">
        <p14:creationId xmlns:p14="http://schemas.microsoft.com/office/powerpoint/2010/main" val="1261615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http://www.progressivehistorians.com/2010/04/international-unemployment-day.html  Image may</a:t>
            </a:r>
            <a:r>
              <a:rPr lang="en-US" baseline="0" dirty="0"/>
              <a:t> be subject to copyright.</a:t>
            </a:r>
            <a:endParaRPr lang="en-US" dirty="0"/>
          </a:p>
        </p:txBody>
      </p:sp>
      <p:sp>
        <p:nvSpPr>
          <p:cNvPr id="4" name="Slide Number Placeholder 3"/>
          <p:cNvSpPr>
            <a:spLocks noGrp="1"/>
          </p:cNvSpPr>
          <p:nvPr>
            <p:ph type="sldNum" sz="quarter" idx="10"/>
          </p:nvPr>
        </p:nvSpPr>
        <p:spPr/>
        <p:txBody>
          <a:bodyPr/>
          <a:lstStyle/>
          <a:p>
            <a:fld id="{53E731CF-D722-4323-B815-6BA543D98B26}" type="slidenum">
              <a:rPr lang="en-US" smtClean="0"/>
              <a:t>35</a:t>
            </a:fld>
            <a:endParaRPr lang="en-US"/>
          </a:p>
        </p:txBody>
      </p:sp>
    </p:spTree>
    <p:extLst>
      <p:ext uri="{BB962C8B-B14F-4D97-AF65-F5344CB8AC3E}">
        <p14:creationId xmlns:p14="http://schemas.microsoft.com/office/powerpoint/2010/main" val="845192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1" dirty="0"/>
              <a:t>Source:  </a:t>
            </a:r>
            <a:r>
              <a:rPr lang="en-US" dirty="0"/>
              <a:t>Michael Yates, </a:t>
            </a:r>
            <a:r>
              <a:rPr lang="en-US" i="1" dirty="0"/>
              <a:t>Why Unions Matter, </a:t>
            </a:r>
            <a:r>
              <a:rPr lang="en-US" dirty="0"/>
              <a:t>page 147</a:t>
            </a:r>
            <a:endParaRPr lang="en-US" b="1" dirty="0"/>
          </a:p>
          <a:p>
            <a:endParaRPr lang="en-US" dirty="0"/>
          </a:p>
        </p:txBody>
      </p:sp>
      <p:sp>
        <p:nvSpPr>
          <p:cNvPr id="4" name="Slide Number Placeholder 3"/>
          <p:cNvSpPr>
            <a:spLocks noGrp="1"/>
          </p:cNvSpPr>
          <p:nvPr>
            <p:ph type="sldNum" sz="quarter" idx="10"/>
          </p:nvPr>
        </p:nvSpPr>
        <p:spPr/>
        <p:txBody>
          <a:bodyPr/>
          <a:lstStyle/>
          <a:p>
            <a:fld id="{C790B450-C4A3-4A50-A1EA-4252EE2B64CE}" type="slidenum">
              <a:rPr lang="en-US" smtClean="0"/>
              <a:t>36</a:t>
            </a:fld>
            <a:endParaRPr lang="en-US"/>
          </a:p>
        </p:txBody>
      </p:sp>
    </p:spTree>
    <p:extLst>
      <p:ext uri="{BB962C8B-B14F-4D97-AF65-F5344CB8AC3E}">
        <p14:creationId xmlns:p14="http://schemas.microsoft.com/office/powerpoint/2010/main" val="37393104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http://60snow.blogspot.com/2008_08_24_archive.html  Image may</a:t>
            </a:r>
            <a:r>
              <a:rPr lang="en-US" baseline="0" dirty="0"/>
              <a:t> be subject to copyright.</a:t>
            </a:r>
            <a:endParaRPr lang="en-US" dirty="0"/>
          </a:p>
          <a:p>
            <a:endParaRPr lang="en-US" dirty="0"/>
          </a:p>
          <a:p>
            <a:r>
              <a:rPr lang="en-US" dirty="0"/>
              <a:t>www.Heroesof</a:t>
            </a:r>
            <a:r>
              <a:rPr lang="en-US" baseline="0" dirty="0"/>
              <a:t>character.org Educator blog.  Image may be subject to copyright.</a:t>
            </a:r>
            <a:endParaRPr lang="en-US" dirty="0"/>
          </a:p>
        </p:txBody>
      </p:sp>
      <p:sp>
        <p:nvSpPr>
          <p:cNvPr id="4" name="Slide Number Placeholder 3"/>
          <p:cNvSpPr>
            <a:spLocks noGrp="1"/>
          </p:cNvSpPr>
          <p:nvPr>
            <p:ph type="sldNum" sz="quarter" idx="10"/>
          </p:nvPr>
        </p:nvSpPr>
        <p:spPr/>
        <p:txBody>
          <a:bodyPr/>
          <a:lstStyle/>
          <a:p>
            <a:fld id="{D1941F7E-E8D5-4618-9F04-F866E916ACB2}" type="slidenum">
              <a:rPr lang="en-US" smtClean="0"/>
              <a:t>37</a:t>
            </a:fld>
            <a:endParaRPr lang="en-US"/>
          </a:p>
        </p:txBody>
      </p:sp>
    </p:spTree>
    <p:extLst>
      <p:ext uri="{BB962C8B-B14F-4D97-AF65-F5344CB8AC3E}">
        <p14:creationId xmlns:p14="http://schemas.microsoft.com/office/powerpoint/2010/main" val="140466333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t>Source:  Greenpeace. http://www.greenpeace.org/usa/en/campaigns/global-warming-and-energy/polluterwatch/The-Lewis-Powell-Memo/</a:t>
            </a:r>
          </a:p>
        </p:txBody>
      </p:sp>
      <p:sp>
        <p:nvSpPr>
          <p:cNvPr id="4" name="Slide Number Placeholder 3"/>
          <p:cNvSpPr>
            <a:spLocks noGrp="1"/>
          </p:cNvSpPr>
          <p:nvPr>
            <p:ph type="sldNum" sz="quarter" idx="5"/>
          </p:nvPr>
        </p:nvSpPr>
        <p:spPr/>
        <p:txBody>
          <a:bodyPr/>
          <a:lstStyle/>
          <a:p>
            <a:pPr>
              <a:defRPr/>
            </a:pPr>
            <a:fld id="{9984E9DE-8497-42BC-9D5C-60C0242D0E5D}" type="slidenum">
              <a:rPr lang="en-US" smtClean="0"/>
              <a:pPr>
                <a:defRPr/>
              </a:pPr>
              <a:t>38</a:t>
            </a:fld>
            <a:endParaRPr lang="en-US"/>
          </a:p>
        </p:txBody>
      </p:sp>
    </p:spTree>
    <p:extLst>
      <p:ext uri="{BB962C8B-B14F-4D97-AF65-F5344CB8AC3E}">
        <p14:creationId xmlns:p14="http://schemas.microsoft.com/office/powerpoint/2010/main" val="13069782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Quote:</a:t>
            </a:r>
            <a:r>
              <a:rPr lang="en-US" baseline="0" dirty="0"/>
              <a:t>  http://www.baclocal7.org/history.aspx?zone=History&amp;pID=1631</a:t>
            </a:r>
          </a:p>
          <a:p>
            <a:r>
              <a:rPr lang="en-US" baseline="0" dirty="0"/>
              <a:t>Image:  http://en.wikipedia.org/wiki/George_Meany  Image may be subject </a:t>
            </a:r>
            <a:r>
              <a:rPr lang="en-US" baseline="0"/>
              <a:t>to copyright.</a:t>
            </a:r>
            <a:endParaRPr lang="en-US"/>
          </a:p>
        </p:txBody>
      </p:sp>
      <p:sp>
        <p:nvSpPr>
          <p:cNvPr id="4" name="Slide Number Placeholder 3"/>
          <p:cNvSpPr>
            <a:spLocks noGrp="1"/>
          </p:cNvSpPr>
          <p:nvPr>
            <p:ph type="sldNum" sz="quarter" idx="10"/>
          </p:nvPr>
        </p:nvSpPr>
        <p:spPr/>
        <p:txBody>
          <a:bodyPr/>
          <a:lstStyle/>
          <a:p>
            <a:fld id="{0F389436-ADC7-4C2E-A0BF-A8D7D11E58D4}" type="slidenum">
              <a:rPr lang="en-US" smtClean="0"/>
              <a:t>39</a:t>
            </a:fld>
            <a:endParaRPr lang="en-US"/>
          </a:p>
        </p:txBody>
      </p:sp>
    </p:spTree>
    <p:extLst>
      <p:ext uri="{BB962C8B-B14F-4D97-AF65-F5344CB8AC3E}">
        <p14:creationId xmlns:p14="http://schemas.microsoft.com/office/powerpoint/2010/main" val="401552577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p>
          <a:p>
            <a:r>
              <a:rPr lang="en-US" dirty="0"/>
              <a:t>Image:</a:t>
            </a:r>
            <a:r>
              <a:rPr lang="en-US" baseline="0" dirty="0"/>
              <a:t>  </a:t>
            </a:r>
            <a:r>
              <a:rPr lang="en-US" dirty="0">
                <a:hlinkClick r:id="rId3"/>
              </a:rPr>
              <a:t>http://en.wikipedia.org/wiki/Paul_Weyrich</a:t>
            </a:r>
            <a:r>
              <a:rPr lang="en-US" dirty="0"/>
              <a:t>  Image may be subject to</a:t>
            </a:r>
            <a:r>
              <a:rPr lang="en-US" baseline="0" dirty="0"/>
              <a:t> copyright.</a:t>
            </a:r>
          </a:p>
          <a:p>
            <a:r>
              <a:rPr lang="en-US" baseline="0" dirty="0"/>
              <a:t>Quote:  Robert </a:t>
            </a:r>
            <a:r>
              <a:rPr lang="en-US" baseline="0" dirty="0" err="1"/>
              <a:t>McChesney</a:t>
            </a:r>
            <a:r>
              <a:rPr lang="en-US" baseline="0" dirty="0"/>
              <a:t>, </a:t>
            </a:r>
            <a:r>
              <a:rPr lang="en-US" i="1" baseline="0" dirty="0"/>
              <a:t>Digital Disconnect</a:t>
            </a:r>
            <a:r>
              <a:rPr lang="en-US" i="0" baseline="0" dirty="0"/>
              <a:t>, page 59.</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a:t>Note:  </a:t>
            </a:r>
            <a:r>
              <a:rPr lang="en-US" sz="1200" dirty="0"/>
              <a:t>Co-founder of the Heritage Foundation, largest conservative think tank in WA D.C. and partially funded by Charles Koch Foundation and other right-wing billionaires.</a:t>
            </a:r>
          </a:p>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40</a:t>
            </a:fld>
            <a:endParaRPr lang="en-US"/>
          </a:p>
        </p:txBody>
      </p:sp>
    </p:spTree>
    <p:extLst>
      <p:ext uri="{BB962C8B-B14F-4D97-AF65-F5344CB8AC3E}">
        <p14:creationId xmlns:p14="http://schemas.microsoft.com/office/powerpoint/2010/main" val="309634090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2579" name="Rectangle 3"/>
          <p:cNvSpPr>
            <a:spLocks noGrp="1"/>
          </p:cNvSpPr>
          <p:nvPr>
            <p:ph type="body" idx="1"/>
          </p:nvPr>
        </p:nvSpPr>
        <p:spPr bwMode="auto">
          <a:xfrm>
            <a:off x="930482" y="3330419"/>
            <a:ext cx="7435436" cy="327774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t>The major victories of the 1960s and the early 1970s caused great alarm among corporate America, their right wing political allies and corporate mainstream politicians.  Many of these victories coupled with an upsurge in labor unrest threatened many of their fundamental interests and furthered limited their power and freedom.  Corporate America desperately wanted to regain political dominance and greater freedom from government control and strong unions. </a:t>
            </a:r>
          </a:p>
          <a:p>
            <a:pPr eaLnBrk="1" hangingPunct="1">
              <a:lnSpc>
                <a:spcPct val="90000"/>
              </a:lnSpc>
              <a:spcBef>
                <a:spcPct val="0"/>
              </a:spcBef>
            </a:pPr>
            <a:endParaRPr lang="en-US"/>
          </a:p>
          <a:p>
            <a:pPr eaLnBrk="1" hangingPunct="1">
              <a:lnSpc>
                <a:spcPct val="90000"/>
              </a:lnSpc>
              <a:spcBef>
                <a:spcPct val="0"/>
              </a:spcBef>
            </a:pPr>
            <a:r>
              <a:rPr lang="en-US"/>
              <a:t>On August 23, 1971, Lewis Powell, wrote a famous confidential memo to the U.S. Chamber of Commerce calling for a major counterattack by corporate America. </a:t>
            </a:r>
            <a:r>
              <a:rPr lang="en-US">
                <a:hlinkClick r:id="rId3"/>
              </a:rPr>
              <a:t>http://reclaimdemocracy.org/corporate_accountability/powell_memo_lewis.html</a:t>
            </a:r>
            <a:r>
              <a:rPr lang="en-US"/>
              <a:t> This memo along with the writings of other corporate allies laid the foundation for the corporate counterattack that helped achieve the election of Ronald Reagan in 1980s and a fundamental shift in American economic and political life.</a:t>
            </a:r>
          </a:p>
          <a:p>
            <a:pPr eaLnBrk="1" hangingPunct="1">
              <a:lnSpc>
                <a:spcPct val="90000"/>
              </a:lnSpc>
              <a:spcBef>
                <a:spcPct val="0"/>
              </a:spcBef>
            </a:pPr>
            <a:endParaRPr lang="en-US"/>
          </a:p>
          <a:p>
            <a:pPr eaLnBrk="1" hangingPunct="1">
              <a:lnSpc>
                <a:spcPct val="90000"/>
              </a:lnSpc>
              <a:spcBef>
                <a:spcPct val="0"/>
              </a:spcBef>
            </a:pPr>
            <a:r>
              <a:rPr lang="en-US"/>
              <a:t>The key elements and messages of the strategy are listed above.  They also included the importance of winning the battle for the future vision of the country coupled with values, themes and messages that would become the dominant view of our future.  This battle of ideas would be supported by the creation of many think tanks, endowment of chairs in university economics departments and business schools, attacks on leftist and progressive intellectuals, strengthening lobbying efforts, dominating the media and building powerful and well-funded permanent political and election campaign organizations.  Crushing unions would be key.</a:t>
            </a:r>
          </a:p>
          <a:p>
            <a:pPr eaLnBrk="1" hangingPunct="1">
              <a:lnSpc>
                <a:spcPct val="90000"/>
              </a:lnSpc>
              <a:spcBef>
                <a:spcPct val="0"/>
              </a:spcBef>
            </a:pPr>
            <a:endParaRPr lang="en-US"/>
          </a:p>
          <a:p>
            <a:pPr eaLnBrk="1" hangingPunct="1">
              <a:lnSpc>
                <a:spcPct val="90000"/>
              </a:lnSpc>
              <a:spcBef>
                <a:spcPct val="0"/>
              </a:spcBef>
            </a:pPr>
            <a:r>
              <a:rPr lang="en-US"/>
              <a:t>What were the results?  We have already seen the dramatic shift to economic inequality.  Long gone were the days of a rising tide would lift all boats.</a:t>
            </a:r>
          </a:p>
          <a:p>
            <a:pPr eaLnBrk="1" hangingPunct="1">
              <a:spcBef>
                <a:spcPct val="0"/>
              </a:spcBef>
            </a:pPr>
            <a:endParaRPr lang="en-US"/>
          </a:p>
        </p:txBody>
      </p:sp>
    </p:spTree>
    <p:extLst>
      <p:ext uri="{BB962C8B-B14F-4D97-AF65-F5344CB8AC3E}">
        <p14:creationId xmlns:p14="http://schemas.microsoft.com/office/powerpoint/2010/main" val="83583439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https://suzieqq.wordpress.com/2011/03/11/</a:t>
            </a:r>
            <a:r>
              <a:rPr lang="en-US" dirty="0"/>
              <a:t>  Image may be subject to copyright.</a:t>
            </a:r>
          </a:p>
          <a:p>
            <a:endParaRPr lang="en-US" dirty="0"/>
          </a:p>
          <a:p>
            <a:r>
              <a:rPr lang="en-US" dirty="0"/>
              <a:t>Sources:  </a:t>
            </a:r>
            <a:r>
              <a:rPr lang="en-US" dirty="0">
                <a:hlinkClick r:id="rId4"/>
              </a:rPr>
              <a:t>http://www.nytimes.com/2015/01/27/us/politics/kochs-plan-to-spend-900-million-on-2016-campaign.html?_r=0</a:t>
            </a:r>
            <a:r>
              <a:rPr lang="en-US" dirty="0"/>
              <a:t>  </a:t>
            </a:r>
          </a:p>
          <a:p>
            <a:endParaRPr lang="en-US" dirty="0"/>
          </a:p>
          <a:p>
            <a:r>
              <a:rPr lang="en-US" dirty="0">
                <a:hlinkClick r:id="rId5"/>
              </a:rPr>
              <a:t>http://msnbc.tumblr.com/post/72567772382/rev-sharpton-explores-a-new-report-that-the</a:t>
            </a:r>
            <a:r>
              <a:rPr lang="en-US" dirty="0"/>
              <a:t> </a:t>
            </a:r>
          </a:p>
        </p:txBody>
      </p:sp>
      <p:sp>
        <p:nvSpPr>
          <p:cNvPr id="4" name="Slide Number Placeholder 3"/>
          <p:cNvSpPr>
            <a:spLocks noGrp="1"/>
          </p:cNvSpPr>
          <p:nvPr>
            <p:ph type="sldNum" sz="quarter" idx="10"/>
          </p:nvPr>
        </p:nvSpPr>
        <p:spPr/>
        <p:txBody>
          <a:bodyPr/>
          <a:lstStyle/>
          <a:p>
            <a:fld id="{7E577DDA-EFEB-4026-AE3E-9DA71543D389}" type="slidenum">
              <a:rPr lang="en-US" smtClean="0"/>
              <a:t>42</a:t>
            </a:fld>
            <a:endParaRPr lang="en-US"/>
          </a:p>
        </p:txBody>
      </p:sp>
    </p:spTree>
    <p:extLst>
      <p:ext uri="{BB962C8B-B14F-4D97-AF65-F5344CB8AC3E}">
        <p14:creationId xmlns:p14="http://schemas.microsoft.com/office/powerpoint/2010/main" val="115746137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Brennan Center for Voting Rights. https://www.brennancenter.org/voting-restrictions-first-time-2016  Image may be subject to copyright</a:t>
            </a:r>
            <a:r>
              <a:rPr lang="en-US" baseline="0" dirty="0" smtClean="0"/>
              <a:t>.</a:t>
            </a:r>
          </a:p>
          <a:p>
            <a:r>
              <a:rPr lang="en-US" baseline="0" dirty="0" smtClean="0"/>
              <a:t>Light red shows restriction in place in 2012</a:t>
            </a:r>
          </a:p>
          <a:p>
            <a:r>
              <a:rPr lang="en-US" baseline="0" dirty="0" smtClean="0"/>
              <a:t>Dark red shows restriction in place for 2016</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43</a:t>
            </a:fld>
            <a:endParaRPr lang="en-US"/>
          </a:p>
        </p:txBody>
      </p:sp>
    </p:spTree>
    <p:extLst>
      <p:ext uri="{BB962C8B-B14F-4D97-AF65-F5344CB8AC3E}">
        <p14:creationId xmlns:p14="http://schemas.microsoft.com/office/powerpoint/2010/main" val="45405117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44</a:t>
            </a:fld>
            <a:endParaRPr lang="en-US" dirty="0"/>
          </a:p>
        </p:txBody>
      </p:sp>
    </p:spTree>
    <p:extLst>
      <p:ext uri="{BB962C8B-B14F-4D97-AF65-F5344CB8AC3E}">
        <p14:creationId xmlns:p14="http://schemas.microsoft.com/office/powerpoint/2010/main" val="2620443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http://www.ibew553.org/labor/unions-in-the-trump-era</a:t>
            </a:r>
            <a:r>
              <a:rPr lang="en-US" dirty="0" smtClean="0">
                <a:hlinkClick r:id="rId3"/>
              </a:rPr>
              <a:t>/</a:t>
            </a:r>
            <a:r>
              <a:rPr lang="en-US" dirty="0" smtClean="0"/>
              <a:t>  Image may be subject to copyright.</a:t>
            </a:r>
          </a:p>
          <a:p>
            <a:r>
              <a:rPr lang="en-US" dirty="0" smtClean="0"/>
              <a:t>Source:  South Carolina Radio Network</a:t>
            </a:r>
            <a:r>
              <a:rPr lang="en-US" dirty="0"/>
              <a:t>, February 17, 2016. </a:t>
            </a:r>
            <a:r>
              <a:rPr lang="en-US" dirty="0">
                <a:hlinkClick r:id="rId4"/>
              </a:rPr>
              <a:t>http://www.southcarolinaradionetwork.com/2016/02/17/trump-backs-off-on-break-with-party-can-live-with-unions-at-certain-locations-interview</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8</a:t>
            </a:fld>
            <a:endParaRPr lang="en-US"/>
          </a:p>
        </p:txBody>
      </p:sp>
    </p:spTree>
    <p:extLst>
      <p:ext uri="{BB962C8B-B14F-4D97-AF65-F5344CB8AC3E}">
        <p14:creationId xmlns:p14="http://schemas.microsoft.com/office/powerpoint/2010/main" val="9303155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a:t>
            </a:r>
            <a:r>
              <a:rPr lang="en-US" dirty="0" smtClean="0">
                <a:hlinkClick r:id="rId3"/>
              </a:rPr>
              <a:t>images.dailykos.com/images/150358/large/RTX1GZCO.jpg?1435250433</a:t>
            </a:r>
            <a:endParaRPr lang="en-US" dirty="0" smtClean="0"/>
          </a:p>
          <a:p>
            <a:r>
              <a:rPr lang="en-US" dirty="0" smtClean="0"/>
              <a:t>Image </a:t>
            </a:r>
            <a:r>
              <a:rPr lang="en-US" dirty="0"/>
              <a:t>may be subject to copyright.</a:t>
            </a:r>
          </a:p>
          <a:p>
            <a:r>
              <a:rPr lang="en-US" dirty="0" smtClean="0"/>
              <a:t>Quotes:</a:t>
            </a:r>
          </a:p>
          <a:p>
            <a:r>
              <a:rPr lang="en-US" dirty="0" smtClean="0"/>
              <a:t>NBC </a:t>
            </a:r>
            <a:r>
              <a:rPr lang="en-US" dirty="0"/>
              <a:t>News, November 27, 2016.  </a:t>
            </a:r>
            <a:r>
              <a:rPr lang="en-US" u="sng" dirty="0">
                <a:hlinkClick r:id="rId4"/>
              </a:rPr>
              <a:t>http://www.nbcnews.com/politics/2016-election/tweet-flurry-president-elect-donald-trump-calls-recount-efforts-sad-n688761</a:t>
            </a:r>
            <a:r>
              <a:rPr lang="en-US" dirty="0"/>
              <a:t> </a:t>
            </a:r>
          </a:p>
          <a:p>
            <a:endParaRPr lang="en-US" dirty="0"/>
          </a:p>
          <a:p>
            <a:r>
              <a:rPr lang="en-US" dirty="0" smtClean="0"/>
              <a:t>Shear</a:t>
            </a:r>
            <a:r>
              <a:rPr lang="en-US" dirty="0"/>
              <a:t>, Michael, and Huetteman, Emmarie, “Trump Repeats Lie About Popular Vote in Meeting with Lawmakers,” </a:t>
            </a:r>
            <a:r>
              <a:rPr lang="en-US" i="1" dirty="0"/>
              <a:t>New York Times, </a:t>
            </a:r>
            <a:r>
              <a:rPr lang="en-US" dirty="0"/>
              <a:t>January 23, 2017.  </a:t>
            </a:r>
            <a:r>
              <a:rPr lang="en-US" u="sng" dirty="0">
                <a:hlinkClick r:id="rId5"/>
              </a:rPr>
              <a:t>https://www.nytimes.com/2017/01/23/us/politics/donald-trump-congress-democrats.html?_r=0</a:t>
            </a:r>
            <a:r>
              <a:rPr lang="en-US" dirty="0"/>
              <a:t> </a:t>
            </a:r>
          </a:p>
          <a:p>
            <a:endParaRPr lang="en-US" baseline="30000" dirty="0"/>
          </a:p>
          <a:p>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45</a:t>
            </a:fld>
            <a:endParaRPr lang="en-US"/>
          </a:p>
        </p:txBody>
      </p:sp>
    </p:spTree>
    <p:extLst>
      <p:ext uri="{BB962C8B-B14F-4D97-AF65-F5344CB8AC3E}">
        <p14:creationId xmlns:p14="http://schemas.microsoft.com/office/powerpoint/2010/main" val="3092982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a:t>
            </a:r>
            <a:r>
              <a:rPr lang="en-US" dirty="0" smtClean="0"/>
              <a:t>:</a:t>
            </a:r>
            <a:r>
              <a:rPr lang="en-US" baseline="0" dirty="0" smtClean="0"/>
              <a:t>  http://michaelmoore.com/trumpwillwin/ </a:t>
            </a:r>
            <a:r>
              <a:rPr lang="en-US" dirty="0" smtClean="0"/>
              <a:t> </a:t>
            </a:r>
            <a:r>
              <a:rPr lang="en-US" dirty="0"/>
              <a:t>Image may be subject to copyright.</a:t>
            </a:r>
          </a:p>
          <a:p>
            <a:r>
              <a:rPr lang="en-US" dirty="0"/>
              <a:t>Quote:</a:t>
            </a:r>
            <a:r>
              <a:rPr lang="en-US" baseline="0" dirty="0"/>
              <a:t>  http://www.washingtonpost.com/blogs/fact-checker/wp/2015/07/08/donald-trumps-false-comments-connecting-mexican-immigrants-and-crime/ </a:t>
            </a:r>
            <a:endParaRPr lang="en-US" baseline="0" dirty="0" smtClean="0"/>
          </a:p>
          <a:p>
            <a:r>
              <a:rPr lang="en-US" baseline="0" dirty="0" smtClean="0"/>
              <a:t>Source:  Cato Institute, Criminal Immigrants:  Their Numbers, Demographics and Countries of Origin, March 15, 2017. https://object.cato.org/sites/cato.org/files/pubs/pdf/immigration_brief-1.pdf </a:t>
            </a:r>
          </a:p>
          <a:p>
            <a:r>
              <a:rPr lang="en-US" b="1" baseline="0" dirty="0" smtClean="0"/>
              <a:t>“</a:t>
            </a:r>
            <a:r>
              <a:rPr lang="en-US" b="1" dirty="0" smtClean="0"/>
              <a:t>All immigrants are less likely to be incarcerated than natives relative to their shares of the population. Even illegal immigrants are less likely to be incarcerated than native-born Americans.”</a:t>
            </a:r>
            <a:endParaRPr lang="en-US" b="1" dirty="0"/>
          </a:p>
        </p:txBody>
      </p:sp>
      <p:sp>
        <p:nvSpPr>
          <p:cNvPr id="4" name="Slide Number Placeholder 3"/>
          <p:cNvSpPr>
            <a:spLocks noGrp="1"/>
          </p:cNvSpPr>
          <p:nvPr>
            <p:ph type="sldNum" sz="quarter" idx="10"/>
          </p:nvPr>
        </p:nvSpPr>
        <p:spPr/>
        <p:txBody>
          <a:bodyPr/>
          <a:lstStyle/>
          <a:p>
            <a:fld id="{7E577DDA-EFEB-4026-AE3E-9DA71543D389}" type="slidenum">
              <a:rPr lang="en-US" smtClean="0"/>
              <a:t>46</a:t>
            </a:fld>
            <a:endParaRPr lang="en-US"/>
          </a:p>
        </p:txBody>
      </p:sp>
    </p:spTree>
    <p:extLst>
      <p:ext uri="{BB962C8B-B14F-4D97-AF65-F5344CB8AC3E}">
        <p14:creationId xmlns:p14="http://schemas.microsoft.com/office/powerpoint/2010/main" val="339433220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Images:  http://www.nbcnews.com/news/us-news/trump-suggests-canceling-meeting-mexico-s-president-after-shots-fired-n712461 Image may be subject to copyright.</a:t>
            </a:r>
          </a:p>
          <a:p>
            <a:r>
              <a:rPr lang="en-US" dirty="0" smtClean="0"/>
              <a:t>Image:</a:t>
            </a:r>
            <a:r>
              <a:rPr lang="en-US" baseline="0" dirty="0" smtClean="0"/>
              <a:t>  </a:t>
            </a:r>
            <a:r>
              <a:rPr lang="en-US" dirty="0" smtClean="0"/>
              <a:t>http://americasvoice.org/blog/united-states-trump-dreamers-parents-u-s-citizens-detained-deported/  </a:t>
            </a:r>
          </a:p>
          <a:p>
            <a:r>
              <a:rPr lang="en-US" dirty="0" smtClean="0"/>
              <a:t>Source:  Path</a:t>
            </a:r>
            <a:r>
              <a:rPr lang="en-US" baseline="0" dirty="0" smtClean="0"/>
              <a:t> - http://edition.cnn.com/election/results/exit-polls/national/president </a:t>
            </a:r>
          </a:p>
          <a:p>
            <a:r>
              <a:rPr lang="en-US" baseline="0" dirty="0" smtClean="0"/>
              <a:t>Source:  Wall - http://www.pewresearch.org/fact-tank/2017/02/24/most-americans-continue-to-oppose-u-s-border-wall-doubt-mexico-would-pay-for-it/</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47</a:t>
            </a:fld>
            <a:endParaRPr lang="en-US" dirty="0"/>
          </a:p>
        </p:txBody>
      </p:sp>
    </p:spTree>
    <p:extLst>
      <p:ext uri="{BB962C8B-B14F-4D97-AF65-F5344CB8AC3E}">
        <p14:creationId xmlns:p14="http://schemas.microsoft.com/office/powerpoint/2010/main" val="53938677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Teamsters </a:t>
            </a:r>
            <a:r>
              <a:rPr lang="en-US" dirty="0"/>
              <a:t>Joint Council 16, </a:t>
            </a:r>
            <a:r>
              <a:rPr lang="en-US" dirty="0">
                <a:hlinkClick r:id="rId3"/>
              </a:rPr>
              <a:t>http://teamsters.nyc/2017/09/06/teamster-eber-garcia-vasquez-deported-ice</a:t>
            </a:r>
            <a:r>
              <a:rPr lang="en-US" dirty="0" smtClean="0">
                <a:hlinkClick r:id="rId3"/>
              </a:rPr>
              <a:t>/</a:t>
            </a:r>
            <a:r>
              <a:rPr lang="en-US" dirty="0" smtClean="0"/>
              <a:t> Image may be subject to copyright.</a:t>
            </a:r>
          </a:p>
          <a:p>
            <a:r>
              <a:rPr lang="en-US" dirty="0"/>
              <a:t>Sources:  </a:t>
            </a:r>
            <a:r>
              <a:rPr lang="en-US" dirty="0">
                <a:hlinkClick r:id="rId3"/>
              </a:rPr>
              <a:t>http://teamsters.nyc/2017/09/06/teamster-eber-garcia-vasquez-deported-ice</a:t>
            </a:r>
            <a:r>
              <a:rPr lang="en-US" dirty="0" smtClean="0">
                <a:hlinkClick r:id="rId3"/>
              </a:rPr>
              <a:t>/</a:t>
            </a:r>
            <a:r>
              <a:rPr lang="en-US" dirty="0" smtClean="0"/>
              <a:t> </a:t>
            </a:r>
          </a:p>
          <a:p>
            <a:r>
              <a:rPr lang="en-US" dirty="0">
                <a:hlinkClick r:id="rId4"/>
              </a:rPr>
              <a:t>http://teamsters.nyc/2017/09/13/new-york-teamsters-become-sanctuary-union-following-deportation-union-member</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48</a:t>
            </a:fld>
            <a:endParaRPr lang="en-US" dirty="0"/>
          </a:p>
        </p:txBody>
      </p:sp>
    </p:spTree>
    <p:extLst>
      <p:ext uri="{BB962C8B-B14F-4D97-AF65-F5344CB8AC3E}">
        <p14:creationId xmlns:p14="http://schemas.microsoft.com/office/powerpoint/2010/main" val="38553763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New York Daily News</a:t>
            </a:r>
            <a:r>
              <a:rPr lang="en-US" dirty="0"/>
              <a:t>, July 27, 2017. </a:t>
            </a:r>
            <a:r>
              <a:rPr lang="en-US" dirty="0">
                <a:hlinkClick r:id="rId3"/>
              </a:rPr>
              <a:t>http://</a:t>
            </a:r>
            <a:r>
              <a:rPr lang="en-US" dirty="0" smtClean="0">
                <a:hlinkClick r:id="rId3"/>
              </a:rPr>
              <a:t>www.nydailynews.com/news/politics/trump-announces-transgender-military-service-ban-twitter-article-1.3357685</a:t>
            </a:r>
            <a:r>
              <a:rPr lang="en-US" dirty="0" smtClean="0"/>
              <a:t> </a:t>
            </a:r>
          </a:p>
          <a:p>
            <a:r>
              <a:rPr lang="en-US" dirty="0" smtClean="0"/>
              <a:t>Source:  Farber, Madeline, “Poll Finds Most Americans Support Transgender Military Service,” </a:t>
            </a:r>
            <a:r>
              <a:rPr lang="en-US" i="1" dirty="0" smtClean="0"/>
              <a:t>Time, </a:t>
            </a:r>
            <a:r>
              <a:rPr lang="en-US" dirty="0"/>
              <a:t> August 3, 2017. </a:t>
            </a:r>
            <a:r>
              <a:rPr lang="en-US" dirty="0">
                <a:hlinkClick r:id="rId4"/>
              </a:rPr>
              <a:t>http://time.com/4886165/trump-transgender-ban-poll</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49</a:t>
            </a:fld>
            <a:endParaRPr lang="en-US" dirty="0"/>
          </a:p>
        </p:txBody>
      </p:sp>
    </p:spTree>
    <p:extLst>
      <p:ext uri="{BB962C8B-B14F-4D97-AF65-F5344CB8AC3E}">
        <p14:creationId xmlns:p14="http://schemas.microsoft.com/office/powerpoint/2010/main" val="329912660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Sources:</a:t>
            </a:r>
          </a:p>
          <a:p>
            <a:r>
              <a:rPr lang="en-US" dirty="0"/>
              <a:t>Quote:  </a:t>
            </a:r>
            <a:r>
              <a:rPr lang="en-US" dirty="0">
                <a:hlinkClick r:id="rId3"/>
              </a:rPr>
              <a:t>http://www.aflcio.org/Press-Room/Speeches/At-the-2014-Missouri-AFL-CIO-Convention</a:t>
            </a:r>
            <a:r>
              <a:rPr lang="en-US" dirty="0"/>
              <a:t> </a:t>
            </a:r>
          </a:p>
          <a:p>
            <a:r>
              <a:rPr lang="en-US" dirty="0"/>
              <a:t>Image:  Epic Times, </a:t>
            </a:r>
            <a:r>
              <a:rPr lang="en-US" dirty="0">
                <a:hlinkClick r:id="rId4"/>
              </a:rPr>
              <a:t>http://www.epictimes.com/2015/06/new-billboard-in-orange-mound-puts-twist-on-black-lives-matter/</a:t>
            </a:r>
            <a:r>
              <a:rPr lang="en-US" dirty="0"/>
              <a:t>   Image may be subject to copyright.</a:t>
            </a:r>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50</a:t>
            </a:fld>
            <a:endParaRPr lang="en-US"/>
          </a:p>
        </p:txBody>
      </p:sp>
    </p:spTree>
    <p:extLst>
      <p:ext uri="{BB962C8B-B14F-4D97-AF65-F5344CB8AC3E}">
        <p14:creationId xmlns:p14="http://schemas.microsoft.com/office/powerpoint/2010/main" val="1600760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t>
            </a:r>
            <a:r>
              <a:rPr lang="en-US" dirty="0"/>
              <a:t>Dallas Weekly News, </a:t>
            </a:r>
            <a:r>
              <a:rPr lang="en-US" dirty="0">
                <a:hlinkClick r:id="rId3"/>
              </a:rPr>
              <a:t>http://</a:t>
            </a:r>
            <a:r>
              <a:rPr lang="en-US" dirty="0" smtClean="0">
                <a:hlinkClick r:id="rId3"/>
              </a:rPr>
              <a:t>www.dallasweekly.com/news/national/article_5c3677ec-3b3f-11e7-bee2-6bf5a938c6c9.html</a:t>
            </a:r>
            <a:r>
              <a:rPr lang="en-US" dirty="0" smtClean="0"/>
              <a:t>  Image may be subject to copyright.</a:t>
            </a:r>
            <a:endParaRPr lang="en-US" dirty="0"/>
          </a:p>
        </p:txBody>
      </p:sp>
      <p:sp>
        <p:nvSpPr>
          <p:cNvPr id="4" name="Slide Number Placeholder 3"/>
          <p:cNvSpPr>
            <a:spLocks noGrp="1"/>
          </p:cNvSpPr>
          <p:nvPr>
            <p:ph type="sldNum" sz="quarter" idx="10"/>
          </p:nvPr>
        </p:nvSpPr>
        <p:spPr/>
        <p:txBody>
          <a:bodyPr/>
          <a:lstStyle/>
          <a:p>
            <a:fld id="{DFBE71B0-D718-4FAB-A9BE-ED1EEADCC82B}" type="slidenum">
              <a:rPr lang="en-US" smtClean="0"/>
              <a:t>51</a:t>
            </a:fld>
            <a:endParaRPr lang="en-US"/>
          </a:p>
        </p:txBody>
      </p:sp>
    </p:spTree>
    <p:extLst>
      <p:ext uri="{BB962C8B-B14F-4D97-AF65-F5344CB8AC3E}">
        <p14:creationId xmlns:p14="http://schemas.microsoft.com/office/powerpoint/2010/main" val="274226968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a:t>
            </a:r>
            <a:r>
              <a:rPr lang="en-US" baseline="0" dirty="0"/>
              <a:t>  NARAL Pro-Choice America.  Data from 1977 to 2014.  Source:  National Abortion Federation.</a:t>
            </a:r>
            <a:endParaRPr lang="en-US" dirty="0"/>
          </a:p>
        </p:txBody>
      </p:sp>
      <p:sp>
        <p:nvSpPr>
          <p:cNvPr id="4" name="Slide Number Placeholder 3"/>
          <p:cNvSpPr>
            <a:spLocks noGrp="1"/>
          </p:cNvSpPr>
          <p:nvPr>
            <p:ph type="sldNum" sz="quarter" idx="10"/>
          </p:nvPr>
        </p:nvSpPr>
        <p:spPr/>
        <p:txBody>
          <a:bodyPr/>
          <a:lstStyle/>
          <a:p>
            <a:fld id="{BFF9E7E1-0160-41A3-9116-248D6C1438AD}" type="slidenum">
              <a:rPr lang="en-US" smtClean="0"/>
              <a:t>52</a:t>
            </a:fld>
            <a:endParaRPr lang="en-US"/>
          </a:p>
        </p:txBody>
      </p:sp>
    </p:spTree>
    <p:extLst>
      <p:ext uri="{BB962C8B-B14F-4D97-AF65-F5344CB8AC3E}">
        <p14:creationId xmlns:p14="http://schemas.microsoft.com/office/powerpoint/2010/main" val="267480627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http://www.latimes.com/business/hiltzik/la-fi-mh-planned-parenthood-and-the-cynical-20150904-column.html</a:t>
            </a:r>
            <a:r>
              <a:rPr lang="en-US" dirty="0"/>
              <a:t>   Image may be subject to copyright.</a:t>
            </a:r>
          </a:p>
          <a:p>
            <a:endParaRPr lang="en-US" dirty="0"/>
          </a:p>
          <a:p>
            <a:r>
              <a:rPr lang="en-US" dirty="0"/>
              <a:t>Source:  </a:t>
            </a:r>
            <a:r>
              <a:rPr lang="en-US" dirty="0">
                <a:hlinkClick r:id="rId4"/>
              </a:rPr>
              <a:t>http://www.cnn.com/2015/11/30/us/anti-abortion-violence/</a:t>
            </a:r>
            <a:r>
              <a:rPr lang="en-US" dirty="0"/>
              <a:t> </a:t>
            </a:r>
          </a:p>
        </p:txBody>
      </p:sp>
      <p:sp>
        <p:nvSpPr>
          <p:cNvPr id="4" name="Slide Number Placeholder 3"/>
          <p:cNvSpPr>
            <a:spLocks noGrp="1"/>
          </p:cNvSpPr>
          <p:nvPr>
            <p:ph type="sldNum" sz="quarter" idx="10"/>
          </p:nvPr>
        </p:nvSpPr>
        <p:spPr/>
        <p:txBody>
          <a:bodyPr/>
          <a:lstStyle/>
          <a:p>
            <a:fld id="{DFBE71B0-D718-4FAB-A9BE-ED1EEADCC82B}" type="slidenum">
              <a:rPr lang="en-US" smtClean="0"/>
              <a:t>53</a:t>
            </a:fld>
            <a:endParaRPr lang="en-US"/>
          </a:p>
        </p:txBody>
      </p:sp>
    </p:spTree>
    <p:extLst>
      <p:ext uri="{BB962C8B-B14F-4D97-AF65-F5344CB8AC3E}">
        <p14:creationId xmlns:p14="http://schemas.microsoft.com/office/powerpoint/2010/main" val="6869647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http://www.seattlepi.com/elections/article/Women-allies-march-on-Seattle-10872707.php#photo-12233902  Image may be subject to copyright.</a:t>
            </a:r>
          </a:p>
          <a:p>
            <a:r>
              <a:rPr lang="en-US" dirty="0" smtClean="0"/>
              <a:t>The historic and extremely</a:t>
            </a:r>
            <a:r>
              <a:rPr lang="en-US" baseline="0" dirty="0" smtClean="0"/>
              <a:t> large women‘s marches of January 21, 2017 brought millions of women and men, young and old, people of color and white, citizens and non-citizens, and LGBT and straight in to the streets as a massive show of unity and solidarity to fight forward and move our country toward a better future.  The </a:t>
            </a:r>
            <a:r>
              <a:rPr lang="en-US" baseline="0" smtClean="0"/>
              <a:t>time is now</a:t>
            </a:r>
            <a:endParaRPr lang="en-US"/>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54</a:t>
            </a:fld>
            <a:endParaRPr lang="en-US"/>
          </a:p>
        </p:txBody>
      </p:sp>
    </p:spTree>
    <p:extLst>
      <p:ext uri="{BB962C8B-B14F-4D97-AF65-F5344CB8AC3E}">
        <p14:creationId xmlns:p14="http://schemas.microsoft.com/office/powerpoint/2010/main" val="17070251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https://en.wikipedia.org/wiki/Right-to-work_law </a:t>
            </a:r>
            <a:endParaRPr lang="en-US" dirty="0"/>
          </a:p>
        </p:txBody>
      </p:sp>
      <p:sp>
        <p:nvSpPr>
          <p:cNvPr id="4" name="Slide Number Placeholder 3"/>
          <p:cNvSpPr>
            <a:spLocks noGrp="1"/>
          </p:cNvSpPr>
          <p:nvPr>
            <p:ph type="sldNum" sz="quarter" idx="10"/>
          </p:nvPr>
        </p:nvSpPr>
        <p:spPr/>
        <p:txBody>
          <a:bodyPr/>
          <a:lstStyle/>
          <a:p>
            <a:fld id="{7E577DDA-EFEB-4026-AE3E-9DA71543D389}" type="slidenum">
              <a:rPr lang="en-US" smtClean="0"/>
              <a:t>9</a:t>
            </a:fld>
            <a:endParaRPr lang="en-US"/>
          </a:p>
        </p:txBody>
      </p:sp>
    </p:spTree>
    <p:extLst>
      <p:ext uri="{BB962C8B-B14F-4D97-AF65-F5344CB8AC3E}">
        <p14:creationId xmlns:p14="http://schemas.microsoft.com/office/powerpoint/2010/main" val="36170673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and source:  St. Louis </a:t>
            </a:r>
            <a:r>
              <a:rPr lang="en-US" dirty="0"/>
              <a:t>Labor Tribune</a:t>
            </a:r>
            <a:r>
              <a:rPr lang="en-US" dirty="0" smtClean="0"/>
              <a:t>, August 28, 2017.  Image may be subject to copyright. </a:t>
            </a:r>
            <a:r>
              <a:rPr lang="en-US" dirty="0">
                <a:hlinkClick r:id="rId3"/>
              </a:rPr>
              <a:t>http://labortribune.com/photo-gallery-mass-turnout-for-rtw-repeal-rally-signature-turn-in-at-state-capitol/floor-signs</a:t>
            </a:r>
            <a:r>
              <a:rPr lang="en-US" dirty="0" smtClean="0">
                <a:hlinkClick r:id="rId3"/>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55</a:t>
            </a:fld>
            <a:endParaRPr lang="en-US" dirty="0"/>
          </a:p>
        </p:txBody>
      </p:sp>
    </p:spTree>
    <p:extLst>
      <p:ext uri="{BB962C8B-B14F-4D97-AF65-F5344CB8AC3E}">
        <p14:creationId xmlns:p14="http://schemas.microsoft.com/office/powerpoint/2010/main" val="339714406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Quote:  </a:t>
            </a:r>
            <a:r>
              <a:rPr lang="en-US" sz="1200" kern="1200" dirty="0" smtClean="0">
                <a:solidFill>
                  <a:schemeClr val="tx1"/>
                </a:solidFill>
                <a:effectLst/>
                <a:latin typeface="+mn-lt"/>
                <a:ea typeface="+mn-ea"/>
                <a:cs typeface="+mn-cs"/>
              </a:rPr>
              <a:t>Donald J. Trump (@</a:t>
            </a:r>
            <a:r>
              <a:rPr lang="en-US" sz="1200" kern="1200" dirty="0" err="1" smtClean="0">
                <a:solidFill>
                  <a:schemeClr val="tx1"/>
                </a:solidFill>
                <a:effectLst/>
                <a:latin typeface="+mn-lt"/>
                <a:ea typeface="+mn-ea"/>
                <a:cs typeface="+mn-cs"/>
              </a:rPr>
              <a:t>realDonaldTrump</a:t>
            </a:r>
            <a:r>
              <a:rPr lang="en-US" sz="1200" kern="1200" dirty="0" smtClean="0">
                <a:solidFill>
                  <a:schemeClr val="tx1"/>
                </a:solidFill>
                <a:effectLst/>
                <a:latin typeface="+mn-lt"/>
                <a:ea typeface="+mn-ea"/>
                <a:cs typeface="+mn-cs"/>
              </a:rPr>
              <a:t>) </a:t>
            </a:r>
            <a:r>
              <a:rPr lang="en-US" sz="1200" u="sng" kern="1200" dirty="0" smtClean="0">
                <a:solidFill>
                  <a:schemeClr val="tx1"/>
                </a:solidFill>
                <a:effectLst/>
                <a:latin typeface="+mn-lt"/>
                <a:ea typeface="+mn-ea"/>
                <a:cs typeface="+mn-cs"/>
                <a:hlinkClick r:id="rId3"/>
              </a:rPr>
              <a:t>May 7, 2015</a:t>
            </a:r>
            <a:endParaRPr lang="en-US" sz="1200" u="sng" kern="1200" dirty="0" smtClean="0">
              <a:solidFill>
                <a:schemeClr val="tx1"/>
              </a:solidFill>
              <a:effectLst/>
              <a:latin typeface="+mn-lt"/>
              <a:ea typeface="+mn-ea"/>
              <a:cs typeface="+mn-cs"/>
            </a:endParaRPr>
          </a:p>
          <a:p>
            <a:r>
              <a:rPr lang="en-US" sz="1200" u="none" kern="1200" dirty="0" smtClean="0">
                <a:solidFill>
                  <a:schemeClr val="tx1"/>
                </a:solidFill>
                <a:effectLst/>
                <a:latin typeface="+mn-lt"/>
                <a:ea typeface="+mn-ea"/>
                <a:cs typeface="+mn-cs"/>
              </a:rPr>
              <a:t>Quote:</a:t>
            </a:r>
            <a:r>
              <a:rPr lang="en-US" sz="1200" u="none" kern="1200" baseline="0" dirty="0" smtClean="0">
                <a:solidFill>
                  <a:schemeClr val="tx1"/>
                </a:solidFill>
                <a:effectLst/>
                <a:latin typeface="+mn-lt"/>
                <a:ea typeface="+mn-ea"/>
                <a:cs typeface="+mn-cs"/>
              </a:rPr>
              <a:t>  Costa, Robert, Trump vows ‘insurance for everybody’ in Obamacare replacement plan, </a:t>
            </a:r>
            <a:r>
              <a:rPr lang="en-US" sz="1200" i="1" u="none" kern="1200" baseline="0" dirty="0" smtClean="0">
                <a:solidFill>
                  <a:schemeClr val="tx1"/>
                </a:solidFill>
                <a:effectLst/>
                <a:latin typeface="+mn-lt"/>
                <a:ea typeface="+mn-ea"/>
                <a:cs typeface="+mn-cs"/>
              </a:rPr>
              <a:t>Washington Post, </a:t>
            </a:r>
            <a:r>
              <a:rPr lang="en-US" sz="1200" i="0" u="none" kern="1200" baseline="0" dirty="0" smtClean="0">
                <a:solidFill>
                  <a:schemeClr val="tx1"/>
                </a:solidFill>
                <a:effectLst/>
                <a:latin typeface="+mn-lt"/>
                <a:ea typeface="+mn-ea"/>
                <a:cs typeface="+mn-cs"/>
              </a:rPr>
              <a:t>January 15, 2017.  </a:t>
            </a:r>
            <a:endParaRPr lang="en-US" sz="1200" u="none" dirty="0" smtClean="0"/>
          </a:p>
          <a:p>
            <a:r>
              <a:rPr lang="en-US" sz="1200" dirty="0" smtClean="0"/>
              <a:t>Image</a:t>
            </a:r>
            <a:r>
              <a:rPr lang="en-US" sz="1200" dirty="0"/>
              <a:t>:  </a:t>
            </a:r>
            <a:r>
              <a:rPr lang="en-US" sz="1200" dirty="0">
                <a:hlinkClick r:id="rId4"/>
              </a:rPr>
              <a:t>https://</a:t>
            </a:r>
            <a:r>
              <a:rPr lang="en-US" sz="1200" dirty="0" smtClean="0">
                <a:hlinkClick r:id="rId4"/>
              </a:rPr>
              <a:t>twitter.com/realdonaldtrump</a:t>
            </a:r>
            <a:r>
              <a:rPr lang="en-US" sz="1200" dirty="0" smtClean="0"/>
              <a:t> Image may be subject to copyright.</a:t>
            </a:r>
          </a:p>
          <a:p>
            <a:r>
              <a:rPr lang="en-US" sz="1200" dirty="0" smtClean="0"/>
              <a:t>Quote:  </a:t>
            </a:r>
            <a:r>
              <a:rPr lang="en-US" sz="1200" dirty="0" err="1" smtClean="0"/>
              <a:t>Wasik</a:t>
            </a:r>
            <a:r>
              <a:rPr lang="en-US" sz="1200" dirty="0" smtClean="0"/>
              <a:t>, John, “Three Ways Trump,</a:t>
            </a:r>
            <a:r>
              <a:rPr lang="en-US" sz="1200" baseline="0" dirty="0" smtClean="0"/>
              <a:t> GOP May Cut Social Security, Medicare,” </a:t>
            </a:r>
            <a:r>
              <a:rPr lang="en-US" sz="1200" i="1" baseline="0" dirty="0" smtClean="0"/>
              <a:t>Forbes, </a:t>
            </a:r>
            <a:r>
              <a:rPr lang="en-US" sz="1200" baseline="0" dirty="0" smtClean="0"/>
              <a:t>November 16, 2016. http://www.forbes.com/sites/johnwasik/2016/11/16/three-ways-trump-gop-may-cut-social-security-medicare/#724abc2b4e0e </a:t>
            </a:r>
          </a:p>
          <a:p>
            <a:r>
              <a:rPr lang="en-US" sz="1200" baseline="0" dirty="0" smtClean="0"/>
              <a:t>Poll:  Quinnipiac Poll, March 23, 2017 - https://poll.qu.edu/images/polling/us/us03232017_Ukqbwg46.pdf/ </a:t>
            </a:r>
            <a:endParaRPr lang="en-US" sz="1200" dirty="0"/>
          </a:p>
        </p:txBody>
      </p:sp>
      <p:sp>
        <p:nvSpPr>
          <p:cNvPr id="4" name="Slide Number Placeholder 3"/>
          <p:cNvSpPr>
            <a:spLocks noGrp="1"/>
          </p:cNvSpPr>
          <p:nvPr>
            <p:ph type="sldNum" sz="quarter" idx="10"/>
          </p:nvPr>
        </p:nvSpPr>
        <p:spPr/>
        <p:txBody>
          <a:bodyPr/>
          <a:lstStyle/>
          <a:p>
            <a:fld id="{53E731CF-D722-4323-B815-6BA543D98B26}" type="slidenum">
              <a:rPr lang="en-US" smtClean="0"/>
              <a:t>56</a:t>
            </a:fld>
            <a:endParaRPr lang="en-US"/>
          </a:p>
        </p:txBody>
      </p:sp>
    </p:spTree>
    <p:extLst>
      <p:ext uri="{BB962C8B-B14F-4D97-AF65-F5344CB8AC3E}">
        <p14:creationId xmlns:p14="http://schemas.microsoft.com/office/powerpoint/2010/main" val="88761478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  Investor’s Business Daily. http://www.investors.com/politics/editorials/will-trumpcare-be-worse-than-obamacare/  May be</a:t>
            </a:r>
            <a:r>
              <a:rPr lang="en-US" baseline="0" dirty="0" smtClean="0"/>
              <a:t> subject to copyright.</a:t>
            </a:r>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57</a:t>
            </a:fld>
            <a:endParaRPr lang="en-US"/>
          </a:p>
        </p:txBody>
      </p:sp>
    </p:spTree>
    <p:extLst>
      <p:ext uri="{BB962C8B-B14F-4D97-AF65-F5344CB8AC3E}">
        <p14:creationId xmlns:p14="http://schemas.microsoft.com/office/powerpoint/2010/main" val="254916086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a:t>
            </a:r>
            <a:r>
              <a:rPr lang="en-US" baseline="0" dirty="0" smtClean="0"/>
              <a:t>  The Nation, December 13, 2017. https://www.thenation.com/article/black-voters-mothers-and-millennials-carried-doug-jones-to-victory/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58</a:t>
            </a:fld>
            <a:endParaRPr lang="en-US" dirty="0"/>
          </a:p>
        </p:txBody>
      </p:sp>
    </p:spTree>
    <p:extLst>
      <p:ext uri="{BB962C8B-B14F-4D97-AF65-F5344CB8AC3E}">
        <p14:creationId xmlns:p14="http://schemas.microsoft.com/office/powerpoint/2010/main" val="26172697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young leaders are taking Margaret Mead’s famous quote to heart and taking action to build new movements.  We must join with them.  We need to remember that our ancestors faced great odds and obstacles to creating a better future.  They won after decades of defeats.  We face new yet similar challenges.  Yes, we can.</a:t>
            </a:r>
          </a:p>
          <a:p>
            <a:endParaRPr lang="en-US" sz="1050" dirty="0"/>
          </a:p>
          <a:p>
            <a:r>
              <a:rPr lang="en-US" sz="1050" dirty="0"/>
              <a:t>Source: Quote: http://www.goodreads.com/author/quotes/61107.Margaret_Mead </a:t>
            </a:r>
          </a:p>
          <a:p>
            <a:endParaRPr lang="en-US" dirty="0"/>
          </a:p>
        </p:txBody>
      </p:sp>
      <p:sp>
        <p:nvSpPr>
          <p:cNvPr id="4" name="Slide Number Placeholder 3"/>
          <p:cNvSpPr>
            <a:spLocks noGrp="1"/>
          </p:cNvSpPr>
          <p:nvPr>
            <p:ph type="sldNum" sz="quarter" idx="10"/>
          </p:nvPr>
        </p:nvSpPr>
        <p:spPr/>
        <p:txBody>
          <a:bodyPr/>
          <a:lstStyle/>
          <a:p>
            <a:pPr>
              <a:defRPr/>
            </a:pPr>
            <a:fld id="{6F493597-8AB1-4898-9051-2535BA76FD97}" type="slidenum">
              <a:rPr lang="en-US" smtClean="0"/>
              <a:pPr>
                <a:defRPr/>
              </a:pPr>
              <a:t>63</a:t>
            </a:fld>
            <a:endParaRPr lang="en-US" dirty="0"/>
          </a:p>
        </p:txBody>
      </p:sp>
    </p:spTree>
    <p:extLst>
      <p:ext uri="{BB962C8B-B14F-4D97-AF65-F5344CB8AC3E}">
        <p14:creationId xmlns:p14="http://schemas.microsoft.com/office/powerpoint/2010/main" val="69611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752600" y="526996"/>
            <a:ext cx="3505200" cy="2628900"/>
          </a:xfrm>
        </p:spPr>
      </p:sp>
      <p:sp>
        <p:nvSpPr>
          <p:cNvPr id="3" name="Notes Placeholder 2"/>
          <p:cNvSpPr>
            <a:spLocks noGrp="1"/>
          </p:cNvSpPr>
          <p:nvPr>
            <p:ph type="body" idx="1"/>
          </p:nvPr>
        </p:nvSpPr>
        <p:spPr>
          <a:xfrm>
            <a:off x="929640" y="3329940"/>
            <a:ext cx="5090160" cy="3154680"/>
          </a:xfrm>
        </p:spPr>
        <p:txBody>
          <a:bodyPr/>
          <a:lstStyle/>
          <a:p>
            <a:r>
              <a:rPr lang="en-US" dirty="0" smtClean="0"/>
              <a:t>Image</a:t>
            </a:r>
            <a:r>
              <a:rPr lang="en-US" dirty="0"/>
              <a:t>:</a:t>
            </a:r>
            <a:r>
              <a:rPr lang="en-US" baseline="0" dirty="0"/>
              <a:t>  </a:t>
            </a:r>
            <a:r>
              <a:rPr lang="en-US" baseline="0" dirty="0">
                <a:hlinkClick r:id="rId3"/>
              </a:rPr>
              <a:t>http://</a:t>
            </a:r>
            <a:r>
              <a:rPr lang="en-US" baseline="0" dirty="0" smtClean="0">
                <a:hlinkClick r:id="rId3"/>
              </a:rPr>
              <a:t>www.criminalizeconservatism.com/2012_12_14_archive.html</a:t>
            </a:r>
            <a:r>
              <a:rPr lang="en-US" dirty="0" smtClean="0"/>
              <a:t> </a:t>
            </a:r>
            <a:r>
              <a:rPr lang="en-US" baseline="0" dirty="0" smtClean="0"/>
              <a:t>  </a:t>
            </a:r>
            <a:r>
              <a:rPr lang="en-US" baseline="0" dirty="0"/>
              <a:t>Image may be subject to copyright</a:t>
            </a:r>
            <a:r>
              <a:rPr lang="en-US" baseline="0" dirty="0" smtClean="0"/>
              <a:t>.</a:t>
            </a:r>
          </a:p>
          <a:p>
            <a:r>
              <a:rPr lang="en-US" dirty="0" smtClean="0"/>
              <a:t>Source:  LA Times, </a:t>
            </a:r>
            <a:r>
              <a:rPr lang="en-US" dirty="0"/>
              <a:t>Supreme Court poised to deal a sharp blow to unions for teachers and public </a:t>
            </a:r>
            <a:r>
              <a:rPr lang="en-US" dirty="0" smtClean="0"/>
              <a:t>employees</a:t>
            </a:r>
            <a:r>
              <a:rPr lang="en-US" dirty="0"/>
              <a:t>, September 28, 2017. </a:t>
            </a:r>
            <a:r>
              <a:rPr lang="en-US" dirty="0">
                <a:hlinkClick r:id="rId4"/>
              </a:rPr>
              <a:t>http://</a:t>
            </a:r>
            <a:r>
              <a:rPr lang="en-US" dirty="0" smtClean="0">
                <a:hlinkClick r:id="rId4"/>
              </a:rPr>
              <a:t>www.latimes.com/politics/la-na-pol-court-unions-20170928-story.html</a:t>
            </a:r>
            <a:r>
              <a:rPr lang="en-US" dirty="0" smtClean="0"/>
              <a:t> </a:t>
            </a:r>
            <a:endParaRPr lang="en-US" dirty="0"/>
          </a:p>
        </p:txBody>
      </p:sp>
      <p:sp>
        <p:nvSpPr>
          <p:cNvPr id="4" name="Slide Number Placeholder 3"/>
          <p:cNvSpPr>
            <a:spLocks noGrp="1"/>
          </p:cNvSpPr>
          <p:nvPr>
            <p:ph type="sldNum" sz="quarter" idx="10"/>
          </p:nvPr>
        </p:nvSpPr>
        <p:spPr/>
        <p:txBody>
          <a:bodyPr/>
          <a:lstStyle/>
          <a:p>
            <a:fld id="{5D07BA38-6FA9-466C-A628-72752FE0C9F8}" type="slidenum">
              <a:rPr lang="en-US" smtClean="0"/>
              <a:t>10</a:t>
            </a:fld>
            <a:endParaRPr lang="en-US"/>
          </a:p>
        </p:txBody>
      </p:sp>
    </p:spTree>
    <p:extLst>
      <p:ext uri="{BB962C8B-B14F-4D97-AF65-F5344CB8AC3E}">
        <p14:creationId xmlns:p14="http://schemas.microsoft.com/office/powerpoint/2010/main" val="4035690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a:t>
            </a:r>
            <a:r>
              <a:rPr lang="en-US" dirty="0">
                <a:hlinkClick r:id="rId3"/>
              </a:rPr>
              <a:t>https://</a:t>
            </a:r>
            <a:r>
              <a:rPr lang="en-US" dirty="0" smtClean="0">
                <a:hlinkClick r:id="rId3"/>
              </a:rPr>
              <a:t>www.pinterest.com/pin/74098356340130498</a:t>
            </a:r>
            <a:r>
              <a:rPr lang="en-US" dirty="0" smtClean="0"/>
              <a:t>  Image may be subject to copyright.</a:t>
            </a:r>
          </a:p>
          <a:p>
            <a:r>
              <a:rPr lang="en-US" dirty="0"/>
              <a:t>Source:  </a:t>
            </a:r>
            <a:r>
              <a:rPr lang="en-US" dirty="0">
                <a:hlinkClick r:id="rId4"/>
              </a:rPr>
              <a:t>http://www.epi.org/perkins/trump-administration-stays-ee0-1-pay-data-rule</a:t>
            </a:r>
            <a:r>
              <a:rPr lang="en-US" dirty="0" smtClean="0">
                <a:hlinkClick r:id="rId4"/>
              </a:rPr>
              <a:t>/</a:t>
            </a:r>
            <a:r>
              <a:rPr lang="en-US" dirty="0" smtClean="0"/>
              <a:t>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11</a:t>
            </a:fld>
            <a:endParaRPr lang="en-US" dirty="0"/>
          </a:p>
        </p:txBody>
      </p:sp>
    </p:spTree>
    <p:extLst>
      <p:ext uri="{BB962C8B-B14F-4D97-AF65-F5344CB8AC3E}">
        <p14:creationId xmlns:p14="http://schemas.microsoft.com/office/powerpoint/2010/main" val="39924127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Image</a:t>
            </a:r>
            <a:r>
              <a:rPr lang="en-US" baseline="0" dirty="0" smtClean="0"/>
              <a:t> and Source:  Joanne Walters, :”When Neil Gorsuch put corporate interests over a man freezing to death, </a:t>
            </a:r>
            <a:r>
              <a:rPr lang="en-US" i="1" baseline="0" dirty="0" smtClean="0"/>
              <a:t>The Guardian, </a:t>
            </a:r>
            <a:r>
              <a:rPr lang="en-US" i="0" baseline="0" dirty="0" smtClean="0"/>
              <a:t>March 23, 2017.  </a:t>
            </a:r>
            <a:r>
              <a:rPr lang="en-US" baseline="0" dirty="0" smtClean="0"/>
              <a:t>https://www.theguardian.com/law/2017/mar/23/neil-gorsuch-supreme-court-frozen-trucker-alphonse-maddin</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12</a:t>
            </a:fld>
            <a:endParaRPr lang="en-US" dirty="0"/>
          </a:p>
        </p:txBody>
      </p:sp>
    </p:spTree>
    <p:extLst>
      <p:ext uri="{BB962C8B-B14F-4D97-AF65-F5344CB8AC3E}">
        <p14:creationId xmlns:p14="http://schemas.microsoft.com/office/powerpoint/2010/main" val="4009674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Source: </a:t>
            </a:r>
            <a:r>
              <a:rPr lang="en-US" baseline="0" dirty="0" smtClean="0"/>
              <a:t> Des Moines Register, April 28, 2017. http://www.desmoinesregister.com/story/opinion/readers/2017/04/28/union-members-vote-their-dues-every-month/307683001/  Image may be subject to copyright.</a:t>
            </a:r>
          </a:p>
          <a:p>
            <a:r>
              <a:rPr lang="en-US" baseline="0" dirty="0" smtClean="0"/>
              <a:t>Source:  Des Moines Register, October 25, 2017. http://www.desmoinesregister.com/story/news/politics/2017/10/25/iowa-union-recertification-voting-results/797879001/ </a:t>
            </a:r>
            <a:endParaRPr lang="en-US" dirty="0"/>
          </a:p>
        </p:txBody>
      </p:sp>
      <p:sp>
        <p:nvSpPr>
          <p:cNvPr id="4" name="Slide Number Placeholder 3"/>
          <p:cNvSpPr>
            <a:spLocks noGrp="1"/>
          </p:cNvSpPr>
          <p:nvPr>
            <p:ph type="sldNum" sz="quarter" idx="10"/>
          </p:nvPr>
        </p:nvSpPr>
        <p:spPr/>
        <p:txBody>
          <a:bodyPr/>
          <a:lstStyle/>
          <a:p>
            <a:fld id="{113226C8-6E73-4AC2-B28C-A874A78547CD}" type="slidenum">
              <a:rPr lang="en-US" smtClean="0"/>
              <a:t>13</a:t>
            </a:fld>
            <a:endParaRPr lang="en-US" dirty="0"/>
          </a:p>
        </p:txBody>
      </p:sp>
    </p:spTree>
    <p:extLst>
      <p:ext uri="{BB962C8B-B14F-4D97-AF65-F5344CB8AC3E}">
        <p14:creationId xmlns:p14="http://schemas.microsoft.com/office/powerpoint/2010/main" val="2863974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702487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2314491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240304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611345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8044695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41557431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56623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5649257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7791246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14457573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EBCC4E73-7A1E-46D1-B8C5-99D16933974C}" type="datetimeFigureOut">
              <a:rPr lang="en-US" smtClean="0"/>
              <a:t>2/1/2018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5B92EF3-016C-4B58-9EF6-D1E5A789EF52}" type="slidenum">
              <a:rPr lang="en-US" smtClean="0"/>
              <a:t>‹#›</a:t>
            </a:fld>
            <a:endParaRPr lang="en-US" dirty="0"/>
          </a:p>
        </p:txBody>
      </p:sp>
    </p:spTree>
    <p:extLst>
      <p:ext uri="{BB962C8B-B14F-4D97-AF65-F5344CB8AC3E}">
        <p14:creationId xmlns:p14="http://schemas.microsoft.com/office/powerpoint/2010/main" val="29811558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CC4E73-7A1E-46D1-B8C5-99D16933974C}" type="datetimeFigureOut">
              <a:rPr lang="en-US" smtClean="0"/>
              <a:t>2/1/2018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B92EF3-016C-4B58-9EF6-D1E5A789EF52}" type="slidenum">
              <a:rPr lang="en-US" smtClean="0"/>
              <a:t>‹#›</a:t>
            </a:fld>
            <a:endParaRPr lang="en-US" dirty="0"/>
          </a:p>
        </p:txBody>
      </p:sp>
    </p:spTree>
    <p:extLst>
      <p:ext uri="{BB962C8B-B14F-4D97-AF65-F5344CB8AC3E}">
        <p14:creationId xmlns:p14="http://schemas.microsoft.com/office/powerpoint/2010/main" val="184629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1.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4.xml"/><Relationship Id="rId1" Type="http://schemas.openxmlformats.org/officeDocument/2006/relationships/slideLayout" Target="../slideLayouts/slideLayout4.xml"/></Relationships>
</file>

<file path=ppt/slides/_rels/slide64.xml.rels><?xml version="1.0" encoding="UTF-8" standalone="yes"?>
<Relationships xmlns="http://schemas.openxmlformats.org/package/2006/relationships"><Relationship Id="rId8" Type="http://schemas.openxmlformats.org/officeDocument/2006/relationships/hyperlink" Target="http://www.inthesetimes.com/" TargetMode="External"/><Relationship Id="rId3" Type="http://schemas.openxmlformats.org/officeDocument/2006/relationships/hyperlink" Target="http://www.epi.org/policywatch/" TargetMode="External"/><Relationship Id="rId7" Type="http://schemas.openxmlformats.org/officeDocument/2006/relationships/hyperlink" Target="http://www.democracynow.org/" TargetMode="External"/><Relationship Id="rId2" Type="http://schemas.openxmlformats.org/officeDocument/2006/relationships/hyperlink" Target="http://www.thestand.org/" TargetMode="External"/><Relationship Id="rId1" Type="http://schemas.openxmlformats.org/officeDocument/2006/relationships/slideLayout" Target="../slideLayouts/slideLayout2.xml"/><Relationship Id="rId6" Type="http://schemas.openxmlformats.org/officeDocument/2006/relationships/hyperlink" Target="http://www.nytimes.com/" TargetMode="External"/><Relationship Id="rId5" Type="http://schemas.openxmlformats.org/officeDocument/2006/relationships/hyperlink" Target="http://www.prospect.org/" TargetMode="External"/><Relationship Id="rId4" Type="http://schemas.openxmlformats.org/officeDocument/2006/relationships/hyperlink" Target="http://www.thenation.org/" TargetMode="External"/></Relationships>
</file>

<file path=ppt/slides/_rels/slide65.xml.rels><?xml version="1.0" encoding="UTF-8" standalone="yes"?>
<Relationships xmlns="http://schemas.openxmlformats.org/package/2006/relationships"><Relationship Id="rId8" Type="http://schemas.openxmlformats.org/officeDocument/2006/relationships/hyperlink" Target="http://www.psara.org/" TargetMode="External"/><Relationship Id="rId3" Type="http://schemas.openxmlformats.org/officeDocument/2006/relationships/hyperlink" Target="http://www.progressive.org/" TargetMode="External"/><Relationship Id="rId7" Type="http://schemas.openxmlformats.org/officeDocument/2006/relationships/hyperlink" Target="http://www.brennancenter.org/" TargetMode="External"/><Relationship Id="rId2" Type="http://schemas.openxmlformats.org/officeDocument/2006/relationships/hyperlink" Target="http://www.rachelmaddow.com/" TargetMode="External"/><Relationship Id="rId1" Type="http://schemas.openxmlformats.org/officeDocument/2006/relationships/slideLayout" Target="../slideLayouts/slideLayout2.xml"/><Relationship Id="rId6" Type="http://schemas.openxmlformats.org/officeDocument/2006/relationships/hyperlink" Target="http://www.ctj.org/" TargetMode="External"/><Relationship Id="rId5" Type="http://schemas.openxmlformats.org/officeDocument/2006/relationships/hyperlink" Target="http://www.epi.org/" TargetMode="External"/><Relationship Id="rId4" Type="http://schemas.openxmlformats.org/officeDocument/2006/relationships/hyperlink" Target="https://theunionedge.com/"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www.facebook.com/markmcdermottworkshops" TargetMode="External"/><Relationship Id="rId2" Type="http://schemas.openxmlformats.org/officeDocument/2006/relationships/hyperlink" Target="http://www.markmmcdermott.com/" TargetMode="Externa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4968" y="609600"/>
            <a:ext cx="8468032" cy="3886200"/>
          </a:xfrm>
        </p:spPr>
        <p:txBody>
          <a:bodyPr>
            <a:normAutofit/>
          </a:bodyPr>
          <a:lstStyle/>
          <a:p>
            <a:r>
              <a:rPr lang="en-US" sz="4800" b="1" dirty="0" smtClean="0"/>
              <a:t>Fighting for Our Democracy and Our Future in the Age of Trump</a:t>
            </a:r>
            <a:r>
              <a:rPr lang="en-US" sz="3600" b="1" dirty="0" smtClean="0"/>
              <a:t/>
            </a:r>
            <a:br>
              <a:rPr lang="en-US" sz="3600" b="1" dirty="0" smtClean="0"/>
            </a:br>
            <a:r>
              <a:rPr lang="en-US" sz="2800" b="1" dirty="0" smtClean="0"/>
              <a:t/>
            </a:r>
            <a:br>
              <a:rPr lang="en-US" sz="2800" b="1" dirty="0" smtClean="0"/>
            </a:br>
            <a:r>
              <a:rPr lang="en-US" sz="3200" b="1" dirty="0" smtClean="0"/>
              <a:t>International Brotherhood of Electrical Workers </a:t>
            </a:r>
            <a:r>
              <a:rPr lang="en-US" sz="2400" b="1" dirty="0" smtClean="0"/>
              <a:t>Electrical Workers Minority Caucus National Conference</a:t>
            </a:r>
            <a:r>
              <a:rPr lang="en-US" sz="2400" b="1" dirty="0" smtClean="0"/>
              <a:t/>
            </a:r>
            <a:br>
              <a:rPr lang="en-US" sz="2400" b="1" dirty="0" smtClean="0"/>
            </a:br>
            <a:r>
              <a:rPr lang="en-US" sz="2400" b="1" dirty="0" smtClean="0"/>
              <a:t>January 12, 2018</a:t>
            </a:r>
            <a:endParaRPr lang="en-US" sz="3600" b="1" dirty="0"/>
          </a:p>
        </p:txBody>
      </p:sp>
      <p:sp>
        <p:nvSpPr>
          <p:cNvPr id="3" name="Subtitle 2"/>
          <p:cNvSpPr>
            <a:spLocks noGrp="1"/>
          </p:cNvSpPr>
          <p:nvPr>
            <p:ph type="subTitle" idx="1"/>
          </p:nvPr>
        </p:nvSpPr>
        <p:spPr>
          <a:xfrm>
            <a:off x="762000" y="4191000"/>
            <a:ext cx="7543800" cy="2209800"/>
          </a:xfrm>
        </p:spPr>
        <p:txBody>
          <a:bodyPr>
            <a:normAutofit/>
          </a:bodyPr>
          <a:lstStyle/>
          <a:p>
            <a:r>
              <a:rPr lang="en-US" b="1" dirty="0"/>
              <a:t>Mark M. McDermott</a:t>
            </a:r>
          </a:p>
          <a:p>
            <a:r>
              <a:rPr lang="en-US" sz="2800" b="1" dirty="0"/>
              <a:t>www.markmmcdermott.com</a:t>
            </a:r>
          </a:p>
          <a:p>
            <a:r>
              <a:rPr lang="en-US" sz="2800" b="1" dirty="0"/>
              <a:t>www.facebook.com/markmcdermottworkshops </a:t>
            </a:r>
          </a:p>
          <a:p>
            <a:r>
              <a:rPr lang="en-US" sz="2800" b="1" dirty="0"/>
              <a:t>markmmcdermott1@msn.com</a:t>
            </a:r>
          </a:p>
          <a:p>
            <a:endParaRPr lang="en-US" sz="2800" b="1" dirty="0"/>
          </a:p>
          <a:p>
            <a:endParaRPr lang="en-US" sz="2800" b="1" dirty="0"/>
          </a:p>
        </p:txBody>
      </p:sp>
    </p:spTree>
    <p:extLst>
      <p:ext uri="{BB962C8B-B14F-4D97-AF65-F5344CB8AC3E}">
        <p14:creationId xmlns:p14="http://schemas.microsoft.com/office/powerpoint/2010/main" val="253027145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U.S. Supreme Court Will Rule on National Right to Work for Public Sector – 2018 </a:t>
            </a:r>
            <a:endParaRPr lang="en-US" sz="3600" b="1"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57200" y="1828800"/>
            <a:ext cx="829147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535214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Blocks EEOC Rule Requiring Pay Data by Job, Sex, Race and Ethnicity</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753394"/>
            <a:ext cx="4189308" cy="4571206"/>
          </a:xfrm>
          <a:prstGeom prst="rect">
            <a:avLst/>
          </a:prstGeom>
        </p:spPr>
      </p:pic>
      <p:sp>
        <p:nvSpPr>
          <p:cNvPr id="4" name="Content Placeholder 3"/>
          <p:cNvSpPr>
            <a:spLocks noGrp="1"/>
          </p:cNvSpPr>
          <p:nvPr>
            <p:ph sz="half" idx="2"/>
          </p:nvPr>
        </p:nvSpPr>
        <p:spPr/>
        <p:txBody>
          <a:bodyPr>
            <a:normAutofit/>
          </a:bodyPr>
          <a:lstStyle/>
          <a:p>
            <a:pPr marL="0" indent="0" algn="ctr">
              <a:buNone/>
            </a:pPr>
            <a:endParaRPr lang="en-US" sz="3200" b="1" dirty="0" smtClean="0"/>
          </a:p>
          <a:p>
            <a:pPr marL="0" indent="0" algn="ctr">
              <a:buNone/>
            </a:pPr>
            <a:r>
              <a:rPr lang="en-US" sz="3200" b="1" dirty="0" smtClean="0"/>
              <a:t>How is equal pay for equal work served by ending requirement that large employers must report pay by job, sex, race and ethnicity?</a:t>
            </a:r>
            <a:endParaRPr lang="en-US" sz="3200" b="1" dirty="0"/>
          </a:p>
        </p:txBody>
      </p:sp>
    </p:spTree>
    <p:extLst>
      <p:ext uri="{BB962C8B-B14F-4D97-AF65-F5344CB8AC3E}">
        <p14:creationId xmlns:p14="http://schemas.microsoft.com/office/powerpoint/2010/main" val="18025047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Supreme Court Nominee Gorsuch:  OK to Fire Trucker Fearing Death</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616296"/>
            <a:ext cx="4038600" cy="4493770"/>
          </a:xfrm>
          <a:prstGeom prst="rect">
            <a:avLst/>
          </a:prstGeom>
        </p:spPr>
      </p:pic>
      <p:sp>
        <p:nvSpPr>
          <p:cNvPr id="4" name="Content Placeholder 3"/>
          <p:cNvSpPr>
            <a:spLocks noGrp="1"/>
          </p:cNvSpPr>
          <p:nvPr>
            <p:ph sz="half" idx="2"/>
          </p:nvPr>
        </p:nvSpPr>
        <p:spPr/>
        <p:txBody>
          <a:bodyPr>
            <a:normAutofit/>
          </a:bodyPr>
          <a:lstStyle/>
          <a:p>
            <a:pPr marL="0" indent="0" algn="ctr">
              <a:buNone/>
            </a:pPr>
            <a:r>
              <a:rPr lang="en-US" sz="3200" b="1" dirty="0" smtClean="0"/>
              <a:t>27 Below Zero</a:t>
            </a:r>
          </a:p>
          <a:p>
            <a:pPr marL="0" indent="0" algn="ctr">
              <a:buNone/>
            </a:pPr>
            <a:r>
              <a:rPr lang="en-US" sz="3200" b="1" dirty="0" smtClean="0"/>
              <a:t>Brakes Frozen on Truck Trailer</a:t>
            </a:r>
          </a:p>
          <a:p>
            <a:pPr marL="0" indent="0" algn="ctr">
              <a:buNone/>
            </a:pPr>
            <a:r>
              <a:rPr lang="en-US" sz="3200" b="1" dirty="0" smtClean="0"/>
              <a:t>Fearing Death </a:t>
            </a:r>
          </a:p>
          <a:p>
            <a:pPr marL="0" indent="0" algn="ctr">
              <a:buNone/>
            </a:pPr>
            <a:r>
              <a:rPr lang="en-US" sz="3200" b="1" dirty="0" smtClean="0"/>
              <a:t>Alphonse </a:t>
            </a:r>
            <a:r>
              <a:rPr lang="en-US" sz="3200" b="1" dirty="0" err="1" smtClean="0"/>
              <a:t>Maddin</a:t>
            </a:r>
            <a:r>
              <a:rPr lang="en-US" sz="3200" b="1" dirty="0" smtClean="0"/>
              <a:t> Disobeyed Order </a:t>
            </a:r>
          </a:p>
          <a:p>
            <a:pPr marL="0" indent="0" algn="ctr">
              <a:buNone/>
            </a:pPr>
            <a:r>
              <a:rPr lang="en-US" sz="3200" b="1" dirty="0" smtClean="0"/>
              <a:t>10</a:t>
            </a:r>
            <a:r>
              <a:rPr lang="en-US" sz="3200" b="1" baseline="30000" dirty="0" smtClean="0"/>
              <a:t>th</a:t>
            </a:r>
            <a:r>
              <a:rPr lang="en-US" sz="3200" b="1" dirty="0" smtClean="0"/>
              <a:t> Circuit Rules 6-1  in His Favor</a:t>
            </a:r>
          </a:p>
        </p:txBody>
      </p:sp>
    </p:spTree>
    <p:extLst>
      <p:ext uri="{BB962C8B-B14F-4D97-AF65-F5344CB8AC3E}">
        <p14:creationId xmlns:p14="http://schemas.microsoft.com/office/powerpoint/2010/main" val="392982463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3600" b="1" dirty="0" smtClean="0"/>
              <a:t>Who Says We Can’t Win Big? </a:t>
            </a:r>
            <a:br>
              <a:rPr lang="en-US" sz="3600" b="1" dirty="0" smtClean="0"/>
            </a:br>
            <a:r>
              <a:rPr lang="en-US" sz="3600" b="1" dirty="0" smtClean="0"/>
              <a:t>Crushing the Union Busters in Iowa with Internal Organizing – 2017 </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03578" y="2098469"/>
            <a:ext cx="4473222" cy="3921331"/>
          </a:xfrm>
          <a:prstGeom prst="rect">
            <a:avLst/>
          </a:prstGeom>
        </p:spPr>
      </p:pic>
      <p:sp>
        <p:nvSpPr>
          <p:cNvPr id="4" name="Content Placeholder 3"/>
          <p:cNvSpPr>
            <a:spLocks noGrp="1"/>
          </p:cNvSpPr>
          <p:nvPr>
            <p:ph sz="half" idx="2"/>
          </p:nvPr>
        </p:nvSpPr>
        <p:spPr>
          <a:xfrm>
            <a:off x="5105400" y="2438400"/>
            <a:ext cx="3581400" cy="3687763"/>
          </a:xfrm>
        </p:spPr>
        <p:txBody>
          <a:bodyPr>
            <a:normAutofit/>
          </a:bodyPr>
          <a:lstStyle/>
          <a:p>
            <a:pPr marL="0" indent="0" algn="ctr">
              <a:buNone/>
            </a:pPr>
            <a:r>
              <a:rPr lang="en-US" sz="3200" b="1" dirty="0" smtClean="0"/>
              <a:t>Voting to recertify their unions:</a:t>
            </a:r>
          </a:p>
          <a:p>
            <a:pPr marL="0" indent="0" algn="ctr">
              <a:buNone/>
            </a:pPr>
            <a:r>
              <a:rPr lang="en-US" sz="3200" b="1" dirty="0" smtClean="0"/>
              <a:t>28,448 – Yes</a:t>
            </a:r>
          </a:p>
          <a:p>
            <a:pPr marL="0" indent="0" algn="ctr">
              <a:buNone/>
            </a:pPr>
            <a:r>
              <a:rPr lang="en-US" sz="3200" b="1" dirty="0" smtClean="0"/>
              <a:t>624 – No</a:t>
            </a:r>
          </a:p>
          <a:p>
            <a:pPr marL="0" indent="0" algn="ctr">
              <a:buNone/>
            </a:pPr>
            <a:r>
              <a:rPr lang="en-US" sz="3200" b="1" smtClean="0"/>
              <a:t>98% - Yes  </a:t>
            </a:r>
            <a:endParaRPr lang="en-US" sz="3200" b="1" dirty="0" smtClean="0"/>
          </a:p>
          <a:p>
            <a:pPr marL="0" indent="0" algn="ctr">
              <a:buNone/>
            </a:pPr>
            <a:r>
              <a:rPr lang="en-US" sz="3200" b="1" dirty="0" smtClean="0"/>
              <a:t>88% - Turnout </a:t>
            </a:r>
          </a:p>
        </p:txBody>
      </p:sp>
    </p:spTree>
    <p:extLst>
      <p:ext uri="{BB962C8B-B14F-4D97-AF65-F5344CB8AC3E}">
        <p14:creationId xmlns:p14="http://schemas.microsoft.com/office/powerpoint/2010/main" val="369853256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a:t>Gallup Poll:  Do You Approve of Unions?  </a:t>
            </a:r>
            <a:r>
              <a:rPr lang="en-US" sz="3600" b="1" dirty="0" smtClean="0"/>
              <a:t/>
            </a:r>
            <a:br>
              <a:rPr lang="en-US" sz="3600" b="1" dirty="0" smtClean="0"/>
            </a:br>
            <a:r>
              <a:rPr lang="en-US" sz="3600" b="1" dirty="0" smtClean="0"/>
              <a:t>Highest National Support Since 2003</a:t>
            </a:r>
            <a:endParaRPr lang="en-US" sz="3600" b="1" dirty="0"/>
          </a:p>
        </p:txBody>
      </p:sp>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332052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477962"/>
          </a:xfrm>
        </p:spPr>
        <p:txBody>
          <a:bodyPr/>
          <a:lstStyle/>
          <a:p>
            <a:r>
              <a:rPr lang="en-US" sz="3600" b="1" dirty="0"/>
              <a:t>Which </a:t>
            </a:r>
            <a:r>
              <a:rPr lang="en-US" sz="3600" b="1" dirty="0" smtClean="0"/>
              <a:t>Groups </a:t>
            </a:r>
            <a:r>
              <a:rPr lang="en-US" sz="3600" b="1" dirty="0"/>
              <a:t>Do You Think </a:t>
            </a:r>
            <a:r>
              <a:rPr lang="en-US" sz="3600" b="1" dirty="0" smtClean="0"/>
              <a:t>Are </a:t>
            </a:r>
            <a:r>
              <a:rPr lang="en-US" sz="3600" b="1" dirty="0"/>
              <a:t>Most Favorable to Unions?</a:t>
            </a:r>
          </a:p>
        </p:txBody>
      </p:sp>
      <p:sp>
        <p:nvSpPr>
          <p:cNvPr id="3" name="Content Placeholder 2"/>
          <p:cNvSpPr>
            <a:spLocks noGrp="1"/>
          </p:cNvSpPr>
          <p:nvPr>
            <p:ph idx="1"/>
          </p:nvPr>
        </p:nvSpPr>
        <p:spPr>
          <a:xfrm>
            <a:off x="457200" y="1600200"/>
            <a:ext cx="8229600" cy="4525963"/>
          </a:xfrm>
        </p:spPr>
        <p:txBody>
          <a:bodyPr>
            <a:normAutofit lnSpcReduction="10000"/>
          </a:bodyPr>
          <a:lstStyle/>
          <a:p>
            <a:r>
              <a:rPr lang="en-US" sz="2800" b="1" dirty="0" smtClean="0"/>
              <a:t>18-29 </a:t>
            </a:r>
            <a:r>
              <a:rPr lang="en-US" sz="2800" b="1" dirty="0"/>
              <a:t>years </a:t>
            </a:r>
            <a:r>
              <a:rPr lang="en-US" sz="2800" b="1" dirty="0" smtClean="0"/>
              <a:t>old</a:t>
            </a:r>
          </a:p>
          <a:p>
            <a:pPr marL="0" indent="0">
              <a:buNone/>
            </a:pPr>
            <a:endParaRPr lang="en-US" sz="2800" b="1" dirty="0" smtClean="0"/>
          </a:p>
          <a:p>
            <a:r>
              <a:rPr lang="en-US" sz="2800" b="1" dirty="0" smtClean="0"/>
              <a:t>30-49 </a:t>
            </a:r>
            <a:r>
              <a:rPr lang="en-US" sz="2800" b="1" dirty="0"/>
              <a:t>years </a:t>
            </a:r>
            <a:r>
              <a:rPr lang="en-US" sz="2800" b="1" dirty="0" smtClean="0"/>
              <a:t>old</a:t>
            </a:r>
          </a:p>
          <a:p>
            <a:pPr marL="0" indent="0">
              <a:buNone/>
            </a:pPr>
            <a:endParaRPr lang="en-US" sz="2800" b="1" dirty="0"/>
          </a:p>
          <a:p>
            <a:r>
              <a:rPr lang="en-US" sz="2800" b="1" dirty="0" smtClean="0"/>
              <a:t>50-64 </a:t>
            </a:r>
            <a:r>
              <a:rPr lang="en-US" sz="2800" b="1" dirty="0"/>
              <a:t>years </a:t>
            </a:r>
            <a:r>
              <a:rPr lang="en-US" sz="2800" b="1" dirty="0" smtClean="0"/>
              <a:t>old</a:t>
            </a:r>
          </a:p>
          <a:p>
            <a:endParaRPr lang="en-US" sz="2800" b="1" dirty="0" smtClean="0"/>
          </a:p>
          <a:p>
            <a:r>
              <a:rPr lang="en-US" sz="2800" b="1" dirty="0" smtClean="0"/>
              <a:t>65+</a:t>
            </a:r>
          </a:p>
          <a:p>
            <a:pPr marL="0" indent="0">
              <a:buNone/>
            </a:pPr>
            <a:endParaRPr lang="en-US" sz="2800" b="1" dirty="0" smtClean="0"/>
          </a:p>
          <a:p>
            <a:r>
              <a:rPr lang="en-US" sz="2800" b="1" dirty="0" smtClean="0"/>
              <a:t>Men or Women</a:t>
            </a:r>
            <a:endParaRPr lang="en-US" sz="2800" b="1" dirty="0"/>
          </a:p>
          <a:p>
            <a:pPr marL="0" indent="0">
              <a:buNone/>
            </a:pPr>
            <a:endParaRPr lang="en-US" b="1" dirty="0"/>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15</a:t>
            </a:fld>
            <a:endParaRPr lang="en-US"/>
          </a:p>
        </p:txBody>
      </p:sp>
    </p:spTree>
    <p:extLst>
      <p:ext uri="{BB962C8B-B14F-4D97-AF65-F5344CB8AC3E}">
        <p14:creationId xmlns:p14="http://schemas.microsoft.com/office/powerpoint/2010/main" val="80631278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Do You Have a Favorable View of Unions?</a:t>
            </a:r>
            <a:br>
              <a:rPr lang="en-US" sz="3600" b="1" dirty="0" smtClean="0"/>
            </a:br>
            <a:r>
              <a:rPr lang="en-US" sz="3600" b="1" dirty="0" smtClean="0"/>
              <a:t>Pew Research – January 2017</a:t>
            </a:r>
            <a:endParaRPr lang="en-US" sz="3600" b="1" dirty="0"/>
          </a:p>
        </p:txBody>
      </p:sp>
      <p:graphicFrame>
        <p:nvGraphicFramePr>
          <p:cNvPr id="6" name="Content Placeholder 5"/>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4026524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Women </a:t>
            </a:r>
            <a:r>
              <a:rPr lang="en-US" sz="3600" b="1" dirty="0" smtClean="0"/>
              <a:t>Are More Favorable to Unions than Men </a:t>
            </a:r>
            <a:r>
              <a:rPr lang="en-US" sz="3600" b="1" dirty="0"/>
              <a:t>– Gallup Poll – 2015</a:t>
            </a:r>
          </a:p>
        </p:txBody>
      </p:sp>
      <p:graphicFrame>
        <p:nvGraphicFramePr>
          <p:cNvPr id="4" name="Content Placeholder 3"/>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1086129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1143000"/>
          </a:xfrm>
        </p:spPr>
        <p:txBody>
          <a:bodyPr>
            <a:noAutofit/>
          </a:bodyPr>
          <a:lstStyle/>
          <a:p>
            <a:r>
              <a:rPr lang="en-US" sz="3600" b="1" dirty="0" smtClean="0"/>
              <a:t>United We Grow Stronger; Divided We Grow Weaker – This is Always Our Choice</a:t>
            </a:r>
            <a:endParaRPr lang="en-US" sz="3600" b="1" dirty="0"/>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lgn="ctr">
              <a:buNone/>
            </a:pPr>
            <a:r>
              <a:rPr lang="en-US" sz="3200" b="1" dirty="0"/>
              <a:t>“Those who cannot learn from history are doomed to repeat it.  Those who do not remember their past are condemned to repeat their mistakes."  </a:t>
            </a:r>
          </a:p>
          <a:p>
            <a:pPr marL="0" indent="0" algn="ctr">
              <a:buNone/>
            </a:pPr>
            <a:r>
              <a:rPr lang="en-US" sz="1800" dirty="0"/>
              <a:t>George Santayana, 1936</a:t>
            </a:r>
          </a:p>
          <a:p>
            <a:pPr marL="0" indent="0">
              <a:buNone/>
            </a:pPr>
            <a:endParaRPr lang="en-US" dirty="0"/>
          </a:p>
        </p:txBody>
      </p:sp>
      <p:pic>
        <p:nvPicPr>
          <p:cNvPr id="1638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67" y="1600200"/>
            <a:ext cx="3505233" cy="4610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50911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143000"/>
          </a:xfrm>
        </p:spPr>
        <p:txBody>
          <a:bodyPr>
            <a:noAutofit/>
          </a:bodyPr>
          <a:lstStyle/>
          <a:p>
            <a:r>
              <a:rPr lang="en-US" sz="3600" b="1" dirty="0" smtClean="0"/>
              <a:t>When We Fight for All Working People, We Can Build an  American </a:t>
            </a:r>
            <a:r>
              <a:rPr lang="en-US" sz="3600" b="1" dirty="0"/>
              <a:t>Dream </a:t>
            </a:r>
            <a:r>
              <a:rPr lang="en-US" sz="3600" b="1" dirty="0" smtClean="0"/>
              <a:t>for All</a:t>
            </a:r>
            <a:endParaRPr lang="en-US" sz="3600" dirty="0"/>
          </a:p>
        </p:txBody>
      </p:sp>
      <p:sp>
        <p:nvSpPr>
          <p:cNvPr id="4" name="Content Placeholder 3"/>
          <p:cNvSpPr>
            <a:spLocks noGrp="1"/>
          </p:cNvSpPr>
          <p:nvPr>
            <p:ph sz="half" idx="2"/>
          </p:nvPr>
        </p:nvSpPr>
        <p:spPr/>
        <p:txBody>
          <a:bodyPr>
            <a:normAutofit lnSpcReduction="10000"/>
          </a:bodyPr>
          <a:lstStyle/>
          <a:p>
            <a:pPr marL="0" indent="0" algn="ctr">
              <a:buNone/>
            </a:pPr>
            <a:r>
              <a:rPr lang="en-US" sz="3200" b="1" dirty="0"/>
              <a:t>“The labor movement was the principal force that transformed misery and despair into hope and progress…The captains of industry did not lead this transformation.”</a:t>
            </a:r>
          </a:p>
          <a:p>
            <a:pPr marL="0" indent="0" algn="ctr">
              <a:buNone/>
            </a:pPr>
            <a:r>
              <a:rPr lang="en-US" sz="2400" dirty="0"/>
              <a:t>Rev. Dr. Martin Luther King Jr.</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1645406"/>
            <a:ext cx="3609975" cy="45267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65065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126162"/>
          </a:xfrm>
        </p:spPr>
        <p:txBody>
          <a:bodyPr>
            <a:normAutofit/>
          </a:bodyPr>
          <a:lstStyle/>
          <a:p>
            <a:r>
              <a:rPr lang="en-US" sz="3600" b="1" dirty="0"/>
              <a:t/>
            </a:r>
            <a:br>
              <a:rPr lang="en-US" sz="3600" b="1" dirty="0"/>
            </a:br>
            <a:r>
              <a:rPr lang="en-US" sz="3600" b="1" dirty="0"/>
              <a:t/>
            </a:r>
            <a:br>
              <a:rPr lang="en-US" sz="3600" b="1" dirty="0"/>
            </a:br>
            <a:r>
              <a:rPr lang="en-US" sz="3600" b="1" dirty="0"/>
              <a:t>Do you feel </a:t>
            </a:r>
            <a:r>
              <a:rPr lang="en-US" sz="3600" b="1" dirty="0" smtClean="0"/>
              <a:t>the federal </a:t>
            </a:r>
            <a:r>
              <a:rPr lang="en-US" sz="3600" b="1" dirty="0"/>
              <a:t>government is dominated by Corporate America and is more concerned about corporations and the wealthy than people like you?</a:t>
            </a:r>
            <a:br>
              <a:rPr lang="en-US" sz="3600" b="1" dirty="0"/>
            </a:br>
            <a:r>
              <a:rPr lang="en-US" sz="3600" b="1" dirty="0"/>
              <a:t/>
            </a:r>
            <a:br>
              <a:rPr lang="en-US" sz="3600" b="1" dirty="0"/>
            </a:br>
            <a:endParaRPr lang="en-US" sz="3600" b="1" dirty="0"/>
          </a:p>
        </p:txBody>
      </p:sp>
    </p:spTree>
    <p:extLst>
      <p:ext uri="{BB962C8B-B14F-4D97-AF65-F5344CB8AC3E}">
        <p14:creationId xmlns:p14="http://schemas.microsoft.com/office/powerpoint/2010/main" val="1692740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What </a:t>
            </a:r>
            <a:r>
              <a:rPr lang="en-US" sz="3600" b="1" dirty="0" smtClean="0"/>
              <a:t>Was </a:t>
            </a:r>
            <a:r>
              <a:rPr lang="en-US" sz="3600" b="1" dirty="0"/>
              <a:t>O</a:t>
            </a:r>
            <a:r>
              <a:rPr lang="en-US" sz="3600" b="1" dirty="0" smtClean="0"/>
              <a:t>ur Country </a:t>
            </a:r>
            <a:r>
              <a:rPr lang="en-US" sz="3600" b="1" dirty="0"/>
              <a:t>L</a:t>
            </a:r>
            <a:r>
              <a:rPr lang="en-US" sz="3600" b="1" dirty="0" smtClean="0"/>
              <a:t>ike </a:t>
            </a:r>
            <a:r>
              <a:rPr lang="en-US" sz="3600" b="1" dirty="0"/>
              <a:t>in </a:t>
            </a:r>
            <a:r>
              <a:rPr lang="en-US" sz="3600" b="1" dirty="0" smtClean="0"/>
              <a:t>Late 19</a:t>
            </a:r>
            <a:r>
              <a:rPr lang="en-US" sz="3600" b="1" baseline="30000" dirty="0" smtClean="0"/>
              <a:t>th</a:t>
            </a:r>
            <a:r>
              <a:rPr lang="en-US" sz="3600" b="1" dirty="0" smtClean="0"/>
              <a:t> Century?</a:t>
            </a:r>
            <a:endParaRPr lang="en-US" sz="3600" b="1" dirty="0"/>
          </a:p>
        </p:txBody>
      </p:sp>
      <p:pic>
        <p:nvPicPr>
          <p:cNvPr id="4" name="Content Placeholder 3"/>
          <p:cNvPicPr>
            <a:picLocks noGrp="1" noChangeAspect="1"/>
          </p:cNvPicPr>
          <p:nvPr>
            <p:ph idx="1"/>
          </p:nvPr>
        </p:nvPicPr>
        <p:blipFill>
          <a:blip r:embed="rId3"/>
          <a:stretch>
            <a:fillRect/>
          </a:stretch>
        </p:blipFill>
        <p:spPr>
          <a:xfrm>
            <a:off x="667760" y="1447801"/>
            <a:ext cx="3675640" cy="2462775"/>
          </a:xfrm>
          <a:prstGeom prst="rect">
            <a:avLst/>
          </a:prstGeom>
        </p:spPr>
      </p:pic>
      <p:pic>
        <p:nvPicPr>
          <p:cNvPr id="5" name="Picture 4"/>
          <p:cNvPicPr>
            <a:picLocks noChangeAspect="1"/>
          </p:cNvPicPr>
          <p:nvPr/>
        </p:nvPicPr>
        <p:blipFill>
          <a:blip r:embed="rId4"/>
          <a:stretch>
            <a:fillRect/>
          </a:stretch>
        </p:blipFill>
        <p:spPr>
          <a:xfrm>
            <a:off x="4828755" y="1447801"/>
            <a:ext cx="3553245" cy="2462775"/>
          </a:xfrm>
          <a:prstGeom prst="rect">
            <a:avLst/>
          </a:prstGeom>
        </p:spPr>
      </p:pic>
      <p:pic>
        <p:nvPicPr>
          <p:cNvPr id="7" name="Picture 6"/>
          <p:cNvPicPr>
            <a:picLocks noChangeAspect="1"/>
          </p:cNvPicPr>
          <p:nvPr/>
        </p:nvPicPr>
        <p:blipFill>
          <a:blip r:embed="rId5"/>
          <a:stretch>
            <a:fillRect/>
          </a:stretch>
        </p:blipFill>
        <p:spPr>
          <a:xfrm>
            <a:off x="4876800" y="4173976"/>
            <a:ext cx="3553245" cy="2531624"/>
          </a:xfrm>
          <a:prstGeom prst="rect">
            <a:avLst/>
          </a:prstGeom>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9871" y="4154966"/>
            <a:ext cx="3663529" cy="25506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5640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265238"/>
          </a:xfrm>
        </p:spPr>
        <p:txBody>
          <a:bodyPr>
            <a:noAutofit/>
          </a:bodyPr>
          <a:lstStyle/>
          <a:p>
            <a:r>
              <a:rPr lang="en-US" sz="3600" b="1" dirty="0"/>
              <a:t>What Does Labor Want</a:t>
            </a:r>
            <a:r>
              <a:rPr lang="en-US" sz="3600" b="1" dirty="0" smtClean="0"/>
              <a:t>?  For All Workers?  </a:t>
            </a:r>
            <a:endParaRPr lang="en-US" sz="3600" b="1" dirty="0"/>
          </a:p>
        </p:txBody>
      </p:sp>
      <p:sp>
        <p:nvSpPr>
          <p:cNvPr id="4" name="Content Placeholder 3"/>
          <p:cNvSpPr>
            <a:spLocks noGrp="1"/>
          </p:cNvSpPr>
          <p:nvPr>
            <p:ph sz="half" idx="2"/>
          </p:nvPr>
        </p:nvSpPr>
        <p:spPr>
          <a:xfrm>
            <a:off x="3886200" y="1219200"/>
            <a:ext cx="5029200" cy="5334000"/>
          </a:xfrm>
        </p:spPr>
        <p:txBody>
          <a:bodyPr>
            <a:noAutofit/>
          </a:bodyPr>
          <a:lstStyle/>
          <a:p>
            <a:pPr marL="0" indent="0" algn="ctr">
              <a:buNone/>
            </a:pPr>
            <a:r>
              <a:rPr lang="en-US" b="1" dirty="0"/>
              <a:t>“</a:t>
            </a:r>
            <a:r>
              <a:rPr lang="en-US" sz="3200" b="1" dirty="0"/>
              <a:t>We want more schoolhouses and less jails; more books and less arsenals; more learning and less vice; more leisure and less greed; more justice and less revenge; more opportunities to make childhood more happy and bright.”</a:t>
            </a:r>
          </a:p>
          <a:p>
            <a:pPr marL="0" indent="0" algn="ctr">
              <a:buNone/>
            </a:pPr>
            <a:r>
              <a:rPr lang="en-US" sz="2400" b="1" dirty="0"/>
              <a:t>Samuel </a:t>
            </a:r>
            <a:r>
              <a:rPr lang="en-US" sz="2400" b="1" dirty="0" smtClean="0"/>
              <a:t>Gompers, President AFL</a:t>
            </a:r>
            <a:endParaRPr lang="en-US" sz="2400" b="1" dirty="0"/>
          </a:p>
          <a:p>
            <a:pPr marL="0" indent="0">
              <a:buNone/>
            </a:pPr>
            <a:endParaRPr lang="en-US" sz="2400"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589" y="1676400"/>
            <a:ext cx="3405211" cy="426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7616285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a:t>President Cleveland Uses the Army to Crush</a:t>
            </a:r>
            <a:br>
              <a:rPr lang="en-US" sz="3600" b="1" dirty="0"/>
            </a:br>
            <a:r>
              <a:rPr lang="en-US" sz="3600" b="1" dirty="0"/>
              <a:t>Nationwide Rail Strike </a:t>
            </a:r>
            <a:r>
              <a:rPr lang="en-US" sz="3600" b="1" dirty="0" smtClean="0"/>
              <a:t>– Dozens </a:t>
            </a:r>
            <a:r>
              <a:rPr lang="en-US" sz="3600" b="1" dirty="0"/>
              <a:t>Killed </a:t>
            </a:r>
            <a:r>
              <a:rPr lang="en-US" sz="3600" b="1" dirty="0" smtClean="0"/>
              <a:t>– 1894 </a:t>
            </a:r>
            <a:endParaRPr lang="en-US" sz="3600" b="1" dirty="0"/>
          </a:p>
        </p:txBody>
      </p:sp>
      <p:sp>
        <p:nvSpPr>
          <p:cNvPr id="3" name="Content Placeholder 2"/>
          <p:cNvSpPr>
            <a:spLocks noGrp="1"/>
          </p:cNvSpPr>
          <p:nvPr>
            <p:ph idx="1"/>
          </p:nvPr>
        </p:nvSpPr>
        <p:spPr/>
        <p:txBody>
          <a:bodyPr/>
          <a:lstStyle/>
          <a:p>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663" y="1676400"/>
            <a:ext cx="8448675"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37909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82762"/>
          </a:xfrm>
        </p:spPr>
        <p:txBody>
          <a:bodyPr>
            <a:noAutofit/>
          </a:bodyPr>
          <a:lstStyle/>
          <a:p>
            <a:r>
              <a:rPr lang="en-US" sz="3600" b="1" dirty="0" smtClean="0"/>
              <a:t>Supreme Court Serves the Wealthy not the People </a:t>
            </a:r>
            <a:r>
              <a:rPr lang="en-US" sz="3600" b="1" dirty="0"/>
              <a:t>– 1890s Style</a:t>
            </a:r>
          </a:p>
        </p:txBody>
      </p:sp>
      <p:sp>
        <p:nvSpPr>
          <p:cNvPr id="3" name="Content Placeholder 2"/>
          <p:cNvSpPr>
            <a:spLocks noGrp="1"/>
          </p:cNvSpPr>
          <p:nvPr>
            <p:ph idx="1"/>
          </p:nvPr>
        </p:nvSpPr>
        <p:spPr>
          <a:xfrm>
            <a:off x="457200" y="1905000"/>
            <a:ext cx="8229600" cy="4221163"/>
          </a:xfrm>
        </p:spPr>
        <p:txBody>
          <a:bodyPr>
            <a:normAutofit/>
          </a:bodyPr>
          <a:lstStyle/>
          <a:p>
            <a:pPr marL="0" indent="0" algn="ctr">
              <a:buNone/>
            </a:pPr>
            <a:endParaRPr lang="en-US" sz="2800" b="1" dirty="0"/>
          </a:p>
          <a:p>
            <a:pPr marL="0" indent="0" algn="ctr">
              <a:buNone/>
            </a:pPr>
            <a:r>
              <a:rPr lang="en-US" b="1" dirty="0"/>
              <a:t>In 1894, Congress passes 2% flat </a:t>
            </a:r>
            <a:r>
              <a:rPr lang="en-US" b="1" dirty="0" smtClean="0"/>
              <a:t>income tax </a:t>
            </a:r>
            <a:r>
              <a:rPr lang="en-US" b="1" dirty="0"/>
              <a:t>that only applies to the richest 10 percent of families.</a:t>
            </a:r>
          </a:p>
          <a:p>
            <a:pPr marL="0" indent="0" algn="ctr">
              <a:buNone/>
            </a:pPr>
            <a:endParaRPr lang="en-US" b="1" dirty="0"/>
          </a:p>
          <a:p>
            <a:pPr marL="0" indent="0" algn="ctr">
              <a:buNone/>
            </a:pPr>
            <a:r>
              <a:rPr lang="en-US" b="1" dirty="0" smtClean="0"/>
              <a:t>U.S</a:t>
            </a:r>
            <a:r>
              <a:rPr lang="en-US" b="1" dirty="0"/>
              <a:t>. Supreme Court rules </a:t>
            </a:r>
            <a:r>
              <a:rPr lang="en-US" b="1" dirty="0" smtClean="0"/>
              <a:t>it </a:t>
            </a:r>
            <a:r>
              <a:rPr lang="en-US" b="1" dirty="0"/>
              <a:t>unconstitutional.</a:t>
            </a:r>
          </a:p>
          <a:p>
            <a:pPr marL="0" indent="0" algn="ctr">
              <a:buNone/>
            </a:pPr>
            <a:endParaRPr lang="en-US" b="1" dirty="0"/>
          </a:p>
          <a:p>
            <a:pPr marL="0" indent="0" algn="ctr">
              <a:buNone/>
            </a:pPr>
            <a:endParaRPr lang="en-US" sz="2800" b="1" dirty="0"/>
          </a:p>
        </p:txBody>
      </p:sp>
    </p:spTree>
    <p:extLst>
      <p:ext uri="{BB962C8B-B14F-4D97-AF65-F5344CB8AC3E}">
        <p14:creationId xmlns:p14="http://schemas.microsoft.com/office/powerpoint/2010/main" val="146717399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249362"/>
          </a:xfrm>
        </p:spPr>
        <p:txBody>
          <a:bodyPr>
            <a:normAutofit/>
          </a:bodyPr>
          <a:lstStyle/>
          <a:p>
            <a:r>
              <a:rPr lang="en-US" sz="3600" b="1" dirty="0"/>
              <a:t>Buying the White House – 1896 Style </a:t>
            </a:r>
            <a:br>
              <a:rPr lang="en-US" sz="3600" b="1" dirty="0"/>
            </a:br>
            <a:r>
              <a:rPr lang="en-US" sz="3600" b="1" dirty="0"/>
              <a:t>McKinley Outspends Bryan 11 to 1</a:t>
            </a:r>
          </a:p>
        </p:txBody>
      </p:sp>
      <p:sp>
        <p:nvSpPr>
          <p:cNvPr id="3" name="Content Placeholder 2"/>
          <p:cNvSpPr>
            <a:spLocks noGrp="1"/>
          </p:cNvSpPr>
          <p:nvPr>
            <p:ph sz="half" idx="1"/>
          </p:nvPr>
        </p:nvSpPr>
        <p:spPr/>
        <p:txBody>
          <a:bodyPr/>
          <a:lstStyle/>
          <a:p>
            <a:pPr marL="0" indent="0">
              <a:buNone/>
            </a:pPr>
            <a:endParaRPr lang="en-US" dirty="0"/>
          </a:p>
        </p:txBody>
      </p:sp>
      <p:sp>
        <p:nvSpPr>
          <p:cNvPr id="4" name="Content Placeholder 3"/>
          <p:cNvSpPr>
            <a:spLocks noGrp="1"/>
          </p:cNvSpPr>
          <p:nvPr>
            <p:ph sz="half" idx="2"/>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1628983"/>
            <a:ext cx="3971925" cy="47524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62" y="1556970"/>
            <a:ext cx="4536602" cy="4700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59765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706562"/>
          </a:xfrm>
        </p:spPr>
        <p:txBody>
          <a:bodyPr>
            <a:noAutofit/>
          </a:bodyPr>
          <a:lstStyle/>
          <a:p>
            <a:r>
              <a:rPr lang="en-US" sz="3600" b="1" dirty="0"/>
              <a:t>Voter </a:t>
            </a:r>
            <a:r>
              <a:rPr lang="en-US" sz="3600" b="1" dirty="0" smtClean="0"/>
              <a:t>Suppression and Fighting for Racial Justice </a:t>
            </a:r>
            <a:r>
              <a:rPr lang="en-US" sz="3600" b="1" dirty="0"/>
              <a:t>– Early 20</a:t>
            </a:r>
            <a:r>
              <a:rPr lang="en-US" sz="3600" b="1" baseline="30000" dirty="0"/>
              <a:t>th</a:t>
            </a:r>
            <a:r>
              <a:rPr lang="en-US" sz="3600" b="1" dirty="0"/>
              <a:t> Century:  </a:t>
            </a:r>
            <a:br>
              <a:rPr lang="en-US" sz="3600" b="1" dirty="0"/>
            </a:br>
            <a:r>
              <a:rPr lang="en-US" sz="3600" b="1" dirty="0"/>
              <a:t>Crush Black/White Unity in the South</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987058" y="2108371"/>
            <a:ext cx="3810000" cy="4525963"/>
          </a:xfrm>
        </p:spPr>
        <p:txBody>
          <a:bodyPr/>
          <a:lstStyle/>
          <a:p>
            <a:pPr marL="0" indent="0" algn="ctr">
              <a:buNone/>
            </a:pPr>
            <a:r>
              <a:rPr lang="en-US" b="1" dirty="0"/>
              <a:t>“‘We wrested our state government from Negro supremacy.’  Almost all blacks and most poor whites were disenfranchised.  In Mississippi, voter participation fell from 70% in 1876 to less than 10% in 1920.”</a:t>
            </a: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42" y="2209800"/>
            <a:ext cx="4529858" cy="42112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887233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686800" cy="1706562"/>
          </a:xfrm>
        </p:spPr>
        <p:txBody>
          <a:bodyPr>
            <a:noAutofit/>
          </a:bodyPr>
          <a:lstStyle/>
          <a:p>
            <a:pPr marL="0" indent="0"/>
            <a:r>
              <a:rPr lang="en-US" sz="3200" b="1" dirty="0"/>
              <a:t>“We pursue policies to keep the races and nationalities apart…Stir up suspicion, rivalry and hatred among them.”</a:t>
            </a:r>
            <a:r>
              <a:rPr lang="en-US" sz="2800" b="1" dirty="0"/>
              <a:t> </a:t>
            </a:r>
            <a:br>
              <a:rPr lang="en-US" sz="2800" b="1" dirty="0"/>
            </a:br>
            <a:r>
              <a:rPr lang="en-US" sz="2400" b="1" dirty="0"/>
              <a:t>Philip </a:t>
            </a:r>
            <a:r>
              <a:rPr lang="en-US" sz="2400" b="1" dirty="0" err="1"/>
              <a:t>Armour</a:t>
            </a:r>
            <a:r>
              <a:rPr lang="en-US" sz="2400" b="1" dirty="0"/>
              <a:t>, CEO, world’s largest meatpacker </a:t>
            </a:r>
            <a:endParaRPr lang="en-US" sz="2400" dirty="0"/>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71600" y="2066160"/>
            <a:ext cx="6407150" cy="45169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460514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25 Years of Gompers’ Leadership Sees Growing  Racism in Labor Movement</a:t>
            </a:r>
            <a:endParaRPr lang="en-US" sz="3600" b="1" dirty="0"/>
          </a:p>
        </p:txBody>
      </p:sp>
      <p:sp>
        <p:nvSpPr>
          <p:cNvPr id="4" name="Content Placeholder 3"/>
          <p:cNvSpPr>
            <a:spLocks noGrp="1"/>
          </p:cNvSpPr>
          <p:nvPr>
            <p:ph sz="half" idx="2"/>
          </p:nvPr>
        </p:nvSpPr>
        <p:spPr/>
        <p:txBody>
          <a:bodyPr>
            <a:normAutofit/>
          </a:bodyPr>
          <a:lstStyle/>
          <a:p>
            <a:pPr marL="0" indent="0" algn="ctr">
              <a:buNone/>
            </a:pPr>
            <a:endParaRPr lang="en-US" sz="3200" b="1" dirty="0" smtClean="0"/>
          </a:p>
          <a:p>
            <a:pPr marL="0" indent="0" algn="ctr">
              <a:buNone/>
            </a:pPr>
            <a:r>
              <a:rPr lang="en-US" sz="3200" b="1" dirty="0" smtClean="0"/>
              <a:t>AFL affiliates denying blacks membership grows from 4 to 11 during Gompers’ tenure as AFL President.</a:t>
            </a:r>
            <a:endParaRPr lang="en-US" sz="3200" b="1" dirty="0"/>
          </a:p>
        </p:txBody>
      </p:sp>
      <p:pic>
        <p:nvPicPr>
          <p:cNvPr id="7" name="Content Placeholder 6"/>
          <p:cNvPicPr>
            <a:picLocks noGrp="1" noChangeAspect="1"/>
          </p:cNvPicPr>
          <p:nvPr>
            <p:ph sz="half" idx="1"/>
          </p:nvPr>
        </p:nvPicPr>
        <p:blipFill>
          <a:blip r:embed="rId3"/>
          <a:stretch>
            <a:fillRect/>
          </a:stretch>
        </p:blipFill>
        <p:spPr>
          <a:xfrm>
            <a:off x="457200" y="2013490"/>
            <a:ext cx="4038600" cy="3699383"/>
          </a:xfrm>
          <a:prstGeom prst="rect">
            <a:avLst/>
          </a:prstGeom>
        </p:spPr>
      </p:pic>
    </p:spTree>
    <p:extLst>
      <p:ext uri="{BB962C8B-B14F-4D97-AF65-F5344CB8AC3E}">
        <p14:creationId xmlns:p14="http://schemas.microsoft.com/office/powerpoint/2010/main" val="386108036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Title 1"/>
          <p:cNvSpPr>
            <a:spLocks noGrp="1"/>
          </p:cNvSpPr>
          <p:nvPr>
            <p:ph type="title"/>
          </p:nvPr>
        </p:nvSpPr>
        <p:spPr/>
        <p:txBody>
          <a:bodyPr>
            <a:noAutofit/>
          </a:bodyPr>
          <a:lstStyle/>
          <a:p>
            <a:pPr eaLnBrk="1" hangingPunct="1"/>
            <a:r>
              <a:rPr lang="en-US" sz="3600" b="1" dirty="0"/>
              <a:t>Ku Klux Klan:  4-5 Million Members </a:t>
            </a:r>
            <a:r>
              <a:rPr lang="en-US" sz="3600" b="1" dirty="0" smtClean="0"/>
              <a:t/>
            </a:r>
            <a:br>
              <a:rPr lang="en-US" sz="3600" b="1" dirty="0" smtClean="0"/>
            </a:br>
            <a:r>
              <a:rPr lang="en-US" sz="3600" b="1" dirty="0" smtClean="0"/>
              <a:t>Larger than the Labor Movement – 1925 </a:t>
            </a:r>
            <a:endParaRPr lang="en-US" sz="3600" b="1" dirty="0"/>
          </a:p>
        </p:txBody>
      </p:sp>
      <p:sp>
        <p:nvSpPr>
          <p:cNvPr id="96259" name="Content Placeholder 2"/>
          <p:cNvSpPr>
            <a:spLocks noGrp="1"/>
          </p:cNvSpPr>
          <p:nvPr>
            <p:ph idx="1"/>
          </p:nvPr>
        </p:nvSpPr>
        <p:spPr/>
        <p:txBody>
          <a:bodyPr/>
          <a:lstStyle/>
          <a:p>
            <a:pPr marL="0" indent="0" eaLnBrk="1" hangingPunct="1">
              <a:buFont typeface="Arial" charset="0"/>
              <a:buNone/>
            </a:pPr>
            <a:endParaRPr lang="en-US"/>
          </a:p>
        </p:txBody>
      </p:sp>
      <p:sp>
        <p:nvSpPr>
          <p:cNvPr id="4" name="Slide Number Placeholder 3"/>
          <p:cNvSpPr>
            <a:spLocks noGrp="1"/>
          </p:cNvSpPr>
          <p:nvPr>
            <p:ph type="sldNum" sz="quarter" idx="12"/>
          </p:nvPr>
        </p:nvSpPr>
        <p:spPr>
          <a:xfrm>
            <a:off x="457200" y="6356350"/>
            <a:ext cx="8001000" cy="365125"/>
          </a:xfrm>
        </p:spPr>
        <p:txBody>
          <a:bodyPr/>
          <a:lstStyle/>
          <a:p>
            <a:pPr>
              <a:defRPr/>
            </a:pPr>
            <a:fld id="{FC8B9447-B9D2-4670-8EE6-AEF3E69D0E37}" type="slidenum">
              <a:rPr lang="en-US" smtClean="0"/>
              <a:pPr>
                <a:defRPr/>
              </a:pPr>
              <a:t>28</a:t>
            </a:fld>
            <a:endParaRPr lang="en-US" dirty="0"/>
          </a:p>
        </p:txBody>
      </p:sp>
      <p:pic>
        <p:nvPicPr>
          <p:cNvPr id="96261" name="Picture 2" descr="Z:\Mark_Mcdermott\mark\Pictures\Labor History Photos\Reclaim the Dream\KKK in DC.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400" y="1571625"/>
            <a:ext cx="5965825" cy="475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2680305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smtClean="0"/>
              <a:t>Culture Wars to Divide Us</a:t>
            </a:r>
            <a:br>
              <a:rPr lang="en-US" sz="4000" b="1" dirty="0" smtClean="0"/>
            </a:br>
            <a:r>
              <a:rPr lang="en-US" sz="4000" b="1" dirty="0" smtClean="0"/>
              <a:t>100 Years Ago </a:t>
            </a:r>
            <a:endParaRPr lang="en-US" sz="3600" b="1" dirty="0"/>
          </a:p>
        </p:txBody>
      </p:sp>
      <p:sp>
        <p:nvSpPr>
          <p:cNvPr id="3" name="Content Placeholder 2"/>
          <p:cNvSpPr>
            <a:spLocks noGrp="1"/>
          </p:cNvSpPr>
          <p:nvPr>
            <p:ph idx="1"/>
          </p:nvPr>
        </p:nvSpPr>
        <p:spPr>
          <a:xfrm>
            <a:off x="228600" y="1600200"/>
            <a:ext cx="8610600" cy="4525963"/>
          </a:xfrm>
        </p:spPr>
        <p:txBody>
          <a:bodyPr>
            <a:normAutofit/>
          </a:bodyPr>
          <a:lstStyle/>
          <a:p>
            <a:pPr marL="0" indent="0" algn="ctr">
              <a:buNone/>
            </a:pPr>
            <a:r>
              <a:rPr lang="en-US" b="1" dirty="0" smtClean="0"/>
              <a:t>Birth control is banned</a:t>
            </a:r>
          </a:p>
          <a:p>
            <a:pPr marL="0" indent="0" algn="ctr">
              <a:buNone/>
            </a:pPr>
            <a:r>
              <a:rPr lang="en-US" b="1" dirty="0"/>
              <a:t>Women should not have the right to vote</a:t>
            </a:r>
          </a:p>
          <a:p>
            <a:pPr marL="0" indent="0" algn="ctr">
              <a:buNone/>
            </a:pPr>
            <a:r>
              <a:rPr lang="en-US" b="1" dirty="0" smtClean="0"/>
              <a:t>Interracial marriages are banned in many states</a:t>
            </a:r>
          </a:p>
          <a:p>
            <a:pPr marL="0" indent="0" algn="ctr">
              <a:buNone/>
            </a:pPr>
            <a:r>
              <a:rPr lang="en-US" b="1" dirty="0" smtClean="0"/>
              <a:t>Alcohol prohibition is an attack on immigrants, Jews and Catholics</a:t>
            </a:r>
          </a:p>
          <a:p>
            <a:pPr marL="0" indent="0" algn="ctr">
              <a:buNone/>
            </a:pPr>
            <a:r>
              <a:rPr lang="en-US" b="1" dirty="0" smtClean="0"/>
              <a:t>KKK – the violent defender of “pure, white, native born America”</a:t>
            </a:r>
          </a:p>
          <a:p>
            <a:pPr marL="0" indent="0" algn="ctr">
              <a:buNone/>
            </a:pPr>
            <a:r>
              <a:rPr lang="en-US" b="1" dirty="0" smtClean="0"/>
              <a:t>Unionists are spreading anti-American radicalism</a:t>
            </a:r>
            <a:endParaRPr lang="en-US" b="1" dirty="0"/>
          </a:p>
        </p:txBody>
      </p:sp>
    </p:spTree>
    <p:extLst>
      <p:ext uri="{BB962C8B-B14F-4D97-AF65-F5344CB8AC3E}">
        <p14:creationId xmlns:p14="http://schemas.microsoft.com/office/powerpoint/2010/main" val="38985221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02362"/>
          </a:xfrm>
        </p:spPr>
        <p:txBody>
          <a:bodyPr>
            <a:normAutofit/>
          </a:bodyPr>
          <a:lstStyle/>
          <a:p>
            <a:r>
              <a:rPr lang="en-US" sz="3600" b="1" dirty="0"/>
              <a:t>Do you </a:t>
            </a:r>
            <a:r>
              <a:rPr lang="en-US" sz="3600" b="1" dirty="0" smtClean="0"/>
              <a:t>believe Trump, Corporate </a:t>
            </a:r>
            <a:r>
              <a:rPr lang="en-US" sz="3600" b="1" dirty="0"/>
              <a:t>America and their political allies are </a:t>
            </a:r>
            <a:r>
              <a:rPr lang="en-US" sz="3600" b="1" dirty="0" smtClean="0"/>
              <a:t>trying to destroy our movement and steal </a:t>
            </a:r>
            <a:r>
              <a:rPr lang="en-US" sz="3600" b="1" dirty="0"/>
              <a:t>the future from you and the </a:t>
            </a:r>
            <a:r>
              <a:rPr lang="en-US" sz="3600" b="1" dirty="0" smtClean="0"/>
              <a:t>people </a:t>
            </a:r>
            <a:r>
              <a:rPr lang="en-US" sz="3600" b="1" dirty="0"/>
              <a:t>you love?</a:t>
            </a:r>
          </a:p>
        </p:txBody>
      </p:sp>
    </p:spTree>
    <p:extLst>
      <p:ext uri="{BB962C8B-B14F-4D97-AF65-F5344CB8AC3E}">
        <p14:creationId xmlns:p14="http://schemas.microsoft.com/office/powerpoint/2010/main" val="1418083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r>
              <a:rPr lang="en-US" sz="3600" b="1" dirty="0" smtClean="0"/>
              <a:t>Finding Our Common Ground, We Strengthened Our Democracy</a:t>
            </a:r>
            <a:endParaRPr lang="en-US" sz="3600" b="1" dirty="0"/>
          </a:p>
        </p:txBody>
      </p:sp>
      <p:sp>
        <p:nvSpPr>
          <p:cNvPr id="3" name="Content Placeholder 2"/>
          <p:cNvSpPr>
            <a:spLocks noGrp="1"/>
          </p:cNvSpPr>
          <p:nvPr>
            <p:ph idx="1"/>
          </p:nvPr>
        </p:nvSpPr>
        <p:spPr>
          <a:xfrm>
            <a:off x="457200" y="1676400"/>
            <a:ext cx="8229600" cy="4449763"/>
          </a:xfrm>
        </p:spPr>
        <p:txBody>
          <a:bodyPr/>
          <a:lstStyle/>
          <a:p>
            <a:pPr marL="0" indent="0" algn="ctr">
              <a:buNone/>
            </a:pPr>
            <a:endParaRPr lang="en-US" b="1" dirty="0"/>
          </a:p>
          <a:p>
            <a:pPr marL="0" indent="0" algn="ctr">
              <a:buNone/>
            </a:pPr>
            <a:r>
              <a:rPr lang="en-US" b="1" dirty="0"/>
              <a:t>Congress passes Tillman Act – first major limitations on corporate campaign $$$ – 1907 </a:t>
            </a:r>
          </a:p>
          <a:p>
            <a:pPr marL="0" indent="0" algn="ctr">
              <a:buNone/>
            </a:pPr>
            <a:r>
              <a:rPr lang="en-US" b="1" dirty="0"/>
              <a:t>U.S. constitutional amendment requiring direct election of Senators – 1913 </a:t>
            </a:r>
          </a:p>
          <a:p>
            <a:pPr marL="0" indent="0" algn="ctr">
              <a:buNone/>
            </a:pPr>
            <a:r>
              <a:rPr lang="en-US" b="1" dirty="0"/>
              <a:t>U.S. constitutional amendment for income tax which only taxes the wealthy – 1913 </a:t>
            </a:r>
          </a:p>
        </p:txBody>
      </p:sp>
    </p:spTree>
    <p:extLst>
      <p:ext uri="{BB962C8B-B14F-4D97-AF65-F5344CB8AC3E}">
        <p14:creationId xmlns:p14="http://schemas.microsoft.com/office/powerpoint/2010/main" val="31940286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smtClean="0"/>
              <a:t>Attacking </a:t>
            </a:r>
            <a:r>
              <a:rPr lang="en-US" sz="3600" b="1" dirty="0"/>
              <a:t>Corporate Power Directly:  </a:t>
            </a:r>
            <a:r>
              <a:rPr lang="en-US" sz="3600" b="1" dirty="0" smtClean="0"/>
              <a:t>Busting the </a:t>
            </a:r>
            <a:r>
              <a:rPr lang="en-US" sz="3600" b="1" dirty="0"/>
              <a:t>Trusts </a:t>
            </a:r>
            <a:r>
              <a:rPr lang="en-US" sz="3600" b="1" dirty="0" smtClean="0"/>
              <a:t>and Break </a:t>
            </a:r>
            <a:r>
              <a:rPr lang="en-US" sz="3600" b="1" dirty="0"/>
              <a:t>Up Standard Oil</a:t>
            </a:r>
          </a:p>
        </p:txBody>
      </p:sp>
      <p:sp>
        <p:nvSpPr>
          <p:cNvPr id="3" name="Content Placeholder 2"/>
          <p:cNvSpPr>
            <a:spLocks noGrp="1"/>
          </p:cNvSpPr>
          <p:nvPr>
            <p:ph idx="1"/>
          </p:nvPr>
        </p:nvSpPr>
        <p:spPr/>
        <p:txBody>
          <a:bodyPr/>
          <a:lstStyle/>
          <a:p>
            <a:pPr marL="0" indent="0">
              <a:buNone/>
            </a:pP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76400"/>
            <a:ext cx="8245007" cy="44045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507829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534400" cy="1143000"/>
          </a:xfrm>
        </p:spPr>
        <p:txBody>
          <a:bodyPr>
            <a:noAutofit/>
          </a:bodyPr>
          <a:lstStyle/>
          <a:p>
            <a:r>
              <a:rPr lang="en-US" sz="3600" b="1" dirty="0"/>
              <a:t>The Rising of the 20,000 Strike in NYC Immigrant Women Lead the Fight – 1909-10</a:t>
            </a:r>
            <a:endParaRPr lang="en-US" sz="3600" dirty="0"/>
          </a:p>
        </p:txBody>
      </p:sp>
      <p:sp>
        <p:nvSpPr>
          <p:cNvPr id="3" name="Content Placeholder 2"/>
          <p:cNvSpPr>
            <a:spLocks noGrp="1"/>
          </p:cNvSpPr>
          <p:nvPr>
            <p:ph sz="half" idx="1"/>
          </p:nvPr>
        </p:nvSpPr>
        <p:spPr/>
        <p:txBody>
          <a:bodyPr>
            <a:normAutofit/>
          </a:bodyPr>
          <a:lstStyle/>
          <a:p>
            <a:pPr marL="0" indent="0">
              <a:buNone/>
            </a:pPr>
            <a:endParaRPr lang="en-US" dirty="0"/>
          </a:p>
        </p:txBody>
      </p:sp>
      <p:sp>
        <p:nvSpPr>
          <p:cNvPr id="4" name="Content Placeholder 3"/>
          <p:cNvSpPr>
            <a:spLocks noGrp="1"/>
          </p:cNvSpPr>
          <p:nvPr>
            <p:ph sz="half" idx="2"/>
          </p:nvPr>
        </p:nvSpPr>
        <p:spPr>
          <a:xfrm>
            <a:off x="4648200" y="1600200"/>
            <a:ext cx="4038600" cy="4800600"/>
          </a:xfrm>
        </p:spPr>
        <p:txBody>
          <a:bodyPr>
            <a:normAutofit/>
          </a:bodyPr>
          <a:lstStyle/>
          <a:p>
            <a:pPr marL="0" indent="0" algn="ctr">
              <a:buNone/>
            </a:pPr>
            <a:r>
              <a:rPr lang="en-US" b="1" dirty="0"/>
              <a:t>"They used to say you couldn't even organize women. Well, we showed them!  I have listened to all the speakers, and I have no further patience for talk.  I move we go out in a general strike!“ – </a:t>
            </a:r>
            <a:r>
              <a:rPr lang="en-US" sz="2400" b="1" dirty="0"/>
              <a:t>Clara </a:t>
            </a:r>
            <a:r>
              <a:rPr lang="en-US" sz="2400" b="1" dirty="0" err="1"/>
              <a:t>Lemlich</a:t>
            </a:r>
            <a:r>
              <a:rPr lang="en-US" sz="2400" b="1" dirty="0"/>
              <a:t>, </a:t>
            </a:r>
            <a:r>
              <a:rPr lang="en-US" sz="2400" b="1" dirty="0" smtClean="0"/>
              <a:t>age 19, Ukrainian </a:t>
            </a:r>
            <a:r>
              <a:rPr lang="en-US" sz="2400" b="1" dirty="0"/>
              <a:t>Jewish immigrant</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 y="1524000"/>
            <a:ext cx="3848100" cy="46784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67011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458200" cy="1143000"/>
          </a:xfrm>
        </p:spPr>
        <p:txBody>
          <a:bodyPr>
            <a:noAutofit/>
          </a:bodyPr>
          <a:lstStyle/>
          <a:p>
            <a:r>
              <a:rPr lang="en-US" sz="3600" b="1" dirty="0"/>
              <a:t>Decades of Struggle to Expand Democracy:</a:t>
            </a:r>
            <a:br>
              <a:rPr lang="en-US" sz="3600" b="1" dirty="0"/>
            </a:br>
            <a:r>
              <a:rPr lang="en-US" sz="3600" b="1" dirty="0"/>
              <a:t>Women Win the Right to Vote in 1920</a:t>
            </a:r>
            <a:endParaRPr lang="en-US" sz="3600" dirty="0"/>
          </a:p>
        </p:txBody>
      </p:sp>
      <p:sp>
        <p:nvSpPr>
          <p:cNvPr id="3" name="Content Placeholder 2"/>
          <p:cNvSpPr>
            <a:spLocks noGrp="1"/>
          </p:cNvSpPr>
          <p:nvPr>
            <p:ph sz="half" idx="1"/>
          </p:nvPr>
        </p:nvSpPr>
        <p:spPr/>
        <p:txBody>
          <a:bodyPr>
            <a:normAutofit lnSpcReduction="10000"/>
          </a:bodyPr>
          <a:lstStyle/>
          <a:p>
            <a:endParaRPr lang="en-US" dirty="0"/>
          </a:p>
        </p:txBody>
      </p:sp>
      <p:sp>
        <p:nvSpPr>
          <p:cNvPr id="4" name="Content Placeholder 3"/>
          <p:cNvSpPr>
            <a:spLocks noGrp="1"/>
          </p:cNvSpPr>
          <p:nvPr>
            <p:ph sz="half" idx="2"/>
          </p:nvPr>
        </p:nvSpPr>
        <p:spPr>
          <a:xfrm>
            <a:off x="4953000" y="1600200"/>
            <a:ext cx="3733800" cy="4525963"/>
          </a:xfrm>
        </p:spPr>
        <p:txBody>
          <a:bodyPr>
            <a:normAutofit lnSpcReduction="10000"/>
          </a:bodyPr>
          <a:lstStyle/>
          <a:p>
            <a:pPr marL="0" indent="0">
              <a:buNone/>
            </a:pPr>
            <a:endParaRPr lang="en-US" dirty="0"/>
          </a:p>
          <a:p>
            <a:pPr marL="0" indent="0" algn="ctr">
              <a:buNone/>
            </a:pPr>
            <a:r>
              <a:rPr lang="en-US" sz="3200" b="1" dirty="0"/>
              <a:t>5,000 women march in D.C. in 1913</a:t>
            </a:r>
          </a:p>
          <a:p>
            <a:pPr marL="0" indent="0" algn="ctr">
              <a:buNone/>
            </a:pPr>
            <a:r>
              <a:rPr lang="en-US" sz="3200" b="1" dirty="0"/>
              <a:t>Violent attacks against marchers</a:t>
            </a:r>
          </a:p>
          <a:p>
            <a:pPr marL="0" indent="0" algn="ctr">
              <a:buNone/>
            </a:pPr>
            <a:r>
              <a:rPr lang="en-US" sz="3200" b="1" dirty="0"/>
              <a:t>Army called in to protect the marchers</a:t>
            </a:r>
          </a:p>
          <a:p>
            <a:pPr marL="0" indent="0" algn="ctr">
              <a:buNone/>
            </a:pPr>
            <a:r>
              <a:rPr lang="en-US" sz="3200" b="1" dirty="0"/>
              <a:t>100 marchers injured</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833562"/>
            <a:ext cx="4285667" cy="42624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780598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We the People Organize, Expand Our Democracy, and Win Greater Rights</a:t>
            </a:r>
          </a:p>
        </p:txBody>
      </p:sp>
      <p:sp>
        <p:nvSpPr>
          <p:cNvPr id="3" name="Content Placeholder 2"/>
          <p:cNvSpPr>
            <a:spLocks noGrp="1"/>
          </p:cNvSpPr>
          <p:nvPr>
            <p:ph sz="half" idx="1"/>
          </p:nvPr>
        </p:nvSpPr>
        <p:spPr/>
        <p:txBody>
          <a:bodyPr>
            <a:normAutofit fontScale="92500" lnSpcReduction="20000"/>
          </a:bodyPr>
          <a:lstStyle/>
          <a:p>
            <a:pPr marL="0" indent="0">
              <a:buNone/>
            </a:pPr>
            <a:endParaRPr lang="en-US" dirty="0"/>
          </a:p>
        </p:txBody>
      </p:sp>
      <p:sp>
        <p:nvSpPr>
          <p:cNvPr id="4" name="Content Placeholder 3"/>
          <p:cNvSpPr>
            <a:spLocks noGrp="1"/>
          </p:cNvSpPr>
          <p:nvPr>
            <p:ph sz="half" idx="2"/>
          </p:nvPr>
        </p:nvSpPr>
        <p:spPr/>
        <p:txBody>
          <a:bodyPr>
            <a:normAutofit fontScale="92500" lnSpcReduction="20000"/>
          </a:bodyPr>
          <a:lstStyle/>
          <a:p>
            <a:pPr marL="0" indent="0">
              <a:buNone/>
            </a:pPr>
            <a:endParaRPr lang="en-US" b="1" dirty="0" smtClean="0"/>
          </a:p>
          <a:p>
            <a:pPr marL="0" indent="0">
              <a:buNone/>
            </a:pPr>
            <a:r>
              <a:rPr lang="en-US" sz="3500" b="1" dirty="0" smtClean="0"/>
              <a:t>Organized </a:t>
            </a:r>
            <a:r>
              <a:rPr lang="en-US" sz="3500" b="1" dirty="0"/>
              <a:t>labor and </a:t>
            </a:r>
            <a:r>
              <a:rPr lang="en-US" sz="3500" b="1" dirty="0" smtClean="0"/>
              <a:t>our community allies </a:t>
            </a:r>
            <a:r>
              <a:rPr lang="en-US" sz="3500" b="1" dirty="0"/>
              <a:t>curb corporate power </a:t>
            </a:r>
            <a:r>
              <a:rPr lang="en-US" sz="3500" b="1" dirty="0" smtClean="0"/>
              <a:t>with:</a:t>
            </a:r>
            <a:endParaRPr lang="en-US" sz="3500" b="1" dirty="0"/>
          </a:p>
          <a:p>
            <a:r>
              <a:rPr lang="en-US" sz="3500" b="1" dirty="0"/>
              <a:t>Initiatives</a:t>
            </a:r>
          </a:p>
          <a:p>
            <a:r>
              <a:rPr lang="en-US" sz="3500" b="1" dirty="0"/>
              <a:t>Referendums</a:t>
            </a:r>
          </a:p>
          <a:p>
            <a:r>
              <a:rPr lang="en-US" sz="3500" b="1" dirty="0"/>
              <a:t>Public ports</a:t>
            </a:r>
          </a:p>
          <a:p>
            <a:r>
              <a:rPr lang="en-US" sz="3500" b="1" dirty="0"/>
              <a:t>Workers’ compensation</a:t>
            </a: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920536"/>
            <a:ext cx="4191000" cy="39468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91659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630362"/>
          </a:xfrm>
        </p:spPr>
        <p:txBody>
          <a:bodyPr>
            <a:noAutofit/>
          </a:bodyPr>
          <a:lstStyle/>
          <a:p>
            <a:r>
              <a:rPr lang="en-US" sz="3600" b="1" dirty="0"/>
              <a:t>The Great Uprising of the People – 1930s</a:t>
            </a:r>
            <a:br>
              <a:rPr lang="en-US" sz="3600" b="1" dirty="0"/>
            </a:br>
            <a:r>
              <a:rPr lang="en-US" sz="3600" b="1" dirty="0"/>
              <a:t>Jobs, Labor Rights and Help for the Unemployed and Those in Need</a:t>
            </a:r>
          </a:p>
        </p:txBody>
      </p:sp>
      <p:pic>
        <p:nvPicPr>
          <p:cNvPr id="1229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891635" y="2580993"/>
            <a:ext cx="7419975" cy="38198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538" y="1973664"/>
            <a:ext cx="7400925" cy="381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40865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Growing Racial Solidarity </a:t>
            </a:r>
            <a:br>
              <a:rPr lang="en-US" sz="3600" b="1" dirty="0"/>
            </a:br>
            <a:r>
              <a:rPr lang="en-US" sz="3600" b="1" dirty="0"/>
              <a:t>Key to Victories 1930-40s</a:t>
            </a:r>
          </a:p>
        </p:txBody>
      </p:sp>
      <p:sp>
        <p:nvSpPr>
          <p:cNvPr id="4" name="Content Placeholder 3"/>
          <p:cNvSpPr>
            <a:spLocks noGrp="1"/>
          </p:cNvSpPr>
          <p:nvPr>
            <p:ph sz="half" idx="2"/>
          </p:nvPr>
        </p:nvSpPr>
        <p:spPr>
          <a:xfrm>
            <a:off x="4267200" y="1752600"/>
            <a:ext cx="4419600" cy="4373565"/>
          </a:xfrm>
        </p:spPr>
        <p:txBody>
          <a:bodyPr>
            <a:normAutofit fontScale="92500" lnSpcReduction="20000"/>
          </a:bodyPr>
          <a:lstStyle/>
          <a:p>
            <a:pPr marL="0" indent="0" algn="ctr">
              <a:buNone/>
            </a:pPr>
            <a:endParaRPr lang="en-US" b="1" dirty="0" smtClean="0"/>
          </a:p>
          <a:p>
            <a:pPr marL="0" indent="0" algn="ctr">
              <a:buNone/>
            </a:pPr>
            <a:r>
              <a:rPr lang="en-US" sz="3500" b="1" dirty="0" smtClean="0"/>
              <a:t>“Probably </a:t>
            </a:r>
            <a:r>
              <a:rPr lang="en-US" sz="3500" b="1" dirty="0"/>
              <a:t>the greatest and most effective effort toward interracial understanding among the working masses has come through the trade </a:t>
            </a:r>
            <a:r>
              <a:rPr lang="en-US" sz="3500" b="1" dirty="0" smtClean="0"/>
              <a:t>unions.”</a:t>
            </a:r>
            <a:endParaRPr lang="en-US" sz="3500" b="1" dirty="0"/>
          </a:p>
          <a:p>
            <a:pPr marL="0" indent="0" algn="ctr">
              <a:buNone/>
            </a:pPr>
            <a:r>
              <a:rPr lang="en-US" sz="3000" b="1" dirty="0"/>
              <a:t>W.E.B. </a:t>
            </a:r>
            <a:r>
              <a:rPr lang="en-US" sz="3000" b="1" dirty="0" smtClean="0"/>
              <a:t>DuBois, founder NAACP </a:t>
            </a:r>
            <a:r>
              <a:rPr lang="en-US" sz="3000" b="1" dirty="0"/>
              <a:t>– late 1940s</a:t>
            </a:r>
          </a:p>
        </p:txBody>
      </p:sp>
      <p:pic>
        <p:nvPicPr>
          <p:cNvPr id="6" name="Content Placeholder 5" descr="dubois.gif"/>
          <p:cNvPicPr>
            <a:picLocks noGrp="1" noChangeAspect="1"/>
          </p:cNvPicPr>
          <p:nvPr>
            <p:ph sz="half" idx="1"/>
          </p:nvPr>
        </p:nvPicPr>
        <p:blipFill>
          <a:blip r:embed="rId3"/>
          <a:stretch>
            <a:fillRect/>
          </a:stretch>
        </p:blipFill>
        <p:spPr>
          <a:xfrm>
            <a:off x="546652" y="1752600"/>
            <a:ext cx="3339548" cy="4267200"/>
          </a:xfrm>
          <a:prstGeom prst="rect">
            <a:avLst/>
          </a:prstGeom>
        </p:spPr>
      </p:pic>
    </p:spTree>
    <p:extLst>
      <p:ext uri="{BB962C8B-B14F-4D97-AF65-F5344CB8AC3E}">
        <p14:creationId xmlns:p14="http://schemas.microsoft.com/office/powerpoint/2010/main" val="20734925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1143000"/>
          </a:xfrm>
        </p:spPr>
        <p:txBody>
          <a:bodyPr>
            <a:noAutofit/>
          </a:bodyPr>
          <a:lstStyle/>
          <a:p>
            <a:r>
              <a:rPr lang="en-US" sz="3600" b="1" dirty="0"/>
              <a:t>Fighting for Racial Justice </a:t>
            </a:r>
            <a:br>
              <a:rPr lang="en-US" sz="3600" b="1" dirty="0"/>
            </a:br>
            <a:r>
              <a:rPr lang="en-US" sz="3600" b="1" dirty="0"/>
              <a:t>National AFL-CIO Refuses to Endorse</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762125"/>
            <a:ext cx="4028627" cy="4181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5800" y="1600201"/>
            <a:ext cx="4291012" cy="4593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27648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228600" y="304800"/>
            <a:ext cx="8763000" cy="1143000"/>
          </a:xfrm>
        </p:spPr>
        <p:txBody>
          <a:bodyPr>
            <a:noAutofit/>
          </a:bodyPr>
          <a:lstStyle/>
          <a:p>
            <a:r>
              <a:rPr lang="en-US" sz="3600" b="1" dirty="0"/>
              <a:t>Corporate America Unleashes Class Warfare </a:t>
            </a:r>
            <a:br>
              <a:rPr lang="en-US" sz="3600" b="1" dirty="0"/>
            </a:br>
            <a:r>
              <a:rPr lang="en-US" sz="3600" b="1" dirty="0"/>
              <a:t>Lewis Powell Memo – August 23, 1971 </a:t>
            </a:r>
          </a:p>
        </p:txBody>
      </p:sp>
      <p:sp>
        <p:nvSpPr>
          <p:cNvPr id="36867" name="Content Placeholder 2"/>
          <p:cNvSpPr>
            <a:spLocks noGrp="1"/>
          </p:cNvSpPr>
          <p:nvPr>
            <p:ph sz="half" idx="1"/>
          </p:nvPr>
        </p:nvSpPr>
        <p:spPr>
          <a:xfrm>
            <a:off x="457200" y="1576388"/>
            <a:ext cx="3352800" cy="4525962"/>
          </a:xfrm>
        </p:spPr>
        <p:txBody>
          <a:bodyPr/>
          <a:lstStyle/>
          <a:p>
            <a:pPr marL="0" indent="0">
              <a:buFont typeface="Arial" charset="0"/>
              <a:buNone/>
            </a:pPr>
            <a:endParaRPr lang="en-US"/>
          </a:p>
        </p:txBody>
      </p:sp>
      <p:sp>
        <p:nvSpPr>
          <p:cNvPr id="36868" name="Content Placeholder 3"/>
          <p:cNvSpPr>
            <a:spLocks noGrp="1"/>
          </p:cNvSpPr>
          <p:nvPr>
            <p:ph sz="half" idx="2"/>
          </p:nvPr>
        </p:nvSpPr>
        <p:spPr>
          <a:xfrm>
            <a:off x="3962400" y="1828800"/>
            <a:ext cx="4648200" cy="4318000"/>
          </a:xfrm>
        </p:spPr>
        <p:txBody>
          <a:bodyPr>
            <a:noAutofit/>
          </a:bodyPr>
          <a:lstStyle/>
          <a:p>
            <a:pPr marL="0" indent="0" algn="ctr">
              <a:buNone/>
            </a:pPr>
            <a:r>
              <a:rPr lang="en-US" sz="3200" b="1" dirty="0"/>
              <a:t>Decades-long strategy </a:t>
            </a:r>
          </a:p>
          <a:p>
            <a:pPr marL="0" indent="0" algn="ctr">
              <a:buNone/>
            </a:pPr>
            <a:r>
              <a:rPr lang="en-US" sz="3200" b="1" dirty="0"/>
              <a:t>Win the war of big ideas</a:t>
            </a:r>
          </a:p>
          <a:p>
            <a:pPr marL="0" indent="0" algn="ctr">
              <a:buNone/>
            </a:pPr>
            <a:r>
              <a:rPr lang="en-US" sz="3200" b="1" dirty="0"/>
              <a:t>Build national idea machine</a:t>
            </a:r>
          </a:p>
          <a:p>
            <a:pPr marL="0" indent="0" algn="ctr">
              <a:buNone/>
            </a:pPr>
            <a:r>
              <a:rPr lang="en-US" sz="3200" b="1" dirty="0"/>
              <a:t>Relentless political attacks</a:t>
            </a:r>
          </a:p>
          <a:p>
            <a:pPr marL="0" indent="0" algn="ctr">
              <a:buNone/>
            </a:pPr>
            <a:r>
              <a:rPr lang="en-US" sz="3200" b="1" dirty="0" smtClean="0"/>
              <a:t>Appointed </a:t>
            </a:r>
            <a:r>
              <a:rPr lang="en-US" sz="3200" b="1" dirty="0"/>
              <a:t>to U.S Supreme Court – 1971 </a:t>
            </a:r>
          </a:p>
        </p:txBody>
      </p:sp>
      <p:sp>
        <p:nvSpPr>
          <p:cNvPr id="5" name="Slide Number Placeholder 4"/>
          <p:cNvSpPr>
            <a:spLocks noGrp="1"/>
          </p:cNvSpPr>
          <p:nvPr>
            <p:ph type="sldNum" sz="quarter" idx="12"/>
          </p:nvPr>
        </p:nvSpPr>
        <p:spPr/>
        <p:txBody>
          <a:bodyPr/>
          <a:lstStyle/>
          <a:p>
            <a:pPr>
              <a:defRPr/>
            </a:pPr>
            <a:fld id="{330B1554-F6A0-434C-A745-568B68D4C104}" type="slidenum">
              <a:rPr lang="en-US" smtClean="0"/>
              <a:pPr>
                <a:defRPr/>
              </a:pPr>
              <a:t>38</a:t>
            </a:fld>
            <a:endParaRPr lang="en-US"/>
          </a:p>
        </p:txBody>
      </p:sp>
      <p:pic>
        <p:nvPicPr>
          <p:cNvPr id="368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6713" y="1600200"/>
            <a:ext cx="3371850" cy="4491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485560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Strategic Mistakes Affect Us to This Day</a:t>
            </a:r>
          </a:p>
        </p:txBody>
      </p:sp>
      <p:sp>
        <p:nvSpPr>
          <p:cNvPr id="4" name="Content Placeholder 3"/>
          <p:cNvSpPr>
            <a:spLocks noGrp="1"/>
          </p:cNvSpPr>
          <p:nvPr>
            <p:ph sz="half" idx="2"/>
          </p:nvPr>
        </p:nvSpPr>
        <p:spPr>
          <a:xfrm>
            <a:off x="4343400" y="1600202"/>
            <a:ext cx="4572000" cy="4525963"/>
          </a:xfrm>
        </p:spPr>
        <p:txBody>
          <a:bodyPr>
            <a:normAutofit lnSpcReduction="10000"/>
          </a:bodyPr>
          <a:lstStyle/>
          <a:p>
            <a:pPr marL="0" indent="0" algn="ctr">
              <a:buNone/>
            </a:pPr>
            <a:r>
              <a:rPr lang="en-US" sz="3200" b="1" dirty="0"/>
              <a:t>“I used to worry about the size of the membership.  I stopped worrying because it doesn’t make any difference.  The organized fellow is the only fellow who matters.” </a:t>
            </a:r>
          </a:p>
          <a:p>
            <a:pPr marL="0" indent="0" algn="ctr">
              <a:buNone/>
            </a:pPr>
            <a:r>
              <a:rPr lang="en-US" sz="2400" b="1" dirty="0"/>
              <a:t>George Meany, President, AFL-CIO, 1972</a:t>
            </a:r>
          </a:p>
        </p:txBody>
      </p:sp>
      <p:pic>
        <p:nvPicPr>
          <p:cNvPr id="102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81000" y="1651328"/>
            <a:ext cx="3790950" cy="45970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6106858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973762"/>
          </a:xfrm>
        </p:spPr>
        <p:txBody>
          <a:bodyPr>
            <a:normAutofit/>
          </a:bodyPr>
          <a:lstStyle/>
          <a:p>
            <a:r>
              <a:rPr lang="en-US" sz="3600" b="1" dirty="0"/>
              <a:t>Do you want to take </a:t>
            </a:r>
            <a:r>
              <a:rPr lang="en-US" sz="3600" b="1" dirty="0" smtClean="0"/>
              <a:t>back our country from the racist, sexist, homophobic, anti-union, anti-worker, anti-immigrant, anti-poor, anti-environment, anti-senior citizen, pro-big business Trump regime and his allies?</a:t>
            </a:r>
            <a:endParaRPr lang="en-US" sz="3600" dirty="0"/>
          </a:p>
        </p:txBody>
      </p:sp>
    </p:spTree>
    <p:extLst>
      <p:ext uri="{BB962C8B-B14F-4D97-AF65-F5344CB8AC3E}">
        <p14:creationId xmlns:p14="http://schemas.microsoft.com/office/powerpoint/2010/main" val="426320035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t>Corporate Attacks on Democratic Elections </a:t>
            </a:r>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a:xfrm>
            <a:off x="4495800" y="1600200"/>
            <a:ext cx="4191000" cy="4525963"/>
          </a:xfrm>
        </p:spPr>
        <p:txBody>
          <a:bodyPr>
            <a:normAutofit/>
          </a:bodyPr>
          <a:lstStyle/>
          <a:p>
            <a:pPr marL="0" indent="0" algn="ctr">
              <a:buNone/>
            </a:pPr>
            <a:r>
              <a:rPr lang="en-US" sz="3200" b="1" dirty="0"/>
              <a:t>“ I don’t want everybody to vote…our leverage in the elections quite candidly goes up as the voting populace goes down.”</a:t>
            </a:r>
          </a:p>
          <a:p>
            <a:pPr marL="0" indent="0" algn="ctr">
              <a:buNone/>
            </a:pPr>
            <a:r>
              <a:rPr lang="en-US" b="1" dirty="0"/>
              <a:t>Paul </a:t>
            </a:r>
            <a:r>
              <a:rPr lang="en-US" b="1" dirty="0" err="1"/>
              <a:t>Weyrich</a:t>
            </a:r>
            <a:r>
              <a:rPr lang="en-US" b="1" dirty="0"/>
              <a:t>, 1980.         Co-founder, Heritage Foundation. </a:t>
            </a:r>
            <a:endParaRPr lang="en-US" sz="3200" b="1" dirty="0"/>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2258" y="1600200"/>
            <a:ext cx="3462542" cy="464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44573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a:xfrm>
            <a:off x="457200" y="304800"/>
            <a:ext cx="8153400" cy="1524000"/>
          </a:xfrm>
        </p:spPr>
        <p:txBody>
          <a:bodyPr>
            <a:normAutofit fontScale="90000"/>
          </a:bodyPr>
          <a:lstStyle/>
          <a:p>
            <a:pPr eaLnBrk="1" hangingPunct="1"/>
            <a:r>
              <a:rPr lang="en-US" sz="3600" b="1" dirty="0"/>
              <a:t/>
            </a:r>
            <a:br>
              <a:rPr lang="en-US" sz="3600" b="1" dirty="0"/>
            </a:br>
            <a:r>
              <a:rPr lang="en-US" sz="3600" b="1" dirty="0"/>
              <a:t/>
            </a:r>
            <a:br>
              <a:rPr lang="en-US" sz="3600" b="1" dirty="0"/>
            </a:br>
            <a:r>
              <a:rPr lang="en-US" sz="4000" b="1" dirty="0"/>
              <a:t>Corporate America’s Class </a:t>
            </a:r>
            <a:r>
              <a:rPr lang="en-US" sz="4000" b="1" dirty="0" smtClean="0"/>
              <a:t>Warfare Today </a:t>
            </a:r>
            <a:r>
              <a:rPr lang="en-US" sz="3600" b="1" dirty="0"/>
              <a:t/>
            </a:r>
            <a:br>
              <a:rPr lang="en-US" sz="3600" b="1" dirty="0"/>
            </a:br>
            <a:r>
              <a:rPr lang="en-US" sz="3600" dirty="0"/>
              <a:t/>
            </a:r>
            <a:br>
              <a:rPr lang="en-US" sz="3600" dirty="0"/>
            </a:br>
            <a:endParaRPr lang="en-US" sz="3600" dirty="0"/>
          </a:p>
        </p:txBody>
      </p:sp>
      <p:sp>
        <p:nvSpPr>
          <p:cNvPr id="3" name="Content Placeholder 2"/>
          <p:cNvSpPr>
            <a:spLocks noGrp="1"/>
          </p:cNvSpPr>
          <p:nvPr>
            <p:ph idx="1"/>
          </p:nvPr>
        </p:nvSpPr>
        <p:spPr>
          <a:xfrm>
            <a:off x="457200" y="1905000"/>
            <a:ext cx="8458200" cy="4343400"/>
          </a:xfrm>
        </p:spPr>
        <p:txBody>
          <a:bodyPr/>
          <a:lstStyle/>
          <a:p>
            <a:pPr eaLnBrk="1" hangingPunct="1">
              <a:lnSpc>
                <a:spcPct val="90000"/>
              </a:lnSpc>
              <a:defRPr/>
            </a:pPr>
            <a:r>
              <a:rPr lang="en-US" sz="2800" b="1" dirty="0"/>
              <a:t>Crush organized labor</a:t>
            </a:r>
          </a:p>
          <a:p>
            <a:pPr eaLnBrk="1" hangingPunct="1">
              <a:lnSpc>
                <a:spcPct val="90000"/>
              </a:lnSpc>
              <a:defRPr/>
            </a:pPr>
            <a:r>
              <a:rPr lang="en-US" sz="2800" b="1" dirty="0"/>
              <a:t>Promote free trade and export manufacturing </a:t>
            </a:r>
          </a:p>
          <a:p>
            <a:pPr eaLnBrk="1" hangingPunct="1">
              <a:lnSpc>
                <a:spcPct val="90000"/>
              </a:lnSpc>
              <a:defRPr/>
            </a:pPr>
            <a:r>
              <a:rPr lang="en-US" sz="2800" b="1" dirty="0"/>
              <a:t>Buy elections </a:t>
            </a:r>
            <a:r>
              <a:rPr lang="en-US" sz="2800" b="1" dirty="0" smtClean="0"/>
              <a:t>legally with </a:t>
            </a:r>
            <a:r>
              <a:rPr lang="en-US" sz="2800" b="1" dirty="0"/>
              <a:t>big money</a:t>
            </a:r>
          </a:p>
          <a:p>
            <a:pPr eaLnBrk="1" hangingPunct="1">
              <a:lnSpc>
                <a:spcPct val="90000"/>
              </a:lnSpc>
              <a:defRPr/>
            </a:pPr>
            <a:r>
              <a:rPr lang="en-US" sz="2800" b="1" dirty="0"/>
              <a:t>Voter suppression</a:t>
            </a:r>
          </a:p>
          <a:p>
            <a:pPr marL="0" indent="0" eaLnBrk="1" hangingPunct="1">
              <a:lnSpc>
                <a:spcPct val="90000"/>
              </a:lnSpc>
              <a:defRPr/>
            </a:pPr>
            <a:r>
              <a:rPr lang="en-US" sz="2800" b="1" dirty="0"/>
              <a:t>  Deregulate financial industries and corporations</a:t>
            </a:r>
          </a:p>
          <a:p>
            <a:pPr marL="0" indent="0" eaLnBrk="1" hangingPunct="1">
              <a:lnSpc>
                <a:spcPct val="90000"/>
              </a:lnSpc>
              <a:defRPr/>
            </a:pPr>
            <a:r>
              <a:rPr lang="en-US" sz="2800" b="1" dirty="0"/>
              <a:t>  Cut social programs for poor, unemployed and needy</a:t>
            </a:r>
          </a:p>
          <a:p>
            <a:pPr marL="0" indent="0" eaLnBrk="1" hangingPunct="1">
              <a:lnSpc>
                <a:spcPct val="90000"/>
              </a:lnSpc>
              <a:defRPr/>
            </a:pPr>
            <a:r>
              <a:rPr lang="en-US" sz="2800" b="1" dirty="0"/>
              <a:t>  Cut taxes on corporations and the wealthy</a:t>
            </a:r>
          </a:p>
          <a:p>
            <a:pPr marL="0" indent="0" eaLnBrk="1" hangingPunct="1">
              <a:lnSpc>
                <a:spcPct val="90000"/>
              </a:lnSpc>
              <a:defRPr/>
            </a:pPr>
            <a:r>
              <a:rPr lang="en-US" sz="2800" b="1" dirty="0"/>
              <a:t>  Privatize government</a:t>
            </a:r>
          </a:p>
          <a:p>
            <a:pPr marL="0" indent="0" eaLnBrk="1" hangingPunct="1">
              <a:lnSpc>
                <a:spcPct val="90000"/>
              </a:lnSpc>
              <a:defRPr/>
            </a:pPr>
            <a:r>
              <a:rPr lang="en-US" sz="2800" b="1" dirty="0"/>
              <a:t>  </a:t>
            </a:r>
            <a:r>
              <a:rPr lang="en-US" sz="2800" b="1" u="sng" dirty="0"/>
              <a:t>Divide and conquer </a:t>
            </a:r>
            <a:r>
              <a:rPr lang="en-US" sz="2800" u="sng" dirty="0"/>
              <a:t> </a:t>
            </a:r>
          </a:p>
          <a:p>
            <a:pPr marL="0" indent="0" eaLnBrk="1" hangingPunct="1">
              <a:lnSpc>
                <a:spcPct val="90000"/>
              </a:lnSpc>
              <a:defRPr/>
            </a:pPr>
            <a:endParaRPr lang="en-US" sz="2800" dirty="0"/>
          </a:p>
          <a:p>
            <a:pPr marL="0" indent="0" eaLnBrk="1" hangingPunct="1">
              <a:lnSpc>
                <a:spcPct val="90000"/>
              </a:lnSpc>
              <a:buFont typeface="Arial" charset="0"/>
              <a:buNone/>
              <a:defRPr/>
            </a:pPr>
            <a:endParaRPr lang="en-US" sz="2000" dirty="0"/>
          </a:p>
          <a:p>
            <a:pPr marL="0" indent="0" eaLnBrk="1" hangingPunct="1">
              <a:lnSpc>
                <a:spcPct val="90000"/>
              </a:lnSpc>
              <a:buFont typeface="Arial" charset="0"/>
              <a:buNone/>
              <a:defRPr/>
            </a:pPr>
            <a:endParaRPr lang="en-US" sz="2000" dirty="0"/>
          </a:p>
        </p:txBody>
      </p:sp>
      <p:sp>
        <p:nvSpPr>
          <p:cNvPr id="4" name="Slide Number Placeholder 3"/>
          <p:cNvSpPr>
            <a:spLocks noGrp="1"/>
          </p:cNvSpPr>
          <p:nvPr>
            <p:ph type="sldNum" sz="quarter" idx="12"/>
          </p:nvPr>
        </p:nvSpPr>
        <p:spPr/>
        <p:txBody>
          <a:bodyPr/>
          <a:lstStyle/>
          <a:p>
            <a:pPr>
              <a:defRPr/>
            </a:pPr>
            <a:fld id="{7F5FBE9F-AA28-4AEC-9679-E15677768F0B}" type="slidenum">
              <a:rPr lang="en-US"/>
              <a:pPr>
                <a:defRPr/>
              </a:pPr>
              <a:t>41</a:t>
            </a:fld>
            <a:endParaRPr lang="en-US" dirty="0"/>
          </a:p>
        </p:txBody>
      </p:sp>
    </p:spTree>
    <p:extLst>
      <p:ext uri="{BB962C8B-B14F-4D97-AF65-F5344CB8AC3E}">
        <p14:creationId xmlns:p14="http://schemas.microsoft.com/office/powerpoint/2010/main" val="348829980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10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10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10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10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10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10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10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10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Legally </a:t>
            </a:r>
            <a:r>
              <a:rPr lang="en-US" sz="3600" b="1" dirty="0"/>
              <a:t>Stealing Our Democracy  </a:t>
            </a:r>
            <a:br>
              <a:rPr lang="en-US" sz="3600" b="1" dirty="0"/>
            </a:br>
            <a:r>
              <a:rPr lang="en-US" sz="3600" b="1" dirty="0"/>
              <a:t>$400 Million – 2012; $900 Million – 2016</a:t>
            </a:r>
          </a:p>
        </p:txBody>
      </p:sp>
      <p:pic>
        <p:nvPicPr>
          <p:cNvPr id="1126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04800" y="1566803"/>
            <a:ext cx="8464550" cy="46053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05527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Supreme Court Aids in Voter Suppression New Restrictions </a:t>
            </a:r>
            <a:r>
              <a:rPr lang="en-US" sz="3600" b="1" dirty="0"/>
              <a:t>in </a:t>
            </a:r>
            <a:r>
              <a:rPr lang="en-US" sz="3600" b="1" dirty="0" smtClean="0"/>
              <a:t>2012 and 2016</a:t>
            </a:r>
            <a:endParaRPr lang="en-US" sz="2800" b="1" dirty="0"/>
          </a:p>
        </p:txBody>
      </p:sp>
      <p:pic>
        <p:nvPicPr>
          <p:cNvPr id="4" name="Content Placeholder 3"/>
          <p:cNvPicPr>
            <a:picLocks noGrp="1" noChangeAspect="1"/>
          </p:cNvPicPr>
          <p:nvPr>
            <p:ph idx="1"/>
          </p:nvPr>
        </p:nvPicPr>
        <p:blipFill>
          <a:blip r:embed="rId3"/>
          <a:stretch>
            <a:fillRect/>
          </a:stretch>
        </p:blipFill>
        <p:spPr>
          <a:xfrm>
            <a:off x="508398" y="1600200"/>
            <a:ext cx="8102202" cy="4953000"/>
          </a:xfrm>
          <a:prstGeom prst="rect">
            <a:avLst/>
          </a:prstGeom>
        </p:spPr>
      </p:pic>
    </p:spTree>
    <p:extLst>
      <p:ext uri="{BB962C8B-B14F-4D97-AF65-F5344CB8AC3E}">
        <p14:creationId xmlns:p14="http://schemas.microsoft.com/office/powerpoint/2010/main" val="11322098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Culture Wars to Divide Us Today</a:t>
            </a:r>
            <a:endParaRPr lang="en-US" sz="3600" b="1" dirty="0"/>
          </a:p>
        </p:txBody>
      </p:sp>
      <p:sp>
        <p:nvSpPr>
          <p:cNvPr id="3" name="Content Placeholder 2"/>
          <p:cNvSpPr>
            <a:spLocks noGrp="1"/>
          </p:cNvSpPr>
          <p:nvPr>
            <p:ph idx="1"/>
          </p:nvPr>
        </p:nvSpPr>
        <p:spPr/>
        <p:txBody>
          <a:bodyPr>
            <a:normAutofit/>
          </a:bodyPr>
          <a:lstStyle/>
          <a:p>
            <a:pPr marL="0" indent="0" algn="ctr">
              <a:buNone/>
            </a:pPr>
            <a:r>
              <a:rPr lang="en-US" b="1" dirty="0" smtClean="0"/>
              <a:t>Demonize the poor</a:t>
            </a:r>
          </a:p>
          <a:p>
            <a:pPr marL="0" indent="0" algn="ctr">
              <a:buNone/>
            </a:pPr>
            <a:r>
              <a:rPr lang="en-US" b="1" dirty="0" smtClean="0"/>
              <a:t>Fan the flames of racism</a:t>
            </a:r>
          </a:p>
          <a:p>
            <a:pPr marL="0" indent="0" algn="ctr">
              <a:buNone/>
            </a:pPr>
            <a:r>
              <a:rPr lang="en-US" b="1" dirty="0" smtClean="0"/>
              <a:t>Bash Immigrants</a:t>
            </a:r>
          </a:p>
          <a:p>
            <a:pPr marL="0" indent="0" algn="ctr">
              <a:buNone/>
            </a:pPr>
            <a:r>
              <a:rPr lang="en-US" b="1" dirty="0" smtClean="0"/>
              <a:t>Attack Women and their Health Care</a:t>
            </a:r>
          </a:p>
          <a:p>
            <a:pPr marL="0" indent="0" algn="ctr">
              <a:buNone/>
            </a:pPr>
            <a:r>
              <a:rPr lang="en-US" b="1" dirty="0" smtClean="0"/>
              <a:t>Attack Lesbians and Gays, the Homeless, </a:t>
            </a:r>
            <a:r>
              <a:rPr lang="en-US" b="1" dirty="0" err="1" smtClean="0"/>
              <a:t>Transgenders</a:t>
            </a:r>
            <a:r>
              <a:rPr lang="en-US" b="1" dirty="0" smtClean="0"/>
              <a:t>, the Disabled, Muslims and Who Else?</a:t>
            </a:r>
          </a:p>
          <a:p>
            <a:pPr marL="0" indent="0" algn="ctr">
              <a:buNone/>
            </a:pPr>
            <a:r>
              <a:rPr lang="en-US" b="1" dirty="0" smtClean="0"/>
              <a:t>Smash </a:t>
            </a:r>
            <a:r>
              <a:rPr lang="en-US" b="1" dirty="0"/>
              <a:t>Unions</a:t>
            </a:r>
          </a:p>
          <a:p>
            <a:pPr marL="0" indent="0" algn="ctr">
              <a:buNone/>
            </a:pPr>
            <a:endParaRPr lang="en-US" b="1" dirty="0"/>
          </a:p>
        </p:txBody>
      </p:sp>
    </p:spTree>
    <p:extLst>
      <p:ext uri="{BB962C8B-B14F-4D97-AF65-F5344CB8AC3E}">
        <p14:creationId xmlns:p14="http://schemas.microsoft.com/office/powerpoint/2010/main" val="220993556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9067800" cy="1143000"/>
          </a:xfrm>
        </p:spPr>
        <p:txBody>
          <a:bodyPr>
            <a:noAutofit/>
          </a:bodyPr>
          <a:lstStyle/>
          <a:p>
            <a:pPr algn="ctr"/>
            <a:r>
              <a:rPr lang="en-US" sz="3600" b="1" dirty="0" smtClean="0">
                <a:latin typeface="+mn-lt"/>
              </a:rPr>
              <a:t>The Big Lie, No Proof, Claim Fraud, Promote Voter Suppression and Bash Immigrants</a:t>
            </a:r>
            <a:endParaRPr lang="en-US" sz="3600" b="1" dirty="0">
              <a:latin typeface="+mn-lt"/>
            </a:endParaRPr>
          </a:p>
        </p:txBody>
      </p:sp>
      <p:sp>
        <p:nvSpPr>
          <p:cNvPr id="4" name="Content Placeholder 3"/>
          <p:cNvSpPr>
            <a:spLocks noGrp="1"/>
          </p:cNvSpPr>
          <p:nvPr>
            <p:ph sz="half" idx="2"/>
          </p:nvPr>
        </p:nvSpPr>
        <p:spPr>
          <a:xfrm>
            <a:off x="4648200" y="1690689"/>
            <a:ext cx="4267200" cy="4435474"/>
          </a:xfrm>
        </p:spPr>
        <p:txBody>
          <a:bodyPr>
            <a:noAutofit/>
          </a:bodyPr>
          <a:lstStyle/>
          <a:p>
            <a:pPr marL="0" indent="0" algn="ctr">
              <a:buNone/>
            </a:pPr>
            <a:r>
              <a:rPr lang="en-US" sz="3000" b="1" dirty="0" smtClean="0"/>
              <a:t>“In addition to winning the Electoral College in a landslide.  I won the popular vote if you deduct the millions of people who voted illegally.”</a:t>
            </a:r>
          </a:p>
          <a:p>
            <a:pPr marL="0" indent="0" algn="ctr">
              <a:buNone/>
            </a:pPr>
            <a:r>
              <a:rPr lang="en-US" sz="3000" b="1" dirty="0" smtClean="0"/>
              <a:t>“Three to five millions unauthorized immigrants voted for Mrs. Clinton.”</a:t>
            </a:r>
            <a:endParaRPr lang="en-US" sz="3000" b="1" dirty="0"/>
          </a:p>
        </p:txBody>
      </p:sp>
      <p:pic>
        <p:nvPicPr>
          <p:cNvPr id="11266" name="Picture 2"/>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33976" y="2057400"/>
            <a:ext cx="3933224" cy="38219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7299540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325562"/>
          </a:xfrm>
        </p:spPr>
        <p:txBody>
          <a:bodyPr>
            <a:noAutofit/>
          </a:bodyPr>
          <a:lstStyle/>
          <a:p>
            <a:r>
              <a:rPr lang="en-US" sz="3600" b="1" dirty="0" smtClean="0"/>
              <a:t>Spreading Hatred and Bigotry to Divide </a:t>
            </a:r>
            <a:r>
              <a:rPr lang="en-US" sz="3600" b="1" dirty="0"/>
              <a:t>and </a:t>
            </a:r>
            <a:r>
              <a:rPr lang="en-US" sz="3600" b="1" dirty="0" smtClean="0"/>
              <a:t>Conquer 2016</a:t>
            </a:r>
            <a:endParaRPr lang="en-US" sz="3600" b="1" dirty="0"/>
          </a:p>
        </p:txBody>
      </p:sp>
      <p:sp>
        <p:nvSpPr>
          <p:cNvPr id="4" name="Content Placeholder 3"/>
          <p:cNvSpPr>
            <a:spLocks noGrp="1"/>
          </p:cNvSpPr>
          <p:nvPr>
            <p:ph sz="half" idx="2"/>
          </p:nvPr>
        </p:nvSpPr>
        <p:spPr>
          <a:xfrm>
            <a:off x="4648200" y="1600200"/>
            <a:ext cx="4267200" cy="4525963"/>
          </a:xfrm>
        </p:spPr>
        <p:txBody>
          <a:bodyPr>
            <a:noAutofit/>
          </a:bodyPr>
          <a:lstStyle/>
          <a:p>
            <a:pPr marL="0" indent="0" algn="ctr">
              <a:buNone/>
            </a:pPr>
            <a:r>
              <a:rPr lang="en-US" sz="3000" b="1" dirty="0"/>
              <a:t>“When Mexico sends its people, they’re not sending their best…They’re bringing drugs and crime.  They’re rapists.  And some, I assume, are good people.”</a:t>
            </a:r>
          </a:p>
          <a:p>
            <a:pPr marL="0" indent="0" algn="ctr">
              <a:buNone/>
            </a:pPr>
            <a:r>
              <a:rPr lang="en-US" sz="3000" b="1" dirty="0"/>
              <a:t>“I can never apologize for the truth.”</a:t>
            </a:r>
          </a:p>
        </p:txBody>
      </p:sp>
      <p:pic>
        <p:nvPicPr>
          <p:cNvPr id="5" name="Content Placeholder 4"/>
          <p:cNvPicPr>
            <a:picLocks noGrp="1" noChangeAspect="1"/>
          </p:cNvPicPr>
          <p:nvPr>
            <p:ph sz="half" idx="1"/>
          </p:nvPr>
        </p:nvPicPr>
        <p:blipFill>
          <a:blip r:embed="rId3"/>
          <a:stretch>
            <a:fillRect/>
          </a:stretch>
        </p:blipFill>
        <p:spPr>
          <a:xfrm>
            <a:off x="376611" y="1885487"/>
            <a:ext cx="4195389" cy="4362913"/>
          </a:xfrm>
          <a:prstGeom prst="rect">
            <a:avLst/>
          </a:prstGeom>
        </p:spPr>
      </p:pic>
    </p:spTree>
    <p:extLst>
      <p:ext uri="{BB962C8B-B14F-4D97-AF65-F5344CB8AC3E}">
        <p14:creationId xmlns:p14="http://schemas.microsoft.com/office/powerpoint/2010/main" val="106046487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 y="228600"/>
            <a:ext cx="8763000" cy="1295400"/>
          </a:xfrm>
        </p:spPr>
        <p:txBody>
          <a:bodyPr>
            <a:noAutofit/>
          </a:bodyPr>
          <a:lstStyle/>
          <a:p>
            <a:r>
              <a:rPr lang="en-US" sz="3600" b="1" dirty="0" smtClean="0"/>
              <a:t>People Support Path to Citizenship:  70-25%</a:t>
            </a:r>
            <a:br>
              <a:rPr lang="en-US" sz="3600" b="1" dirty="0" smtClean="0"/>
            </a:br>
            <a:r>
              <a:rPr lang="en-US" sz="3600" b="1" dirty="0" smtClean="0"/>
              <a:t>Oppose Mexican Wall:  62-35%</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600200"/>
            <a:ext cx="3905902" cy="4525963"/>
          </a:xfrm>
          <a:prstGeom prst="rect">
            <a:avLst/>
          </a:prstGeom>
        </p:spPr>
      </p:pic>
      <p:pic>
        <p:nvPicPr>
          <p:cNvPr id="8" name="Content Placeholder 7"/>
          <p:cNvPicPr>
            <a:picLocks noGrp="1" noChangeAspect="1"/>
          </p:cNvPicPr>
          <p:nvPr>
            <p:ph sz="half" idx="2"/>
          </p:nvPr>
        </p:nvPicPr>
        <p:blipFill>
          <a:blip r:embed="rId4"/>
          <a:stretch>
            <a:fillRect/>
          </a:stretch>
        </p:blipFill>
        <p:spPr>
          <a:xfrm>
            <a:off x="4672389" y="1600200"/>
            <a:ext cx="4059744" cy="4572000"/>
          </a:xfrm>
          <a:prstGeom prst="rect">
            <a:avLst/>
          </a:prstGeom>
        </p:spPr>
      </p:pic>
    </p:spTree>
    <p:extLst>
      <p:ext uri="{BB962C8B-B14F-4D97-AF65-F5344CB8AC3E}">
        <p14:creationId xmlns:p14="http://schemas.microsoft.com/office/powerpoint/2010/main" val="2988092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274638"/>
            <a:ext cx="8915400" cy="1325562"/>
          </a:xfrm>
        </p:spPr>
        <p:txBody>
          <a:bodyPr>
            <a:noAutofit/>
          </a:bodyPr>
          <a:lstStyle/>
          <a:p>
            <a:r>
              <a:rPr lang="en-US" sz="3600" b="1" dirty="0" smtClean="0"/>
              <a:t>120,000-Member NYC Teamsters District Council 16 Says: “We Are a Sanctuary Union!”</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457200" y="1822432"/>
            <a:ext cx="4038600" cy="4081498"/>
          </a:xfrm>
          <a:prstGeom prst="rect">
            <a:avLst/>
          </a:prstGeom>
        </p:spPr>
      </p:pic>
      <p:sp>
        <p:nvSpPr>
          <p:cNvPr id="4" name="Content Placeholder 3"/>
          <p:cNvSpPr>
            <a:spLocks noGrp="1"/>
          </p:cNvSpPr>
          <p:nvPr>
            <p:ph sz="half" idx="2"/>
          </p:nvPr>
        </p:nvSpPr>
        <p:spPr>
          <a:xfrm>
            <a:off x="4648200" y="1822432"/>
            <a:ext cx="4191000" cy="4303731"/>
          </a:xfrm>
        </p:spPr>
        <p:txBody>
          <a:bodyPr/>
          <a:lstStyle/>
          <a:p>
            <a:pPr marL="0" indent="0" algn="ctr">
              <a:buNone/>
            </a:pPr>
            <a:r>
              <a:rPr lang="en-US" b="1" dirty="0" smtClean="0"/>
              <a:t>Eber Garcia Vasquez</a:t>
            </a:r>
          </a:p>
          <a:p>
            <a:pPr marL="0" indent="0" algn="ctr">
              <a:buNone/>
            </a:pPr>
            <a:r>
              <a:rPr lang="en-US" b="1" dirty="0" smtClean="0"/>
              <a:t>26-year member deported</a:t>
            </a:r>
          </a:p>
          <a:p>
            <a:pPr marL="0" indent="0" algn="ctr">
              <a:buNone/>
            </a:pPr>
            <a:r>
              <a:rPr lang="en-US" b="1" dirty="0" smtClean="0"/>
              <a:t>Father of 4</a:t>
            </a:r>
          </a:p>
          <a:p>
            <a:pPr marL="0" indent="0" algn="ctr">
              <a:buNone/>
            </a:pPr>
            <a:r>
              <a:rPr lang="en-US" b="1" dirty="0" smtClean="0"/>
              <a:t>Grandfather of 3</a:t>
            </a:r>
          </a:p>
          <a:p>
            <a:pPr marL="0" indent="0" algn="ctr">
              <a:buNone/>
            </a:pPr>
            <a:r>
              <a:rPr lang="en-US" b="1" dirty="0" smtClean="0"/>
              <a:t>Disabled wife</a:t>
            </a:r>
          </a:p>
          <a:p>
            <a:pPr marL="0" indent="0" algn="ctr">
              <a:buNone/>
            </a:pPr>
            <a:r>
              <a:rPr lang="en-US" b="1" dirty="0" smtClean="0"/>
              <a:t>Fled Guatemala after his mother and other family members killed in civil war.</a:t>
            </a:r>
          </a:p>
        </p:txBody>
      </p:sp>
    </p:spTree>
    <p:extLst>
      <p:ext uri="{BB962C8B-B14F-4D97-AF65-F5344CB8AC3E}">
        <p14:creationId xmlns:p14="http://schemas.microsoft.com/office/powerpoint/2010/main" val="14104741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Trump Bans Transgender People from Military Service – It is Very Unpopular</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506282" y="1600200"/>
            <a:ext cx="3940436" cy="4525963"/>
          </a:xfrm>
          <a:prstGeom prst="rect">
            <a:avLst/>
          </a:prstGeom>
        </p:spPr>
      </p:pic>
      <p:sp>
        <p:nvSpPr>
          <p:cNvPr id="4" name="Content Placeholder 3"/>
          <p:cNvSpPr>
            <a:spLocks noGrp="1"/>
          </p:cNvSpPr>
          <p:nvPr>
            <p:ph sz="half" idx="2"/>
          </p:nvPr>
        </p:nvSpPr>
        <p:spPr>
          <a:xfrm>
            <a:off x="4648200" y="1981199"/>
            <a:ext cx="4038600" cy="3657601"/>
          </a:xfrm>
        </p:spPr>
        <p:txBody>
          <a:bodyPr>
            <a:normAutofit/>
          </a:bodyPr>
          <a:lstStyle/>
          <a:p>
            <a:pPr marL="0" indent="0" algn="ctr">
              <a:buNone/>
            </a:pPr>
            <a:r>
              <a:rPr lang="en-US" sz="3200" b="1" dirty="0" smtClean="0"/>
              <a:t>68% of voters believe transgender people should be allowed to serve in the military.</a:t>
            </a:r>
          </a:p>
          <a:p>
            <a:pPr marL="0" indent="0" algn="ctr">
              <a:buNone/>
            </a:pPr>
            <a:r>
              <a:rPr lang="en-US" sz="3200" b="1" dirty="0" smtClean="0"/>
              <a:t>55% of voters in military households agree.</a:t>
            </a:r>
          </a:p>
          <a:p>
            <a:pPr marL="0" indent="0" algn="ctr">
              <a:buNone/>
            </a:pPr>
            <a:endParaRPr lang="en-US" sz="3200" b="1" dirty="0"/>
          </a:p>
        </p:txBody>
      </p:sp>
    </p:spTree>
    <p:extLst>
      <p:ext uri="{BB962C8B-B14F-4D97-AF65-F5344CB8AC3E}">
        <p14:creationId xmlns:p14="http://schemas.microsoft.com/office/powerpoint/2010/main" val="29262814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3600" b="1" dirty="0" smtClean="0"/>
              <a:t>Do you believe your union and our movement needs more active members and community allies to rebuild our power and take our country back?</a:t>
            </a:r>
            <a:endParaRPr lang="en-US" sz="3600" b="1" dirty="0"/>
          </a:p>
        </p:txBody>
      </p:sp>
    </p:spTree>
    <p:extLst>
      <p:ext uri="{BB962C8B-B14F-4D97-AF65-F5344CB8AC3E}">
        <p14:creationId xmlns:p14="http://schemas.microsoft.com/office/powerpoint/2010/main" val="36989613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74638"/>
            <a:ext cx="8534400" cy="2468562"/>
          </a:xfrm>
        </p:spPr>
        <p:txBody>
          <a:bodyPr>
            <a:normAutofit fontScale="90000"/>
          </a:bodyPr>
          <a:lstStyle/>
          <a:p>
            <a:r>
              <a:rPr lang="en-US" sz="3600" b="1" dirty="0"/>
              <a:t>It’s time to draw the line.  Some people are still getting hurt in our communities because of the color of their skin and that is not right. </a:t>
            </a:r>
            <a:r>
              <a:rPr lang="en-US" sz="3600" b="1" dirty="0" smtClean="0"/>
              <a:t/>
            </a:r>
            <a:br>
              <a:rPr lang="en-US" sz="3600" b="1" dirty="0" smtClean="0"/>
            </a:br>
            <a:r>
              <a:rPr lang="en-US" sz="2700" b="1" dirty="0" smtClean="0"/>
              <a:t>Richard </a:t>
            </a:r>
            <a:r>
              <a:rPr lang="en-US" sz="2700" b="1" dirty="0" err="1"/>
              <a:t>Trumka</a:t>
            </a:r>
            <a:r>
              <a:rPr lang="en-US" sz="2700" b="1" dirty="0"/>
              <a:t>, President, AFL-CIO, 2014.</a:t>
            </a:r>
          </a:p>
        </p:txBody>
      </p:sp>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50</a:t>
            </a:fld>
            <a:endParaRPr lang="en-US"/>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09600" y="2772949"/>
            <a:ext cx="7845103" cy="37802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29595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86800" cy="1935162"/>
          </a:xfrm>
        </p:spPr>
        <p:txBody>
          <a:bodyPr>
            <a:noAutofit/>
          </a:bodyPr>
          <a:lstStyle/>
          <a:p>
            <a:r>
              <a:rPr lang="en-US" sz="3600" b="1" dirty="0" smtClean="0"/>
              <a:t>“Whether he intended to or not, what he (Trump) said caused racists to rejoice, minorities to weep and the vast heart of America to mourn.” – Mitt Romney</a:t>
            </a:r>
            <a:endParaRPr lang="en-US" sz="3600" b="1" dirty="0"/>
          </a:p>
        </p:txBody>
      </p:sp>
      <p:pic>
        <p:nvPicPr>
          <p:cNvPr id="5" name="Content Placeholder 4"/>
          <p:cNvPicPr>
            <a:picLocks noGrp="1" noChangeAspect="1"/>
          </p:cNvPicPr>
          <p:nvPr>
            <p:ph sz="half" idx="1"/>
          </p:nvPr>
        </p:nvPicPr>
        <p:blipFill>
          <a:blip r:embed="rId3"/>
          <a:stretch>
            <a:fillRect/>
          </a:stretch>
        </p:blipFill>
        <p:spPr>
          <a:xfrm>
            <a:off x="350157" y="2509044"/>
            <a:ext cx="4221843" cy="4120356"/>
          </a:xfrm>
          <a:prstGeom prst="rect">
            <a:avLst/>
          </a:prstGeom>
        </p:spPr>
      </p:pic>
      <p:sp>
        <p:nvSpPr>
          <p:cNvPr id="4" name="Content Placeholder 3"/>
          <p:cNvSpPr>
            <a:spLocks noGrp="1"/>
          </p:cNvSpPr>
          <p:nvPr>
            <p:ph sz="half" idx="2"/>
          </p:nvPr>
        </p:nvSpPr>
        <p:spPr>
          <a:xfrm>
            <a:off x="4648200" y="2555081"/>
            <a:ext cx="4038600" cy="4302919"/>
          </a:xfrm>
        </p:spPr>
        <p:txBody>
          <a:bodyPr>
            <a:normAutofit lnSpcReduction="10000"/>
          </a:bodyPr>
          <a:lstStyle/>
          <a:p>
            <a:pPr marL="0" indent="0" algn="ctr">
              <a:buNone/>
            </a:pPr>
            <a:r>
              <a:rPr lang="en-US" sz="3200" b="1" dirty="0" smtClean="0"/>
              <a:t> Charlottesville VA</a:t>
            </a:r>
          </a:p>
          <a:p>
            <a:pPr marL="0" indent="0" algn="ctr">
              <a:buNone/>
            </a:pPr>
            <a:r>
              <a:rPr lang="en-US" sz="3200" b="1" dirty="0" smtClean="0"/>
              <a:t>White Supremacists</a:t>
            </a:r>
          </a:p>
          <a:p>
            <a:pPr marL="0" indent="0" algn="ctr">
              <a:buNone/>
            </a:pPr>
            <a:r>
              <a:rPr lang="en-US" sz="3200" b="1" dirty="0" smtClean="0"/>
              <a:t>KKK</a:t>
            </a:r>
          </a:p>
          <a:p>
            <a:pPr marL="0" indent="0" algn="ctr">
              <a:buNone/>
            </a:pPr>
            <a:r>
              <a:rPr lang="en-US" sz="3200" b="1" dirty="0" smtClean="0"/>
              <a:t>Neo-Nazis</a:t>
            </a:r>
          </a:p>
          <a:p>
            <a:pPr marL="0" indent="0" algn="ctr">
              <a:buNone/>
            </a:pPr>
            <a:r>
              <a:rPr lang="en-US" sz="3200" b="1" dirty="0" smtClean="0"/>
              <a:t>Anti-Muslim</a:t>
            </a:r>
          </a:p>
          <a:p>
            <a:pPr marL="0" indent="0" algn="ctr">
              <a:buNone/>
            </a:pPr>
            <a:r>
              <a:rPr lang="en-US" sz="3200" b="1" dirty="0" smtClean="0"/>
              <a:t>One of the chants was:</a:t>
            </a:r>
          </a:p>
          <a:p>
            <a:pPr marL="0" indent="0" algn="ctr">
              <a:buNone/>
            </a:pPr>
            <a:r>
              <a:rPr lang="en-US" sz="3200" b="1" dirty="0" smtClean="0"/>
              <a:t>“We will not be ruled by Jews.”</a:t>
            </a:r>
          </a:p>
        </p:txBody>
      </p:sp>
    </p:spTree>
    <p:extLst>
      <p:ext uri="{BB962C8B-B14F-4D97-AF65-F5344CB8AC3E}">
        <p14:creationId xmlns:p14="http://schemas.microsoft.com/office/powerpoint/2010/main" val="413905971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Women’s Health Care Workers </a:t>
            </a:r>
            <a:r>
              <a:rPr lang="en-US" sz="3600" b="1" dirty="0"/>
              <a:t>Under Relentless Attack</a:t>
            </a:r>
          </a:p>
        </p:txBody>
      </p:sp>
      <p:pic>
        <p:nvPicPr>
          <p:cNvPr id="4" name="Content Placeholder 3"/>
          <p:cNvPicPr>
            <a:picLocks noGrp="1" noChangeAspect="1"/>
          </p:cNvPicPr>
          <p:nvPr>
            <p:ph idx="1"/>
          </p:nvPr>
        </p:nvPicPr>
        <p:blipFill>
          <a:blip r:embed="rId3"/>
          <a:stretch>
            <a:fillRect/>
          </a:stretch>
        </p:blipFill>
        <p:spPr>
          <a:xfrm>
            <a:off x="1435014" y="1600200"/>
            <a:ext cx="6273971" cy="4525963"/>
          </a:xfrm>
          <a:prstGeom prst="rect">
            <a:avLst/>
          </a:prstGeom>
        </p:spPr>
      </p:pic>
    </p:spTree>
    <p:extLst>
      <p:ext uri="{BB962C8B-B14F-4D97-AF65-F5344CB8AC3E}">
        <p14:creationId xmlns:p14="http://schemas.microsoft.com/office/powerpoint/2010/main" val="18248483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554162"/>
          </a:xfrm>
        </p:spPr>
        <p:txBody>
          <a:bodyPr>
            <a:noAutofit/>
          </a:bodyPr>
          <a:lstStyle/>
          <a:p>
            <a:r>
              <a:rPr lang="en-US" sz="3600" b="1" dirty="0"/>
              <a:t>Do You Support the Right to a Safe Workplace for Workers </a:t>
            </a:r>
            <a:r>
              <a:rPr lang="en-US" sz="3600" b="1" dirty="0" smtClean="0"/>
              <a:t>Providing Women’s Health </a:t>
            </a:r>
            <a:r>
              <a:rPr lang="en-US" sz="3600" b="1" dirty="0"/>
              <a:t>Services?</a:t>
            </a:r>
          </a:p>
        </p:txBody>
      </p:sp>
      <p:pic>
        <p:nvPicPr>
          <p:cNvPr id="4" name="Content Placeholder 3"/>
          <p:cNvPicPr>
            <a:picLocks noGrp="1" noChangeAspect="1"/>
          </p:cNvPicPr>
          <p:nvPr>
            <p:ph idx="1"/>
          </p:nvPr>
        </p:nvPicPr>
        <p:blipFill>
          <a:blip r:embed="rId3"/>
          <a:stretch>
            <a:fillRect/>
          </a:stretch>
        </p:blipFill>
        <p:spPr>
          <a:xfrm>
            <a:off x="507870" y="2057400"/>
            <a:ext cx="8128260" cy="4602163"/>
          </a:xfrm>
          <a:prstGeom prst="rect">
            <a:avLst/>
          </a:prstGeom>
        </p:spPr>
      </p:pic>
    </p:spTree>
    <p:extLst>
      <p:ext uri="{BB962C8B-B14F-4D97-AF65-F5344CB8AC3E}">
        <p14:creationId xmlns:p14="http://schemas.microsoft.com/office/powerpoint/2010/main" val="1056613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t>The Resistance </a:t>
            </a:r>
            <a:r>
              <a:rPr lang="en-US" sz="4000" b="1" dirty="0" smtClean="0"/>
              <a:t>Grows:  600 Women-Led Marches Rock Our Country – 2017 </a:t>
            </a:r>
            <a:endParaRPr lang="en-US" sz="3600" b="1" dirty="0"/>
          </a:p>
        </p:txBody>
      </p:sp>
      <p:pic>
        <p:nvPicPr>
          <p:cNvPr id="5" name="Content Placeholder 4"/>
          <p:cNvPicPr>
            <a:picLocks noGrp="1" noChangeAspect="1"/>
          </p:cNvPicPr>
          <p:nvPr>
            <p:ph idx="1"/>
          </p:nvPr>
        </p:nvPicPr>
        <p:blipFill>
          <a:blip r:embed="rId3"/>
          <a:stretch>
            <a:fillRect/>
          </a:stretch>
        </p:blipFill>
        <p:spPr>
          <a:xfrm>
            <a:off x="1066800" y="1600200"/>
            <a:ext cx="7191959" cy="4876800"/>
          </a:xfrm>
          <a:prstGeom prst="rect">
            <a:avLst/>
          </a:prstGeom>
        </p:spPr>
      </p:pic>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54</a:t>
            </a:fld>
            <a:endParaRPr lang="en-US"/>
          </a:p>
        </p:txBody>
      </p:sp>
    </p:spTree>
    <p:extLst>
      <p:ext uri="{BB962C8B-B14F-4D97-AF65-F5344CB8AC3E}">
        <p14:creationId xmlns:p14="http://schemas.microsoft.com/office/powerpoint/2010/main" val="15539430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310,567 Missouri Workers and Allies Sign Petition to Repeal Right to Work – 2017 </a:t>
            </a:r>
            <a:endParaRPr lang="en-US" sz="3600" b="1" dirty="0"/>
          </a:p>
        </p:txBody>
      </p:sp>
      <p:pic>
        <p:nvPicPr>
          <p:cNvPr id="6" name="Content Placeholder 5"/>
          <p:cNvPicPr>
            <a:picLocks noGrp="1" noChangeAspect="1"/>
          </p:cNvPicPr>
          <p:nvPr>
            <p:ph idx="1"/>
          </p:nvPr>
        </p:nvPicPr>
        <p:blipFill>
          <a:blip r:embed="rId3"/>
          <a:stretch>
            <a:fillRect/>
          </a:stretch>
        </p:blipFill>
        <p:spPr>
          <a:xfrm>
            <a:off x="1212628" y="1600200"/>
            <a:ext cx="6712172" cy="4972717"/>
          </a:xfrm>
          <a:prstGeom prst="rect">
            <a:avLst/>
          </a:prstGeom>
        </p:spPr>
      </p:pic>
    </p:spTree>
    <p:extLst>
      <p:ext uri="{BB962C8B-B14F-4D97-AF65-F5344CB8AC3E}">
        <p14:creationId xmlns:p14="http://schemas.microsoft.com/office/powerpoint/2010/main" val="89652305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73162"/>
          </a:xfrm>
        </p:spPr>
        <p:txBody>
          <a:bodyPr>
            <a:noAutofit/>
          </a:bodyPr>
          <a:lstStyle/>
          <a:p>
            <a:r>
              <a:rPr lang="en-US" sz="3600" b="1" dirty="0" smtClean="0"/>
              <a:t>98% of Americans Believe Affordable Health Insurance is Important </a:t>
            </a:r>
            <a:endParaRPr lang="en-US" sz="3600" b="1" dirty="0"/>
          </a:p>
        </p:txBody>
      </p:sp>
      <p:pic>
        <p:nvPicPr>
          <p:cNvPr id="6" name="Content Placeholder 5"/>
          <p:cNvPicPr>
            <a:picLocks noGrp="1" noChangeAspect="1"/>
          </p:cNvPicPr>
          <p:nvPr>
            <p:ph sz="half" idx="1"/>
          </p:nvPr>
        </p:nvPicPr>
        <p:blipFill>
          <a:blip r:embed="rId3"/>
          <a:stretch>
            <a:fillRect/>
          </a:stretch>
        </p:blipFill>
        <p:spPr>
          <a:xfrm>
            <a:off x="294319" y="1665272"/>
            <a:ext cx="4277681" cy="4430728"/>
          </a:xfrm>
          <a:prstGeom prst="rect">
            <a:avLst/>
          </a:prstGeom>
        </p:spPr>
      </p:pic>
      <p:sp>
        <p:nvSpPr>
          <p:cNvPr id="4" name="Content Placeholder 3"/>
          <p:cNvSpPr>
            <a:spLocks noGrp="1"/>
          </p:cNvSpPr>
          <p:nvPr>
            <p:ph sz="half" idx="2"/>
          </p:nvPr>
        </p:nvSpPr>
        <p:spPr>
          <a:xfrm>
            <a:off x="4648200" y="1665272"/>
            <a:ext cx="4038600" cy="4460891"/>
          </a:xfrm>
        </p:spPr>
        <p:txBody>
          <a:bodyPr>
            <a:noAutofit/>
          </a:bodyPr>
          <a:lstStyle/>
          <a:p>
            <a:pPr marL="0" indent="0" algn="ctr">
              <a:buNone/>
            </a:pPr>
            <a:r>
              <a:rPr lang="en-US" b="1" dirty="0" smtClean="0"/>
              <a:t>“I was the 1</a:t>
            </a:r>
            <a:r>
              <a:rPr lang="en-US" b="1" baseline="30000" dirty="0" smtClean="0"/>
              <a:t>st</a:t>
            </a:r>
            <a:r>
              <a:rPr lang="en-US" b="1" dirty="0" smtClean="0"/>
              <a:t> and only potential GOP candidate to state there will be no cuts to Social Security, Medicare and Medicaid.”</a:t>
            </a:r>
          </a:p>
          <a:p>
            <a:pPr marL="0" indent="0" algn="ctr">
              <a:buNone/>
            </a:pPr>
            <a:endParaRPr lang="en-US" b="1" dirty="0" smtClean="0"/>
          </a:p>
          <a:p>
            <a:pPr marL="0" indent="0" algn="ctr">
              <a:buNone/>
            </a:pPr>
            <a:r>
              <a:rPr lang="en-US" b="1" dirty="0" smtClean="0"/>
              <a:t>He has a “plan with a goal of ‘insurance for everybody.’”</a:t>
            </a:r>
          </a:p>
        </p:txBody>
      </p:sp>
      <p:sp>
        <p:nvSpPr>
          <p:cNvPr id="5" name="Slide Number Placeholder 4"/>
          <p:cNvSpPr>
            <a:spLocks noGrp="1"/>
          </p:cNvSpPr>
          <p:nvPr>
            <p:ph type="sldNum" sz="quarter" idx="12"/>
          </p:nvPr>
        </p:nvSpPr>
        <p:spPr/>
        <p:txBody>
          <a:bodyPr/>
          <a:lstStyle/>
          <a:p>
            <a:fld id="{FD779EAF-14A4-497F-8C7B-38C8E68B9B96}" type="slidenum">
              <a:rPr lang="en-US" smtClean="0"/>
              <a:t>56</a:t>
            </a:fld>
            <a:endParaRPr lang="en-US"/>
          </a:p>
        </p:txBody>
      </p:sp>
    </p:spTree>
    <p:extLst>
      <p:ext uri="{BB962C8B-B14F-4D97-AF65-F5344CB8AC3E}">
        <p14:creationId xmlns:p14="http://schemas.microsoft.com/office/powerpoint/2010/main" val="13271429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The People: 3 – Trumpcare:  0</a:t>
            </a:r>
            <a:br>
              <a:rPr lang="en-US" sz="3600" b="1" dirty="0" smtClean="0"/>
            </a:br>
            <a:r>
              <a:rPr lang="en-US" sz="3600" b="1" dirty="0" smtClean="0"/>
              <a:t>Let’s Keep the Winning Streak Going!</a:t>
            </a:r>
            <a:endParaRPr lang="en-US" sz="3600" b="1" dirty="0"/>
          </a:p>
        </p:txBody>
      </p:sp>
      <p:pic>
        <p:nvPicPr>
          <p:cNvPr id="5" name="Content Placeholder 4"/>
          <p:cNvPicPr>
            <a:picLocks noGrp="1" noChangeAspect="1"/>
          </p:cNvPicPr>
          <p:nvPr>
            <p:ph idx="1"/>
          </p:nvPr>
        </p:nvPicPr>
        <p:blipFill>
          <a:blip r:embed="rId3"/>
          <a:stretch>
            <a:fillRect/>
          </a:stretch>
        </p:blipFill>
        <p:spPr>
          <a:xfrm>
            <a:off x="597789" y="1600200"/>
            <a:ext cx="7948422" cy="4525963"/>
          </a:xfrm>
          <a:prstGeom prst="rect">
            <a:avLst/>
          </a:prstGeom>
        </p:spPr>
      </p:pic>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57</a:t>
            </a:fld>
            <a:endParaRPr lang="en-US"/>
          </a:p>
        </p:txBody>
      </p:sp>
    </p:spTree>
    <p:extLst>
      <p:ext uri="{BB962C8B-B14F-4D97-AF65-F5344CB8AC3E}">
        <p14:creationId xmlns:p14="http://schemas.microsoft.com/office/powerpoint/2010/main" val="370037097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274638"/>
            <a:ext cx="8839200" cy="1143000"/>
          </a:xfrm>
        </p:spPr>
        <p:txBody>
          <a:bodyPr>
            <a:noAutofit/>
          </a:bodyPr>
          <a:lstStyle/>
          <a:p>
            <a:r>
              <a:rPr lang="en-US" sz="3600" b="1" dirty="0" smtClean="0"/>
              <a:t>Black Women and Men, Mothers and Young Crush “King Bigot” Roy Moore – Dec. 2017 </a:t>
            </a:r>
            <a:endParaRPr lang="en-US" sz="3600" b="1" dirty="0"/>
          </a:p>
        </p:txBody>
      </p:sp>
      <p:pic>
        <p:nvPicPr>
          <p:cNvPr id="4" name="Content Placeholder 3"/>
          <p:cNvPicPr>
            <a:picLocks noGrp="1" noChangeAspect="1"/>
          </p:cNvPicPr>
          <p:nvPr>
            <p:ph idx="1"/>
          </p:nvPr>
        </p:nvPicPr>
        <p:blipFill>
          <a:blip r:embed="rId3"/>
          <a:stretch>
            <a:fillRect/>
          </a:stretch>
        </p:blipFill>
        <p:spPr>
          <a:xfrm>
            <a:off x="381001" y="1558192"/>
            <a:ext cx="8388660" cy="5071208"/>
          </a:xfrm>
          <a:prstGeom prst="rect">
            <a:avLst/>
          </a:prstGeom>
        </p:spPr>
      </p:pic>
    </p:spTree>
    <p:extLst>
      <p:ext uri="{BB962C8B-B14F-4D97-AF65-F5344CB8AC3E}">
        <p14:creationId xmlns:p14="http://schemas.microsoft.com/office/powerpoint/2010/main" val="320989376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The Great Lesson of Nazi Germany:  When Should Solidarity Start?</a:t>
            </a:r>
            <a:endParaRPr lang="en-US" sz="3600" b="1" dirty="0"/>
          </a:p>
        </p:txBody>
      </p:sp>
      <p:sp>
        <p:nvSpPr>
          <p:cNvPr id="3" name="Content Placeholder 2"/>
          <p:cNvSpPr>
            <a:spLocks noGrp="1"/>
          </p:cNvSpPr>
          <p:nvPr>
            <p:ph idx="1"/>
          </p:nvPr>
        </p:nvSpPr>
        <p:spPr>
          <a:xfrm>
            <a:off x="457200" y="1600200"/>
            <a:ext cx="8229600" cy="4876800"/>
          </a:xfrm>
        </p:spPr>
        <p:txBody>
          <a:bodyPr>
            <a:noAutofit/>
          </a:bodyPr>
          <a:lstStyle/>
          <a:p>
            <a:r>
              <a:rPr lang="en-US" sz="2800" b="1" dirty="0" smtClean="0"/>
              <a:t>First they came for the communists, and I said nothing, as I was not one of them.</a:t>
            </a:r>
          </a:p>
          <a:p>
            <a:r>
              <a:rPr lang="en-US" sz="2800" b="1" dirty="0" smtClean="0"/>
              <a:t>Then they came for the socialists…</a:t>
            </a:r>
          </a:p>
          <a:p>
            <a:r>
              <a:rPr lang="en-US" sz="2800" b="1" dirty="0" smtClean="0"/>
              <a:t>Then they came for the trade unionists…</a:t>
            </a:r>
          </a:p>
          <a:p>
            <a:r>
              <a:rPr lang="en-US" sz="2800" b="1" dirty="0" smtClean="0"/>
              <a:t>Then the gays and lesbians…</a:t>
            </a:r>
          </a:p>
          <a:p>
            <a:r>
              <a:rPr lang="en-US" sz="2800" b="1" dirty="0" smtClean="0"/>
              <a:t>Then the intellectuals…</a:t>
            </a:r>
          </a:p>
          <a:p>
            <a:r>
              <a:rPr lang="en-US" sz="2800" b="1" dirty="0" smtClean="0"/>
              <a:t>Then the gypsies…</a:t>
            </a:r>
          </a:p>
          <a:p>
            <a:r>
              <a:rPr lang="en-US" sz="2800" b="1" dirty="0" smtClean="0"/>
              <a:t>Then the Jews…</a:t>
            </a:r>
            <a:endParaRPr lang="en-US" sz="2800" b="1" dirty="0"/>
          </a:p>
          <a:p>
            <a:r>
              <a:rPr lang="en-US" sz="2800" b="1" dirty="0" smtClean="0"/>
              <a:t>Then they came for me, and there was no one to speak for me.</a:t>
            </a:r>
            <a:endParaRPr lang="en-US" sz="2800" b="1" dirty="0"/>
          </a:p>
        </p:txBody>
      </p:sp>
    </p:spTree>
    <p:extLst>
      <p:ext uri="{BB962C8B-B14F-4D97-AF65-F5344CB8AC3E}">
        <p14:creationId xmlns:p14="http://schemas.microsoft.com/office/powerpoint/2010/main" val="580919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57200" y="1600200"/>
          <a:ext cx="8229600" cy="4525963"/>
        </p:xfrm>
        <a:graphic>
          <a:graphicData uri="http://schemas.openxmlformats.org/drawingml/2006/chart">
            <c:chart xmlns:c="http://schemas.openxmlformats.org/drawingml/2006/chart" xmlns:r="http://schemas.openxmlformats.org/officeDocument/2006/relationships" r:id="rId3"/>
          </a:graphicData>
        </a:graphic>
      </p:graphicFrame>
      <p:sp>
        <p:nvSpPr>
          <p:cNvPr id="4" name="Slide Number Placeholder 3"/>
          <p:cNvSpPr>
            <a:spLocks noGrp="1"/>
          </p:cNvSpPr>
          <p:nvPr>
            <p:ph type="sldNum" sz="quarter" idx="12"/>
          </p:nvPr>
        </p:nvSpPr>
        <p:spPr/>
        <p:txBody>
          <a:bodyPr/>
          <a:lstStyle/>
          <a:p>
            <a:pPr>
              <a:defRPr/>
            </a:pPr>
            <a:fld id="{098A1588-8202-4765-B187-88E84E3D6B94}" type="slidenum">
              <a:rPr lang="en-US" smtClean="0"/>
              <a:pPr>
                <a:defRPr/>
              </a:pPr>
              <a:t>6</a:t>
            </a:fld>
            <a:endParaRPr lang="en-US" dirty="0"/>
          </a:p>
        </p:txBody>
      </p:sp>
      <p:sp>
        <p:nvSpPr>
          <p:cNvPr id="6" name="Title 1"/>
          <p:cNvSpPr>
            <a:spLocks noGrp="1"/>
          </p:cNvSpPr>
          <p:nvPr>
            <p:ph type="title"/>
          </p:nvPr>
        </p:nvSpPr>
        <p:spPr/>
        <p:txBody>
          <a:bodyPr>
            <a:noAutofit/>
          </a:bodyPr>
          <a:lstStyle/>
          <a:p>
            <a:pPr eaLnBrk="1" hangingPunct="1"/>
            <a:r>
              <a:rPr lang="en-US" sz="3600" b="1" dirty="0" smtClean="0"/>
              <a:t>125 Years of Struggle to Build Union and Working Class Power </a:t>
            </a:r>
            <a:endParaRPr lang="en-US" sz="3600" b="1" dirty="0"/>
          </a:p>
        </p:txBody>
      </p:sp>
    </p:spTree>
    <p:extLst>
      <p:ext uri="{BB962C8B-B14F-4D97-AF65-F5344CB8AC3E}">
        <p14:creationId xmlns:p14="http://schemas.microsoft.com/office/powerpoint/2010/main" val="156204552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An Injury to One is an Injury to All; Do We Really Mean It Today?</a:t>
            </a:r>
            <a:endParaRPr lang="en-US" sz="3600" b="1" dirty="0"/>
          </a:p>
        </p:txBody>
      </p:sp>
      <p:sp>
        <p:nvSpPr>
          <p:cNvPr id="3" name="Content Placeholder 2"/>
          <p:cNvSpPr>
            <a:spLocks noGrp="1"/>
          </p:cNvSpPr>
          <p:nvPr>
            <p:ph idx="1"/>
          </p:nvPr>
        </p:nvSpPr>
        <p:spPr/>
        <p:txBody>
          <a:bodyPr>
            <a:normAutofit lnSpcReduction="10000"/>
          </a:bodyPr>
          <a:lstStyle/>
          <a:p>
            <a:pPr marL="0" indent="0" algn="ctr">
              <a:buNone/>
            </a:pPr>
            <a:r>
              <a:rPr lang="en-US" b="1" dirty="0" smtClean="0"/>
              <a:t>Where do you and your union fit in this?</a:t>
            </a:r>
          </a:p>
          <a:p>
            <a:r>
              <a:rPr lang="en-US" b="1" dirty="0" smtClean="0"/>
              <a:t>First they attacked the ___, and I said nothing, as I was not one of them.</a:t>
            </a:r>
          </a:p>
          <a:p>
            <a:r>
              <a:rPr lang="en-US" b="1" dirty="0" smtClean="0"/>
              <a:t>Then they attacked ___...</a:t>
            </a:r>
          </a:p>
          <a:p>
            <a:r>
              <a:rPr lang="en-US" b="1" dirty="0" smtClean="0"/>
              <a:t>Then they attacked ___...</a:t>
            </a:r>
          </a:p>
          <a:p>
            <a:r>
              <a:rPr lang="en-US" b="1" dirty="0" smtClean="0"/>
              <a:t>Then they attacked ___…</a:t>
            </a:r>
          </a:p>
          <a:p>
            <a:r>
              <a:rPr lang="en-US" b="1" dirty="0" smtClean="0"/>
              <a:t>Then they attacked ___...</a:t>
            </a:r>
          </a:p>
          <a:p>
            <a:r>
              <a:rPr lang="en-US" b="1" dirty="0" smtClean="0"/>
              <a:t>Then they attacked ___…</a:t>
            </a:r>
            <a:endParaRPr lang="en-US" b="1" dirty="0"/>
          </a:p>
        </p:txBody>
      </p:sp>
    </p:spTree>
    <p:extLst>
      <p:ext uri="{BB962C8B-B14F-4D97-AF65-F5344CB8AC3E}">
        <p14:creationId xmlns:p14="http://schemas.microsoft.com/office/powerpoint/2010/main" val="2037953800"/>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An Injury to One is an Injury to All; Do We Really Mean It? – Part 2</a:t>
            </a:r>
            <a:endParaRPr lang="en-US" sz="3600" b="1" dirty="0"/>
          </a:p>
        </p:txBody>
      </p:sp>
      <p:sp>
        <p:nvSpPr>
          <p:cNvPr id="3" name="Content Placeholder 2"/>
          <p:cNvSpPr>
            <a:spLocks noGrp="1"/>
          </p:cNvSpPr>
          <p:nvPr>
            <p:ph idx="1"/>
          </p:nvPr>
        </p:nvSpPr>
        <p:spPr/>
        <p:txBody>
          <a:bodyPr/>
          <a:lstStyle/>
          <a:p>
            <a:r>
              <a:rPr lang="en-US" b="1" dirty="0" smtClean="0"/>
              <a:t>Then the ____…</a:t>
            </a:r>
          </a:p>
          <a:p>
            <a:r>
              <a:rPr lang="en-US" b="1" dirty="0" smtClean="0"/>
              <a:t>Then the ____…</a:t>
            </a:r>
          </a:p>
          <a:p>
            <a:r>
              <a:rPr lang="en-US" b="1" dirty="0" smtClean="0"/>
              <a:t>Then the ____…</a:t>
            </a:r>
          </a:p>
          <a:p>
            <a:r>
              <a:rPr lang="en-US" b="1" dirty="0" smtClean="0"/>
              <a:t>Then the ____…</a:t>
            </a:r>
          </a:p>
          <a:p>
            <a:r>
              <a:rPr lang="en-US" b="1" dirty="0" smtClean="0"/>
              <a:t>Then they came for me and there was no one to stand with me.</a:t>
            </a:r>
          </a:p>
          <a:p>
            <a:pPr marL="0" indent="0" algn="ctr">
              <a:buNone/>
            </a:pPr>
            <a:r>
              <a:rPr lang="en-US" b="1" u="sng" dirty="0" smtClean="0"/>
              <a:t>IF WE BELIEVE AN INJURY TO ONE IS AN INJURY TO ALL, WE MUST ALL STAND TOGETHER</a:t>
            </a:r>
            <a:endParaRPr lang="en-US" b="1" u="sng" dirty="0"/>
          </a:p>
        </p:txBody>
      </p:sp>
    </p:spTree>
    <p:extLst>
      <p:ext uri="{BB962C8B-B14F-4D97-AF65-F5344CB8AC3E}">
        <p14:creationId xmlns:p14="http://schemas.microsoft.com/office/powerpoint/2010/main" val="219201677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278562"/>
          </a:xfrm>
        </p:spPr>
        <p:txBody>
          <a:bodyPr>
            <a:normAutofit/>
          </a:bodyPr>
          <a:lstStyle/>
          <a:p>
            <a:r>
              <a:rPr lang="en-US" sz="3600" b="1" dirty="0" smtClean="0"/>
              <a:t>100 years </a:t>
            </a:r>
            <a:r>
              <a:rPr lang="en-US" sz="3600" b="1" dirty="0"/>
              <a:t>a</a:t>
            </a:r>
            <a:r>
              <a:rPr lang="en-US" sz="3600" b="1" dirty="0" smtClean="0"/>
              <a:t>go, many white union members and working </a:t>
            </a:r>
            <a:r>
              <a:rPr lang="en-US" sz="3600" b="1" dirty="0"/>
              <a:t>p</a:t>
            </a:r>
            <a:r>
              <a:rPr lang="en-US" sz="3600" b="1" dirty="0" smtClean="0"/>
              <a:t>eople in our </a:t>
            </a:r>
            <a:r>
              <a:rPr lang="en-US" sz="3600" b="1" dirty="0"/>
              <a:t>c</a:t>
            </a:r>
            <a:r>
              <a:rPr lang="en-US" sz="3600" b="1" dirty="0" smtClean="0"/>
              <a:t>ountry </a:t>
            </a:r>
            <a:r>
              <a:rPr lang="en-US" sz="3600" b="1" dirty="0"/>
              <a:t>m</a:t>
            </a:r>
            <a:r>
              <a:rPr lang="en-US" sz="3600" b="1" dirty="0" smtClean="0"/>
              <a:t>ade </a:t>
            </a:r>
            <a:r>
              <a:rPr lang="en-US" sz="3600" b="1" dirty="0"/>
              <a:t>t</a:t>
            </a:r>
            <a:r>
              <a:rPr lang="en-US" sz="3600" b="1" dirty="0" smtClean="0"/>
              <a:t>ragic </a:t>
            </a:r>
            <a:r>
              <a:rPr lang="en-US" sz="3600" b="1" dirty="0"/>
              <a:t>m</a:t>
            </a:r>
            <a:r>
              <a:rPr lang="en-US" sz="3600" b="1" dirty="0" smtClean="0"/>
              <a:t>istakes </a:t>
            </a:r>
            <a:r>
              <a:rPr lang="en-US" sz="3600" b="1" dirty="0"/>
              <a:t>b</a:t>
            </a:r>
            <a:r>
              <a:rPr lang="en-US" sz="3600" b="1" dirty="0" smtClean="0"/>
              <a:t>y </a:t>
            </a:r>
            <a:r>
              <a:rPr lang="en-US" sz="3600" b="1" dirty="0"/>
              <a:t>b</a:t>
            </a:r>
            <a:r>
              <a:rPr lang="en-US" sz="3600" b="1" dirty="0" smtClean="0"/>
              <a:t>uying into bigotry, ignorance and tolerating </a:t>
            </a:r>
            <a:r>
              <a:rPr lang="en-US" sz="3600" b="1" dirty="0"/>
              <a:t>i</a:t>
            </a:r>
            <a:r>
              <a:rPr lang="en-US" sz="3600" b="1" dirty="0" smtClean="0"/>
              <a:t>njustice.  In doing </a:t>
            </a:r>
            <a:r>
              <a:rPr lang="en-US" sz="3600" b="1" dirty="0"/>
              <a:t>s</a:t>
            </a:r>
            <a:r>
              <a:rPr lang="en-US" sz="3600" b="1" dirty="0" smtClean="0"/>
              <a:t>o they </a:t>
            </a:r>
            <a:r>
              <a:rPr lang="en-US" sz="3600" b="1" dirty="0"/>
              <a:t>h</a:t>
            </a:r>
            <a:r>
              <a:rPr lang="en-US" sz="3600" b="1" dirty="0" smtClean="0"/>
              <a:t>armed the labor movement and our </a:t>
            </a:r>
            <a:r>
              <a:rPr lang="en-US" sz="3600" b="1" dirty="0"/>
              <a:t>e</a:t>
            </a:r>
            <a:r>
              <a:rPr lang="en-US" sz="3600" b="1" dirty="0" smtClean="0"/>
              <a:t>ntire </a:t>
            </a:r>
            <a:r>
              <a:rPr lang="en-US" sz="3600" b="1" dirty="0"/>
              <a:t>c</a:t>
            </a:r>
            <a:r>
              <a:rPr lang="en-US" sz="3600" b="1" dirty="0" smtClean="0"/>
              <a:t>ountry.</a:t>
            </a:r>
            <a:br>
              <a:rPr lang="en-US" sz="3600" b="1" dirty="0" smtClean="0"/>
            </a:br>
            <a:r>
              <a:rPr lang="en-US" sz="3600" b="1" dirty="0"/>
              <a:t/>
            </a:r>
            <a:br>
              <a:rPr lang="en-US" sz="3600" b="1" dirty="0"/>
            </a:br>
            <a:r>
              <a:rPr lang="en-US" sz="3600" b="1" dirty="0" smtClean="0"/>
              <a:t>Today  we can and must </a:t>
            </a:r>
            <a:r>
              <a:rPr lang="en-US" sz="3600" b="1" dirty="0"/>
              <a:t>m</a:t>
            </a:r>
            <a:r>
              <a:rPr lang="en-US" sz="3600" b="1" dirty="0" smtClean="0"/>
              <a:t>ake a different choice.</a:t>
            </a:r>
            <a:endParaRPr lang="en-US" sz="3600" b="1" dirty="0"/>
          </a:p>
        </p:txBody>
      </p:sp>
    </p:spTree>
    <p:extLst>
      <p:ext uri="{BB962C8B-B14F-4D97-AF65-F5344CB8AC3E}">
        <p14:creationId xmlns:p14="http://schemas.microsoft.com/office/powerpoint/2010/main" val="286021013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noAutofit/>
          </a:bodyPr>
          <a:lstStyle/>
          <a:p>
            <a:r>
              <a:rPr lang="en-US" sz="3600" b="1" dirty="0"/>
              <a:t>United We Can </a:t>
            </a:r>
            <a:r>
              <a:rPr lang="en-US" sz="3600" b="1" dirty="0" smtClean="0"/>
              <a:t>and Will Take Our </a:t>
            </a:r>
            <a:r>
              <a:rPr lang="en-US" sz="3600" b="1" dirty="0"/>
              <a:t>Democracy </a:t>
            </a:r>
            <a:r>
              <a:rPr lang="en-US" sz="3600" b="1" dirty="0" smtClean="0"/>
              <a:t>and Country Back </a:t>
            </a:r>
            <a:endParaRPr lang="en-US" sz="3600" b="1" dirty="0"/>
          </a:p>
        </p:txBody>
      </p:sp>
      <p:sp>
        <p:nvSpPr>
          <p:cNvPr id="4" name="Content Placeholder 3"/>
          <p:cNvSpPr>
            <a:spLocks noGrp="1"/>
          </p:cNvSpPr>
          <p:nvPr>
            <p:ph sz="half" idx="2"/>
          </p:nvPr>
        </p:nvSpPr>
        <p:spPr>
          <a:xfrm>
            <a:off x="4800600" y="1447800"/>
            <a:ext cx="4038600" cy="4953000"/>
          </a:xfrm>
        </p:spPr>
        <p:txBody>
          <a:bodyPr>
            <a:noAutofit/>
          </a:bodyPr>
          <a:lstStyle/>
          <a:p>
            <a:pPr marL="0" indent="0" algn="ctr">
              <a:buNone/>
            </a:pPr>
            <a:r>
              <a:rPr lang="en-US" b="1" dirty="0"/>
              <a:t>The ultimate test of a person, a union, a movement and a people is not whether or not we get knocked down.  It is what we do when we get up.  Are we stronger, smarter, more determined, and more united?</a:t>
            </a:r>
            <a:br>
              <a:rPr lang="en-US" b="1" dirty="0"/>
            </a:br>
            <a:r>
              <a:rPr lang="en-US" b="1" dirty="0"/>
              <a:t>This is always our choice.</a:t>
            </a:r>
            <a:endParaRPr lang="en-US"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63</a:t>
            </a:fld>
            <a:endParaRPr lang="en-US" dirty="0"/>
          </a:p>
        </p:txBody>
      </p:sp>
      <p:pic>
        <p:nvPicPr>
          <p:cNvPr id="7" name="Picture 3"/>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304800" y="1676191"/>
            <a:ext cx="4419600" cy="4419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755779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Information Sources I Trust – Page 1</a:t>
            </a:r>
            <a:endParaRPr lang="en-US" sz="3600" b="1" dirty="0"/>
          </a:p>
        </p:txBody>
      </p:sp>
      <p:sp>
        <p:nvSpPr>
          <p:cNvPr id="3" name="Content Placeholder 2"/>
          <p:cNvSpPr>
            <a:spLocks noGrp="1"/>
          </p:cNvSpPr>
          <p:nvPr>
            <p:ph idx="1"/>
          </p:nvPr>
        </p:nvSpPr>
        <p:spPr>
          <a:xfrm>
            <a:off x="457200" y="1295400"/>
            <a:ext cx="8229600" cy="4830763"/>
          </a:xfrm>
        </p:spPr>
        <p:txBody>
          <a:bodyPr>
            <a:noAutofit/>
          </a:bodyPr>
          <a:lstStyle/>
          <a:p>
            <a:r>
              <a:rPr lang="en-US" b="1" dirty="0" smtClean="0"/>
              <a:t>The Stand – WA State Labor Council daily newspaper – </a:t>
            </a:r>
            <a:r>
              <a:rPr lang="en-US" b="1" dirty="0" smtClean="0">
                <a:hlinkClick r:id="rId2"/>
              </a:rPr>
              <a:t>www.thestand.org</a:t>
            </a:r>
            <a:r>
              <a:rPr lang="en-US" b="1" dirty="0" smtClean="0"/>
              <a:t> </a:t>
            </a:r>
          </a:p>
          <a:p>
            <a:r>
              <a:rPr lang="en-US" b="1" dirty="0" smtClean="0"/>
              <a:t>Trump Attacks on Labor – Economic </a:t>
            </a:r>
            <a:r>
              <a:rPr lang="en-US" b="1" dirty="0"/>
              <a:t>Policy Institute </a:t>
            </a:r>
            <a:r>
              <a:rPr lang="en-US" b="1" dirty="0" smtClean="0"/>
              <a:t>-  </a:t>
            </a:r>
            <a:r>
              <a:rPr lang="en-US" b="1" dirty="0" smtClean="0">
                <a:hlinkClick r:id="rId3"/>
              </a:rPr>
              <a:t>www.epi.org/policywatch/</a:t>
            </a:r>
            <a:r>
              <a:rPr lang="en-US" b="1" dirty="0" smtClean="0"/>
              <a:t> </a:t>
            </a:r>
          </a:p>
          <a:p>
            <a:r>
              <a:rPr lang="en-US" b="1" dirty="0" smtClean="0"/>
              <a:t>The Nation – </a:t>
            </a:r>
            <a:r>
              <a:rPr lang="en-US" b="1" dirty="0" smtClean="0">
                <a:hlinkClick r:id="rId4"/>
              </a:rPr>
              <a:t>www.thenation.org</a:t>
            </a:r>
            <a:endParaRPr lang="en-US" b="1" dirty="0" smtClean="0"/>
          </a:p>
          <a:p>
            <a:r>
              <a:rPr lang="en-US" b="1" dirty="0" smtClean="0"/>
              <a:t>The American Prospect – </a:t>
            </a:r>
            <a:r>
              <a:rPr lang="en-US" b="1" dirty="0" smtClean="0">
                <a:hlinkClick r:id="rId5"/>
              </a:rPr>
              <a:t>www.prospect.org</a:t>
            </a:r>
            <a:endParaRPr lang="en-US" b="1" dirty="0" smtClean="0"/>
          </a:p>
          <a:p>
            <a:r>
              <a:rPr lang="en-US" b="1" dirty="0" smtClean="0"/>
              <a:t>The New </a:t>
            </a:r>
            <a:r>
              <a:rPr lang="en-US" b="1" dirty="0"/>
              <a:t>York Times </a:t>
            </a:r>
            <a:r>
              <a:rPr lang="en-US" b="1" dirty="0" smtClean="0"/>
              <a:t>– </a:t>
            </a:r>
            <a:r>
              <a:rPr lang="en-US" b="1" dirty="0" smtClean="0">
                <a:hlinkClick r:id="rId6"/>
              </a:rPr>
              <a:t>www.nytimes.com</a:t>
            </a:r>
            <a:r>
              <a:rPr lang="en-US" b="1" dirty="0" smtClean="0"/>
              <a:t> </a:t>
            </a:r>
          </a:p>
          <a:p>
            <a:r>
              <a:rPr lang="en-US" b="1" dirty="0"/>
              <a:t>Democracy Now </a:t>
            </a:r>
            <a:r>
              <a:rPr lang="en-US" b="1" dirty="0" smtClean="0"/>
              <a:t>- </a:t>
            </a:r>
            <a:r>
              <a:rPr lang="en-US" b="1" dirty="0" smtClean="0">
                <a:hlinkClick r:id="rId7"/>
              </a:rPr>
              <a:t>www.democracynow.org</a:t>
            </a:r>
            <a:endParaRPr lang="en-US" b="1" dirty="0">
              <a:hlinkClick r:id="rId7"/>
            </a:endParaRPr>
          </a:p>
          <a:p>
            <a:r>
              <a:rPr lang="en-US" b="1" dirty="0"/>
              <a:t>In These Times – </a:t>
            </a:r>
            <a:r>
              <a:rPr lang="en-US" b="1" dirty="0">
                <a:hlinkClick r:id="rId8"/>
              </a:rPr>
              <a:t>www.inthesetimes.com</a:t>
            </a:r>
            <a:r>
              <a:rPr lang="en-US" b="1" dirty="0"/>
              <a:t> </a:t>
            </a:r>
          </a:p>
          <a:p>
            <a:pPr marL="0" indent="0">
              <a:buNone/>
            </a:pPr>
            <a:endParaRPr lang="en-US" b="1" dirty="0" smtClean="0"/>
          </a:p>
        </p:txBody>
      </p:sp>
    </p:spTree>
    <p:extLst>
      <p:ext uri="{BB962C8B-B14F-4D97-AF65-F5344CB8AC3E}">
        <p14:creationId xmlns:p14="http://schemas.microsoft.com/office/powerpoint/2010/main" val="28420513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b="1" dirty="0" smtClean="0"/>
              <a:t>Information Sources I Trust – Page 2</a:t>
            </a:r>
            <a:endParaRPr lang="en-US" sz="3600" b="1" dirty="0"/>
          </a:p>
        </p:txBody>
      </p:sp>
      <p:sp>
        <p:nvSpPr>
          <p:cNvPr id="3" name="Content Placeholder 2"/>
          <p:cNvSpPr>
            <a:spLocks noGrp="1"/>
          </p:cNvSpPr>
          <p:nvPr>
            <p:ph idx="1"/>
          </p:nvPr>
        </p:nvSpPr>
        <p:spPr>
          <a:xfrm>
            <a:off x="304800" y="1219200"/>
            <a:ext cx="8534400" cy="5334000"/>
          </a:xfrm>
        </p:spPr>
        <p:txBody>
          <a:bodyPr>
            <a:normAutofit/>
          </a:bodyPr>
          <a:lstStyle/>
          <a:p>
            <a:r>
              <a:rPr lang="en-US" b="1" dirty="0" smtClean="0"/>
              <a:t>Rachel </a:t>
            </a:r>
            <a:r>
              <a:rPr lang="en-US" b="1" dirty="0"/>
              <a:t>Maddow - </a:t>
            </a:r>
            <a:r>
              <a:rPr lang="en-US" b="1" dirty="0">
                <a:hlinkClick r:id="rId2"/>
              </a:rPr>
              <a:t>www.rachelmaddow.com</a:t>
            </a:r>
            <a:endParaRPr lang="en-US" b="1" dirty="0"/>
          </a:p>
          <a:p>
            <a:r>
              <a:rPr lang="en-US" b="1" dirty="0" smtClean="0"/>
              <a:t>The </a:t>
            </a:r>
            <a:r>
              <a:rPr lang="en-US" b="1" dirty="0"/>
              <a:t>Progressive – </a:t>
            </a:r>
            <a:r>
              <a:rPr lang="en-US" b="1" dirty="0" smtClean="0">
                <a:hlinkClick r:id="rId3"/>
              </a:rPr>
              <a:t>www.progressive.org</a:t>
            </a:r>
            <a:r>
              <a:rPr lang="en-US" b="1" dirty="0" smtClean="0"/>
              <a:t>  </a:t>
            </a:r>
            <a:endParaRPr lang="en-US" b="1" dirty="0"/>
          </a:p>
          <a:p>
            <a:r>
              <a:rPr lang="en-US" b="1" dirty="0" smtClean="0"/>
              <a:t>The </a:t>
            </a:r>
            <a:r>
              <a:rPr lang="en-US" b="1" dirty="0"/>
              <a:t>Union Edge – </a:t>
            </a:r>
            <a:r>
              <a:rPr lang="en-US" b="1" dirty="0">
                <a:hlinkClick r:id="rId4"/>
              </a:rPr>
              <a:t>https://</a:t>
            </a:r>
            <a:r>
              <a:rPr lang="en-US" b="1" dirty="0" smtClean="0">
                <a:hlinkClick r:id="rId4"/>
              </a:rPr>
              <a:t>theunionedge.com</a:t>
            </a:r>
            <a:r>
              <a:rPr lang="en-US" b="1" dirty="0"/>
              <a:t> </a:t>
            </a:r>
            <a:r>
              <a:rPr lang="en-US" b="1" dirty="0" smtClean="0"/>
              <a:t> </a:t>
            </a:r>
            <a:endParaRPr lang="en-US" b="1" dirty="0"/>
          </a:p>
          <a:p>
            <a:r>
              <a:rPr lang="en-US" b="1" dirty="0" smtClean="0"/>
              <a:t>Economic Policy Institute – </a:t>
            </a:r>
            <a:r>
              <a:rPr lang="en-US" b="1" dirty="0" smtClean="0">
                <a:hlinkClick r:id="rId5"/>
              </a:rPr>
              <a:t>www.epi.org</a:t>
            </a:r>
            <a:r>
              <a:rPr lang="en-US" b="1" dirty="0" smtClean="0"/>
              <a:t>  </a:t>
            </a:r>
          </a:p>
          <a:p>
            <a:r>
              <a:rPr lang="en-US" b="1" dirty="0" smtClean="0"/>
              <a:t>Center for Tax Justice </a:t>
            </a:r>
            <a:r>
              <a:rPr lang="en-US" b="1" dirty="0"/>
              <a:t>– </a:t>
            </a:r>
            <a:r>
              <a:rPr lang="en-US" b="1" dirty="0" smtClean="0">
                <a:hlinkClick r:id="rId6"/>
              </a:rPr>
              <a:t>www.ctj.org</a:t>
            </a:r>
            <a:r>
              <a:rPr lang="en-US" b="1" dirty="0" smtClean="0"/>
              <a:t>  </a:t>
            </a:r>
          </a:p>
          <a:p>
            <a:r>
              <a:rPr lang="en-US" b="1" dirty="0"/>
              <a:t>Brennan Center for </a:t>
            </a:r>
            <a:r>
              <a:rPr lang="en-US" b="1" dirty="0" smtClean="0"/>
              <a:t>Justice – </a:t>
            </a:r>
            <a:r>
              <a:rPr lang="en-US" b="1" dirty="0" smtClean="0">
                <a:hlinkClick r:id="rId7"/>
              </a:rPr>
              <a:t>www.brennancenter.org</a:t>
            </a:r>
            <a:r>
              <a:rPr lang="en-US" b="1" dirty="0" smtClean="0"/>
              <a:t> </a:t>
            </a:r>
            <a:endParaRPr lang="en-US" b="1" dirty="0"/>
          </a:p>
          <a:p>
            <a:r>
              <a:rPr lang="en-US" b="1" dirty="0" smtClean="0"/>
              <a:t>Puget Sound Advocates for Retirement Security – </a:t>
            </a:r>
            <a:r>
              <a:rPr lang="en-US" b="1" dirty="0" smtClean="0">
                <a:hlinkClick r:id="rId8"/>
              </a:rPr>
              <a:t>www.psara.org</a:t>
            </a:r>
            <a:r>
              <a:rPr lang="en-US" b="1" dirty="0" smtClean="0"/>
              <a:t> </a:t>
            </a:r>
          </a:p>
          <a:p>
            <a:endParaRPr lang="en-US" b="1" dirty="0"/>
          </a:p>
        </p:txBody>
      </p:sp>
    </p:spTree>
    <p:extLst>
      <p:ext uri="{BB962C8B-B14F-4D97-AF65-F5344CB8AC3E}">
        <p14:creationId xmlns:p14="http://schemas.microsoft.com/office/powerpoint/2010/main" val="261543265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74638"/>
            <a:ext cx="8610600" cy="5516562"/>
          </a:xfrm>
        </p:spPr>
        <p:txBody>
          <a:bodyPr/>
          <a:lstStyle/>
          <a:p>
            <a:r>
              <a:rPr lang="en-US" b="1" dirty="0"/>
              <a:t>Mark M. McDermott</a:t>
            </a:r>
            <a:br>
              <a:rPr lang="en-US" b="1" dirty="0"/>
            </a:br>
            <a:r>
              <a:rPr lang="en-US" b="1" dirty="0"/>
              <a:t/>
            </a:r>
            <a:br>
              <a:rPr lang="en-US" b="1" dirty="0"/>
            </a:br>
            <a:r>
              <a:rPr lang="en-US" sz="3200" b="1" dirty="0">
                <a:hlinkClick r:id="rId2"/>
              </a:rPr>
              <a:t>www.markmmcdermott.com</a:t>
            </a:r>
            <a:r>
              <a:rPr lang="en-US" sz="3200" b="1" dirty="0"/>
              <a:t/>
            </a:r>
            <a:br>
              <a:rPr lang="en-US" sz="3200" b="1" dirty="0"/>
            </a:br>
            <a:r>
              <a:rPr lang="en-US" sz="3200" b="1" dirty="0"/>
              <a:t/>
            </a:r>
            <a:br>
              <a:rPr lang="en-US" sz="3200" b="1" dirty="0"/>
            </a:br>
            <a:r>
              <a:rPr lang="en-US" sz="3200" b="1" dirty="0">
                <a:hlinkClick r:id="rId3"/>
              </a:rPr>
              <a:t>www.facebook.com/markmcdermottworkshops</a:t>
            </a:r>
            <a:r>
              <a:rPr lang="en-US" sz="3200" b="1" dirty="0"/>
              <a:t/>
            </a:r>
            <a:br>
              <a:rPr lang="en-US" sz="3200" b="1" dirty="0"/>
            </a:br>
            <a:r>
              <a:rPr lang="en-US" sz="3200" b="1" dirty="0"/>
              <a:t/>
            </a:r>
            <a:br>
              <a:rPr lang="en-US" sz="3200" b="1" dirty="0"/>
            </a:br>
            <a:r>
              <a:rPr lang="en-US" sz="3200" b="1" dirty="0"/>
              <a:t>Email:  markmmcdermott1@msn.com</a:t>
            </a:r>
            <a:endParaRPr lang="en-US" sz="4000" b="1" dirty="0"/>
          </a:p>
        </p:txBody>
      </p:sp>
    </p:spTree>
    <p:extLst>
      <p:ext uri="{BB962C8B-B14F-4D97-AF65-F5344CB8AC3E}">
        <p14:creationId xmlns:p14="http://schemas.microsoft.com/office/powerpoint/2010/main" val="1101185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04800"/>
            <a:ext cx="8305800" cy="1143000"/>
          </a:xfrm>
        </p:spPr>
        <p:txBody>
          <a:bodyPr>
            <a:noAutofit/>
          </a:bodyPr>
          <a:lstStyle/>
          <a:p>
            <a:r>
              <a:rPr lang="en-US" sz="3600" b="1" dirty="0" smtClean="0"/>
              <a:t> Republican Congress and Right Wing D’s Passed Right to Work for States – 1947   </a:t>
            </a:r>
            <a:endParaRPr lang="en-US" sz="3600" b="1" dirty="0"/>
          </a:p>
        </p:txBody>
      </p:sp>
      <p:pic>
        <p:nvPicPr>
          <p:cNvPr id="8" name="Content Placeholder 7"/>
          <p:cNvPicPr>
            <a:picLocks noGrp="1" noChangeAspect="1"/>
          </p:cNvPicPr>
          <p:nvPr>
            <p:ph sz="half" idx="1"/>
          </p:nvPr>
        </p:nvPicPr>
        <p:blipFill>
          <a:blip r:embed="rId3"/>
          <a:stretch>
            <a:fillRect/>
          </a:stretch>
        </p:blipFill>
        <p:spPr>
          <a:xfrm>
            <a:off x="381000" y="1828800"/>
            <a:ext cx="4288246" cy="4343400"/>
          </a:xfrm>
          <a:prstGeom prst="rect">
            <a:avLst/>
          </a:prstGeom>
        </p:spPr>
      </p:pic>
      <p:sp>
        <p:nvSpPr>
          <p:cNvPr id="4" name="Content Placeholder 3"/>
          <p:cNvSpPr>
            <a:spLocks noGrp="1"/>
          </p:cNvSpPr>
          <p:nvPr>
            <p:ph sz="half" idx="2"/>
          </p:nvPr>
        </p:nvSpPr>
        <p:spPr>
          <a:xfrm>
            <a:off x="4648200" y="1828800"/>
            <a:ext cx="4191000" cy="4343400"/>
          </a:xfrm>
        </p:spPr>
        <p:txBody>
          <a:bodyPr>
            <a:normAutofit/>
          </a:bodyPr>
          <a:lstStyle/>
          <a:p>
            <a:pPr marL="0" indent="0" algn="ctr">
              <a:buNone/>
            </a:pPr>
            <a:endParaRPr lang="en-US" sz="3200" b="1" u="sng" dirty="0" smtClean="0"/>
          </a:p>
          <a:p>
            <a:pPr marL="0" indent="0" algn="ctr">
              <a:buNone/>
            </a:pPr>
            <a:r>
              <a:rPr lang="en-US" sz="3200" b="1" u="sng" dirty="0" smtClean="0"/>
              <a:t>2016 Platform</a:t>
            </a:r>
          </a:p>
          <a:p>
            <a:pPr marL="0" indent="0" algn="ctr">
              <a:buNone/>
            </a:pPr>
            <a:r>
              <a:rPr lang="en-US" sz="3200" b="1" dirty="0" smtClean="0"/>
              <a:t>National Right to Work Law</a:t>
            </a:r>
          </a:p>
          <a:p>
            <a:pPr marL="0" indent="0" algn="ctr">
              <a:buNone/>
            </a:pPr>
            <a:r>
              <a:rPr lang="en-US" sz="3200" b="1" dirty="0"/>
              <a:t>No federal minimum wage.  Currently $7.25</a:t>
            </a:r>
            <a:r>
              <a:rPr lang="en-US" sz="3200" b="1" dirty="0" smtClean="0"/>
              <a:t>.</a:t>
            </a:r>
            <a:endParaRPr lang="en-US" sz="3200" b="1" dirty="0"/>
          </a:p>
        </p:txBody>
      </p:sp>
      <p:sp>
        <p:nvSpPr>
          <p:cNvPr id="5" name="Slide Number Placeholder 4"/>
          <p:cNvSpPr>
            <a:spLocks noGrp="1"/>
          </p:cNvSpPr>
          <p:nvPr>
            <p:ph type="sldNum" sz="quarter" idx="12"/>
          </p:nvPr>
        </p:nvSpPr>
        <p:spPr/>
        <p:txBody>
          <a:bodyPr/>
          <a:lstStyle/>
          <a:p>
            <a:pPr>
              <a:defRPr/>
            </a:pPr>
            <a:fld id="{AB7961C6-5133-4314-A61E-E7F1B0130E76}" type="slidenum">
              <a:rPr lang="en-US" smtClean="0"/>
              <a:pPr>
                <a:defRPr/>
              </a:pPr>
              <a:t>7</a:t>
            </a:fld>
            <a:endParaRPr lang="en-US"/>
          </a:p>
        </p:txBody>
      </p:sp>
    </p:spTree>
    <p:extLst>
      <p:ext uri="{BB962C8B-B14F-4D97-AF65-F5344CB8AC3E}">
        <p14:creationId xmlns:p14="http://schemas.microsoft.com/office/powerpoint/2010/main" val="310050122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474818" y="457200"/>
            <a:ext cx="8211982" cy="6019800"/>
          </a:xfrm>
          <a:prstGeom prst="rect">
            <a:avLst/>
          </a:prstGeom>
        </p:spPr>
      </p:pic>
      <p:sp>
        <p:nvSpPr>
          <p:cNvPr id="2" name="Title 1"/>
          <p:cNvSpPr>
            <a:spLocks noGrp="1"/>
          </p:cNvSpPr>
          <p:nvPr>
            <p:ph type="title"/>
          </p:nvPr>
        </p:nvSpPr>
        <p:spPr>
          <a:xfrm>
            <a:off x="457200" y="274638"/>
            <a:ext cx="8229600" cy="6430962"/>
          </a:xfrm>
        </p:spPr>
        <p:txBody>
          <a:bodyPr/>
          <a:lstStyle/>
          <a:p>
            <a:endParaRPr lang="en-US" dirty="0"/>
          </a:p>
        </p:txBody>
      </p:sp>
    </p:spTree>
    <p:extLst>
      <p:ext uri="{BB962C8B-B14F-4D97-AF65-F5344CB8AC3E}">
        <p14:creationId xmlns:p14="http://schemas.microsoft.com/office/powerpoint/2010/main" val="364137338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Corporate Class Warfare – </a:t>
            </a:r>
            <a:r>
              <a:rPr lang="en-US" b="1" dirty="0" smtClean="0"/>
              <a:t>2017</a:t>
            </a:r>
            <a:r>
              <a:rPr lang="en-US" b="1" dirty="0"/>
              <a:t/>
            </a:r>
            <a:br>
              <a:rPr lang="en-US" b="1" dirty="0"/>
            </a:br>
            <a:r>
              <a:rPr lang="en-US" b="1" dirty="0"/>
              <a:t>Right to Work for Less</a:t>
            </a:r>
            <a:endParaRPr lang="en-US" dirty="0"/>
          </a:p>
        </p:txBody>
      </p:sp>
      <p:pic>
        <p:nvPicPr>
          <p:cNvPr id="4" name="Content Placeholder 3"/>
          <p:cNvPicPr>
            <a:picLocks noGrp="1" noChangeAspect="1"/>
          </p:cNvPicPr>
          <p:nvPr>
            <p:ph idx="1"/>
          </p:nvPr>
        </p:nvPicPr>
        <p:blipFill>
          <a:blip r:embed="rId3"/>
          <a:stretch>
            <a:fillRect/>
          </a:stretch>
        </p:blipFill>
        <p:spPr>
          <a:xfrm>
            <a:off x="690563" y="1619331"/>
            <a:ext cx="7767637" cy="4705269"/>
          </a:xfrm>
          <a:prstGeom prst="rect">
            <a:avLst/>
          </a:prstGeom>
        </p:spPr>
      </p:pic>
    </p:spTree>
    <p:extLst>
      <p:ext uri="{BB962C8B-B14F-4D97-AF65-F5344CB8AC3E}">
        <p14:creationId xmlns:p14="http://schemas.microsoft.com/office/powerpoint/2010/main" val="227788915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185372</TotalTime>
  <Words>3855</Words>
  <Application>Microsoft Office PowerPoint</Application>
  <PresentationFormat>On-screen Show (4:3)</PresentationFormat>
  <Paragraphs>412</Paragraphs>
  <Slides>66</Slides>
  <Notes>54</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66</vt:i4>
      </vt:variant>
    </vt:vector>
  </HeadingPairs>
  <TitlesOfParts>
    <vt:vector size="69" baseType="lpstr">
      <vt:lpstr>Arial</vt:lpstr>
      <vt:lpstr>Calibri</vt:lpstr>
      <vt:lpstr>Office Theme</vt:lpstr>
      <vt:lpstr>Fighting for Our Democracy and Our Future in the Age of Trump  International Brotherhood of Electrical Workers Electrical Workers Minority Caucus National Conference January 12, 2018</vt:lpstr>
      <vt:lpstr>  Do you feel the federal government is dominated by Corporate America and is more concerned about corporations and the wealthy than people like you?  </vt:lpstr>
      <vt:lpstr>Do you believe Trump, Corporate America and their political allies are trying to destroy our movement and steal the future from you and the people you love?</vt:lpstr>
      <vt:lpstr>Do you want to take back our country from the racist, sexist, homophobic, anti-union, anti-worker, anti-immigrant, anti-poor, anti-environment, anti-senior citizen, pro-big business Trump regime and his allies?</vt:lpstr>
      <vt:lpstr>Do you believe your union and our movement needs more active members and community allies to rebuild our power and take our country back?</vt:lpstr>
      <vt:lpstr>125 Years of Struggle to Build Union and Working Class Power </vt:lpstr>
      <vt:lpstr> Republican Congress and Right Wing D’s Passed Right to Work for States – 1947   </vt:lpstr>
      <vt:lpstr>PowerPoint Presentation</vt:lpstr>
      <vt:lpstr>Corporate Class Warfare – 2017 Right to Work for Less</vt:lpstr>
      <vt:lpstr>U.S. Supreme Court Will Rule on National Right to Work for Public Sector – 2018 </vt:lpstr>
      <vt:lpstr>Trump Blocks EEOC Rule Requiring Pay Data by Job, Sex, Race and Ethnicity</vt:lpstr>
      <vt:lpstr>Trump Supreme Court Nominee Gorsuch:  OK to Fire Trucker Fearing Death</vt:lpstr>
      <vt:lpstr>Who Says We Can’t Win Big?  Crushing the Union Busters in Iowa with Internal Organizing – 2017 </vt:lpstr>
      <vt:lpstr>Gallup Poll:  Do You Approve of Unions?   Highest National Support Since 2003</vt:lpstr>
      <vt:lpstr>Which Groups Do You Think Are Most Favorable to Unions?</vt:lpstr>
      <vt:lpstr>Do You Have a Favorable View of Unions? Pew Research – January 2017</vt:lpstr>
      <vt:lpstr>Women Are More Favorable to Unions than Men – Gallup Poll – 2015</vt:lpstr>
      <vt:lpstr>United We Grow Stronger; Divided We Grow Weaker – This is Always Our Choice</vt:lpstr>
      <vt:lpstr>When We Fight for All Working People, We Can Build an  American Dream for All</vt:lpstr>
      <vt:lpstr>What Was Our Country Like in Late 19th Century?</vt:lpstr>
      <vt:lpstr>What Does Labor Want?  For All Workers?  </vt:lpstr>
      <vt:lpstr>President Cleveland Uses the Army to Crush Nationwide Rail Strike – Dozens Killed – 1894 </vt:lpstr>
      <vt:lpstr>Supreme Court Serves the Wealthy not the People – 1890s Style</vt:lpstr>
      <vt:lpstr>Buying the White House – 1896 Style  McKinley Outspends Bryan 11 to 1</vt:lpstr>
      <vt:lpstr>Voter Suppression and Fighting for Racial Justice – Early 20th Century:   Crush Black/White Unity in the South</vt:lpstr>
      <vt:lpstr>“We pursue policies to keep the races and nationalities apart…Stir up suspicion, rivalry and hatred among them.”  Philip Armour, CEO, world’s largest meatpacker </vt:lpstr>
      <vt:lpstr>25 Years of Gompers’ Leadership Sees Growing  Racism in Labor Movement</vt:lpstr>
      <vt:lpstr>Ku Klux Klan:  4-5 Million Members  Larger than the Labor Movement – 1925 </vt:lpstr>
      <vt:lpstr>Culture Wars to Divide Us 100 Years Ago </vt:lpstr>
      <vt:lpstr>Finding Our Common Ground, We Strengthened Our Democracy</vt:lpstr>
      <vt:lpstr>Attacking Corporate Power Directly:  Busting the Trusts and Break Up Standard Oil</vt:lpstr>
      <vt:lpstr>The Rising of the 20,000 Strike in NYC Immigrant Women Lead the Fight – 1909-10</vt:lpstr>
      <vt:lpstr>Decades of Struggle to Expand Democracy: Women Win the Right to Vote in 1920</vt:lpstr>
      <vt:lpstr>We the People Organize, Expand Our Democracy, and Win Greater Rights</vt:lpstr>
      <vt:lpstr>The Great Uprising of the People – 1930s Jobs, Labor Rights and Help for the Unemployed and Those in Need</vt:lpstr>
      <vt:lpstr>Growing Racial Solidarity  Key to Victories 1930-40s</vt:lpstr>
      <vt:lpstr>Fighting for Racial Justice  National AFL-CIO Refuses to Endorse</vt:lpstr>
      <vt:lpstr>Corporate America Unleashes Class Warfare  Lewis Powell Memo – August 23, 1971 </vt:lpstr>
      <vt:lpstr>Strategic Mistakes Affect Us to This Day</vt:lpstr>
      <vt:lpstr>Corporate Attacks on Democratic Elections </vt:lpstr>
      <vt:lpstr>  Corporate America’s Class Warfare Today   </vt:lpstr>
      <vt:lpstr>Legally Stealing Our Democracy   $400 Million – 2012; $900 Million – 2016</vt:lpstr>
      <vt:lpstr>Supreme Court Aids in Voter Suppression New Restrictions in 2012 and 2016</vt:lpstr>
      <vt:lpstr>Culture Wars to Divide Us Today</vt:lpstr>
      <vt:lpstr>The Big Lie, No Proof, Claim Fraud, Promote Voter Suppression and Bash Immigrants</vt:lpstr>
      <vt:lpstr>Spreading Hatred and Bigotry to Divide and Conquer 2016</vt:lpstr>
      <vt:lpstr>People Support Path to Citizenship:  70-25% Oppose Mexican Wall:  62-35%</vt:lpstr>
      <vt:lpstr>120,000-Member NYC Teamsters District Council 16 Says: “We Are a Sanctuary Union!”</vt:lpstr>
      <vt:lpstr>Trump Bans Transgender People from Military Service – It is Very Unpopular</vt:lpstr>
      <vt:lpstr>It’s time to draw the line.  Some people are still getting hurt in our communities because of the color of their skin and that is not right.  Richard Trumka, President, AFL-CIO, 2014.</vt:lpstr>
      <vt:lpstr>“Whether he intended to or not, what he (Trump) said caused racists to rejoice, minorities to weep and the vast heart of America to mourn.” – Mitt Romney</vt:lpstr>
      <vt:lpstr>Women’s Health Care Workers Under Relentless Attack</vt:lpstr>
      <vt:lpstr>Do You Support the Right to a Safe Workplace for Workers Providing Women’s Health Services?</vt:lpstr>
      <vt:lpstr>The Resistance Grows:  600 Women-Led Marches Rock Our Country – 2017 </vt:lpstr>
      <vt:lpstr>310,567 Missouri Workers and Allies Sign Petition to Repeal Right to Work – 2017 </vt:lpstr>
      <vt:lpstr>98% of Americans Believe Affordable Health Insurance is Important </vt:lpstr>
      <vt:lpstr>The People: 3 – Trumpcare:  0 Let’s Keep the Winning Streak Going!</vt:lpstr>
      <vt:lpstr>Black Women and Men, Mothers and Young Crush “King Bigot” Roy Moore – Dec. 2017 </vt:lpstr>
      <vt:lpstr>The Great Lesson of Nazi Germany:  When Should Solidarity Start?</vt:lpstr>
      <vt:lpstr>An Injury to One is an Injury to All; Do We Really Mean It Today?</vt:lpstr>
      <vt:lpstr>An Injury to One is an Injury to All; Do We Really Mean It? – Part 2</vt:lpstr>
      <vt:lpstr>100 years ago, many white union members and working people in our country made tragic mistakes by buying into bigotry, ignorance and tolerating injustice.  In doing so they harmed the labor movement and our entire country.  Today  we can and must make a different choice.</vt:lpstr>
      <vt:lpstr>United We Can and Will Take Our Democracy and Country Back </vt:lpstr>
      <vt:lpstr>Information Sources I Trust – Page 1</vt:lpstr>
      <vt:lpstr>Information Sources I Trust – Page 2</vt:lpstr>
      <vt:lpstr>Mark M. McDermott  www.markmmcdermott.com  www.facebook.com/markmcdermottworkshops  Email:  markmmcdermott1@msn.com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Organizing Strategically to Take Our Country Back Draft January 29, 2013</dc:title>
  <dc:creator>Mark</dc:creator>
  <cp:lastModifiedBy>Windows</cp:lastModifiedBy>
  <cp:revision>702</cp:revision>
  <cp:lastPrinted>2018-01-10T00:21:35Z</cp:lastPrinted>
  <dcterms:created xsi:type="dcterms:W3CDTF">2013-01-29T22:12:44Z</dcterms:created>
  <dcterms:modified xsi:type="dcterms:W3CDTF">2018-02-01T23:20:48Z</dcterms:modified>
</cp:coreProperties>
</file>