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charts/chart5.xml" ContentType="application/vnd.openxmlformats-officedocument.drawingml.chart+xml"/>
  <Override PartName="/ppt/notesSlides/notesSlide37.xml" ContentType="application/vnd.openxmlformats-officedocument.presentationml.notesSlide+xml"/>
  <Override PartName="/ppt/charts/chart6.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handoutMasterIdLst>
    <p:handoutMasterId r:id="rId68"/>
  </p:handoutMasterIdLst>
  <p:sldIdLst>
    <p:sldId id="273" r:id="rId2"/>
    <p:sldId id="827" r:id="rId3"/>
    <p:sldId id="511" r:id="rId4"/>
    <p:sldId id="478" r:id="rId5"/>
    <p:sldId id="837" r:id="rId6"/>
    <p:sldId id="596" r:id="rId7"/>
    <p:sldId id="638" r:id="rId8"/>
    <p:sldId id="551" r:id="rId9"/>
    <p:sldId id="597" r:id="rId10"/>
    <p:sldId id="760" r:id="rId11"/>
    <p:sldId id="631" r:id="rId12"/>
    <p:sldId id="451" r:id="rId13"/>
    <p:sldId id="647" r:id="rId14"/>
    <p:sldId id="355" r:id="rId15"/>
    <p:sldId id="394" r:id="rId16"/>
    <p:sldId id="395" r:id="rId17"/>
    <p:sldId id="396" r:id="rId18"/>
    <p:sldId id="397" r:id="rId19"/>
    <p:sldId id="571" r:id="rId20"/>
    <p:sldId id="609" r:id="rId21"/>
    <p:sldId id="370" r:id="rId22"/>
    <p:sldId id="531" r:id="rId23"/>
    <p:sldId id="747" r:id="rId24"/>
    <p:sldId id="842" r:id="rId25"/>
    <p:sldId id="658" r:id="rId26"/>
    <p:sldId id="645" r:id="rId27"/>
    <p:sldId id="492" r:id="rId28"/>
    <p:sldId id="367" r:id="rId29"/>
    <p:sldId id="665" r:id="rId30"/>
    <p:sldId id="793" r:id="rId31"/>
    <p:sldId id="563" r:id="rId32"/>
    <p:sldId id="441" r:id="rId33"/>
    <p:sldId id="610" r:id="rId34"/>
    <p:sldId id="612" r:id="rId35"/>
    <p:sldId id="720" r:id="rId36"/>
    <p:sldId id="406" r:id="rId37"/>
    <p:sldId id="267" r:id="rId38"/>
    <p:sldId id="741" r:id="rId39"/>
    <p:sldId id="737" r:id="rId40"/>
    <p:sldId id="717" r:id="rId41"/>
    <p:sldId id="738" r:id="rId42"/>
    <p:sldId id="745" r:id="rId43"/>
    <p:sldId id="748" r:id="rId44"/>
    <p:sldId id="780" r:id="rId45"/>
    <p:sldId id="692" r:id="rId46"/>
    <p:sldId id="715" r:id="rId47"/>
    <p:sldId id="706" r:id="rId48"/>
    <p:sldId id="404" r:id="rId49"/>
    <p:sldId id="840" r:id="rId50"/>
    <p:sldId id="848" r:id="rId51"/>
    <p:sldId id="699" r:id="rId52"/>
    <p:sldId id="783" r:id="rId53"/>
    <p:sldId id="784" r:id="rId54"/>
    <p:sldId id="844" r:id="rId55"/>
    <p:sldId id="764" r:id="rId56"/>
    <p:sldId id="810" r:id="rId57"/>
    <p:sldId id="654" r:id="rId58"/>
    <p:sldId id="723" r:id="rId59"/>
    <p:sldId id="805" r:id="rId60"/>
    <p:sldId id="811" r:id="rId61"/>
    <p:sldId id="517" r:id="rId62"/>
    <p:sldId id="562" r:id="rId63"/>
    <p:sldId id="708" r:id="rId64"/>
    <p:sldId id="709" r:id="rId65"/>
    <p:sldId id="486" r:id="rId66"/>
  </p:sldIdLst>
  <p:sldSz cx="9144000" cy="6858000" type="screen4x3"/>
  <p:notesSz cx="9296400" cy="7010400"/>
  <p:custDataLst>
    <p:tags r:id="rId6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86" autoAdjust="0"/>
    <p:restoredTop sz="87849" autoAdjust="0"/>
  </p:normalViewPr>
  <p:slideViewPr>
    <p:cSldViewPr>
      <p:cViewPr>
        <p:scale>
          <a:sx n="70" d="100"/>
          <a:sy n="70" d="100"/>
        </p:scale>
        <p:origin x="1212"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0540"/>
    </p:cViewPr>
  </p:sorterViewPr>
  <p:notesViewPr>
    <p:cSldViewPr>
      <p:cViewPr>
        <p:scale>
          <a:sx n="90" d="100"/>
          <a:sy n="90" d="100"/>
        </p:scale>
        <p:origin x="1164" y="-43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04792456498496E-2"/>
          <c:y val="3.0831228624714786E-2"/>
          <c:w val="0.89920384951881016"/>
          <c:h val="0.70769712434679644"/>
        </c:manualLayout>
      </c:layout>
      <c:lineChart>
        <c:grouping val="standard"/>
        <c:varyColors val="0"/>
        <c:ser>
          <c:idx val="0"/>
          <c:order val="0"/>
          <c:tx>
            <c:strRef>
              <c:f>Sheet1!$B$1</c:f>
              <c:strCache>
                <c:ptCount val="1"/>
                <c:pt idx="0">
                  <c:v>Unionization Rate All Workers</c:v>
                </c:pt>
              </c:strCache>
            </c:strRef>
          </c:tx>
          <c:marker>
            <c:symbol val="none"/>
          </c:marker>
          <c:cat>
            <c:numRef>
              <c:f>Sheet1!$A$2:$A$122</c:f>
              <c:numCache>
                <c:formatCode>General</c:formatCode>
                <c:ptCount val="121"/>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pt idx="117">
                  <c:v>2013</c:v>
                </c:pt>
                <c:pt idx="118">
                  <c:v>2014</c:v>
                </c:pt>
                <c:pt idx="119">
                  <c:v>2015</c:v>
                </c:pt>
                <c:pt idx="120">
                  <c:v>2016</c:v>
                </c:pt>
              </c:numCache>
            </c:numRef>
          </c:cat>
          <c:val>
            <c:numRef>
              <c:f>Sheet1!$B$2:$B$122</c:f>
              <c:numCache>
                <c:formatCode>0.0%</c:formatCode>
                <c:ptCount val="121"/>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pt idx="50">
                  <c:v>0.34499999999999997</c:v>
                </c:pt>
                <c:pt idx="51">
                  <c:v>0.33700000000000002</c:v>
                </c:pt>
                <c:pt idx="52">
                  <c:v>0.31900000000000001</c:v>
                </c:pt>
                <c:pt idx="53">
                  <c:v>0.32600000000000001</c:v>
                </c:pt>
                <c:pt idx="54">
                  <c:v>0.315</c:v>
                </c:pt>
                <c:pt idx="55">
                  <c:v>0.33300000000000002</c:v>
                </c:pt>
                <c:pt idx="56">
                  <c:v>0.32500000000000001</c:v>
                </c:pt>
                <c:pt idx="57">
                  <c:v>0.33700000000000002</c:v>
                </c:pt>
                <c:pt idx="58">
                  <c:v>0.34699999999999998</c:v>
                </c:pt>
                <c:pt idx="59">
                  <c:v>0.33200000000000002</c:v>
                </c:pt>
                <c:pt idx="60">
                  <c:v>0.33400000000000002</c:v>
                </c:pt>
                <c:pt idx="61">
                  <c:v>0.32800000000000001</c:v>
                </c:pt>
                <c:pt idx="62">
                  <c:v>0.33200000000000002</c:v>
                </c:pt>
                <c:pt idx="63">
                  <c:v>0.32100000000000001</c:v>
                </c:pt>
                <c:pt idx="64">
                  <c:v>0.314</c:v>
                </c:pt>
                <c:pt idx="65">
                  <c:v>0.30199999999999999</c:v>
                </c:pt>
                <c:pt idx="66">
                  <c:v>0.29799999999999999</c:v>
                </c:pt>
                <c:pt idx="67">
                  <c:v>0.29199999999999998</c:v>
                </c:pt>
                <c:pt idx="68">
                  <c:v>0.28899999999999998</c:v>
                </c:pt>
                <c:pt idx="69">
                  <c:v>0.28399999999999997</c:v>
                </c:pt>
                <c:pt idx="70">
                  <c:v>0.28100000000000003</c:v>
                </c:pt>
                <c:pt idx="71">
                  <c:v>0.27900000000000003</c:v>
                </c:pt>
                <c:pt idx="72">
                  <c:v>0.27900000000000003</c:v>
                </c:pt>
                <c:pt idx="73">
                  <c:v>0.27100000000000002</c:v>
                </c:pt>
                <c:pt idx="74">
                  <c:v>0.27400000000000002</c:v>
                </c:pt>
                <c:pt idx="75">
                  <c:v>0.27300000000000002</c:v>
                </c:pt>
                <c:pt idx="76">
                  <c:v>0.27200000000000002</c:v>
                </c:pt>
                <c:pt idx="77">
                  <c:v>0.26700000000000002</c:v>
                </c:pt>
                <c:pt idx="78">
                  <c:v>0.26200000000000001</c:v>
                </c:pt>
                <c:pt idx="79">
                  <c:v>0.255</c:v>
                </c:pt>
                <c:pt idx="80">
                  <c:v>0.248</c:v>
                </c:pt>
                <c:pt idx="81">
                  <c:v>0.24199999999999999</c:v>
                </c:pt>
                <c:pt idx="82">
                  <c:v>0.23599999999999999</c:v>
                </c:pt>
                <c:pt idx="83">
                  <c:v>0.24399999999999999</c:v>
                </c:pt>
                <c:pt idx="84">
                  <c:v>0.252</c:v>
                </c:pt>
                <c:pt idx="85">
                  <c:v>0.23499999999999999</c:v>
                </c:pt>
                <c:pt idx="86">
                  <c:v>0.219</c:v>
                </c:pt>
                <c:pt idx="87">
                  <c:v>0.20100000000000001</c:v>
                </c:pt>
                <c:pt idx="88">
                  <c:v>0.18</c:v>
                </c:pt>
                <c:pt idx="89">
                  <c:v>0.18</c:v>
                </c:pt>
                <c:pt idx="90">
                  <c:v>0.17499999999999999</c:v>
                </c:pt>
                <c:pt idx="91">
                  <c:v>0.17</c:v>
                </c:pt>
                <c:pt idx="92">
                  <c:v>0.16800000000000001</c:v>
                </c:pt>
                <c:pt idx="93">
                  <c:v>0.16400000000000001</c:v>
                </c:pt>
                <c:pt idx="94">
                  <c:v>0.161</c:v>
                </c:pt>
                <c:pt idx="95">
                  <c:v>0.161</c:v>
                </c:pt>
                <c:pt idx="96">
                  <c:v>0.158</c:v>
                </c:pt>
                <c:pt idx="97">
                  <c:v>0.158</c:v>
                </c:pt>
                <c:pt idx="98">
                  <c:v>0.155</c:v>
                </c:pt>
                <c:pt idx="99">
                  <c:v>0.14899999999999999</c:v>
                </c:pt>
                <c:pt idx="100">
                  <c:v>0.14499999999999999</c:v>
                </c:pt>
                <c:pt idx="101">
                  <c:v>0.14099999999999999</c:v>
                </c:pt>
                <c:pt idx="102">
                  <c:v>0.13900000000000001</c:v>
                </c:pt>
                <c:pt idx="103">
                  <c:v>0.13900000000000001</c:v>
                </c:pt>
                <c:pt idx="104">
                  <c:v>0.13500000000000001</c:v>
                </c:pt>
                <c:pt idx="105">
                  <c:v>0.13500000000000001</c:v>
                </c:pt>
                <c:pt idx="106">
                  <c:v>0.13300000000000001</c:v>
                </c:pt>
                <c:pt idx="107">
                  <c:v>0.129</c:v>
                </c:pt>
                <c:pt idx="108">
                  <c:v>0.125</c:v>
                </c:pt>
                <c:pt idx="109">
                  <c:v>0.125</c:v>
                </c:pt>
                <c:pt idx="110">
                  <c:v>0.12</c:v>
                </c:pt>
                <c:pt idx="111">
                  <c:v>0.121</c:v>
                </c:pt>
                <c:pt idx="112">
                  <c:v>0.124</c:v>
                </c:pt>
                <c:pt idx="113">
                  <c:v>0.123</c:v>
                </c:pt>
                <c:pt idx="114">
                  <c:v>0.11899999999999999</c:v>
                </c:pt>
                <c:pt idx="115">
                  <c:v>0.11799999999999999</c:v>
                </c:pt>
                <c:pt idx="116">
                  <c:v>0.113</c:v>
                </c:pt>
                <c:pt idx="117">
                  <c:v>0.113</c:v>
                </c:pt>
                <c:pt idx="118">
                  <c:v>0.111</c:v>
                </c:pt>
                <c:pt idx="119">
                  <c:v>0.111</c:v>
                </c:pt>
                <c:pt idx="120">
                  <c:v>0.107</c:v>
                </c:pt>
              </c:numCache>
            </c:numRef>
          </c:val>
          <c:smooth val="0"/>
          <c:extLst>
            <c:ext xmlns:c16="http://schemas.microsoft.com/office/drawing/2014/chart" uri="{C3380CC4-5D6E-409C-BE32-E72D297353CC}">
              <c16:uniqueId val="{00000000-F3EE-4A1E-9E25-AA2707F7F58B}"/>
            </c:ext>
          </c:extLst>
        </c:ser>
        <c:ser>
          <c:idx val="1"/>
          <c:order val="1"/>
          <c:tx>
            <c:strRef>
              <c:f>Sheet1!$C$1</c:f>
              <c:strCache>
                <c:ptCount val="1"/>
                <c:pt idx="0">
                  <c:v>Unionization Rate - Non-Ag Private Sector</c:v>
                </c:pt>
              </c:strCache>
            </c:strRef>
          </c:tx>
          <c:marker>
            <c:symbol val="none"/>
          </c:marker>
          <c:cat>
            <c:numRef>
              <c:f>Sheet1!$A$2:$A$122</c:f>
              <c:numCache>
                <c:formatCode>General</c:formatCode>
                <c:ptCount val="121"/>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pt idx="117">
                  <c:v>2013</c:v>
                </c:pt>
                <c:pt idx="118">
                  <c:v>2014</c:v>
                </c:pt>
                <c:pt idx="119">
                  <c:v>2015</c:v>
                </c:pt>
                <c:pt idx="120">
                  <c:v>2016</c:v>
                </c:pt>
              </c:numCache>
            </c:numRef>
          </c:cat>
          <c:val>
            <c:numRef>
              <c:f>Sheet1!$C$2:$C$122</c:f>
              <c:numCache>
                <c:formatCode>General</c:formatCode>
                <c:ptCount val="121"/>
                <c:pt idx="78" formatCode="0.0%">
                  <c:v>0.246</c:v>
                </c:pt>
                <c:pt idx="79" formatCode="0.0%">
                  <c:v>0.23799999999999999</c:v>
                </c:pt>
                <c:pt idx="80" formatCode="0.0%">
                  <c:v>0.219</c:v>
                </c:pt>
                <c:pt idx="81" formatCode="0.0%">
                  <c:v>0.217</c:v>
                </c:pt>
                <c:pt idx="82" formatCode="0.0%">
                  <c:v>0.221</c:v>
                </c:pt>
                <c:pt idx="83" formatCode="0.0%">
                  <c:v>0.216</c:v>
                </c:pt>
                <c:pt idx="84" formatCode="0.0%">
                  <c:v>0.20399999999999999</c:v>
                </c:pt>
                <c:pt idx="85" formatCode="0.0%">
                  <c:v>0.191</c:v>
                </c:pt>
                <c:pt idx="86" formatCode="0.0%">
                  <c:v>0.18</c:v>
                </c:pt>
                <c:pt idx="87" formatCode="0.0%">
                  <c:v>0.16800000000000001</c:v>
                </c:pt>
                <c:pt idx="88" formatCode="0.0%">
                  <c:v>0.155</c:v>
                </c:pt>
                <c:pt idx="89" formatCode="0.0%">
                  <c:v>0.14599999999999999</c:v>
                </c:pt>
                <c:pt idx="90" formatCode="0.0%">
                  <c:v>0.14000000000000001</c:v>
                </c:pt>
                <c:pt idx="91" formatCode="0.0%">
                  <c:v>0.13400000000000001</c:v>
                </c:pt>
                <c:pt idx="92" formatCode="0.0%">
                  <c:v>0.129</c:v>
                </c:pt>
                <c:pt idx="93" formatCode="0.0%">
                  <c:v>0.124</c:v>
                </c:pt>
                <c:pt idx="94" formatCode="0.0%">
                  <c:v>0.121</c:v>
                </c:pt>
                <c:pt idx="95" formatCode="0.0%">
                  <c:v>0.11899999999999999</c:v>
                </c:pt>
                <c:pt idx="96" formatCode="0.0%">
                  <c:v>0.115</c:v>
                </c:pt>
                <c:pt idx="97" formatCode="0.0%">
                  <c:v>0.112</c:v>
                </c:pt>
                <c:pt idx="98" formatCode="0.0%">
                  <c:v>0.109</c:v>
                </c:pt>
                <c:pt idx="99" formatCode="0.0%">
                  <c:v>0.104</c:v>
                </c:pt>
                <c:pt idx="100" formatCode="0.0%">
                  <c:v>0.10199999999999999</c:v>
                </c:pt>
                <c:pt idx="101" formatCode="0.0%">
                  <c:v>9.8000000000000004E-2</c:v>
                </c:pt>
                <c:pt idx="102" formatCode="0.0%">
                  <c:v>9.6000000000000002E-2</c:v>
                </c:pt>
                <c:pt idx="103" formatCode="0.0%">
                  <c:v>9.5000000000000001E-2</c:v>
                </c:pt>
                <c:pt idx="104" formatCode="0.0%">
                  <c:v>9.0999999999999998E-2</c:v>
                </c:pt>
                <c:pt idx="105" formatCode="0.0%">
                  <c:v>9.0999999999999998E-2</c:v>
                </c:pt>
                <c:pt idx="106" formatCode="0.0%">
                  <c:v>8.6999999999999994E-2</c:v>
                </c:pt>
                <c:pt idx="107" formatCode="0.0%">
                  <c:v>8.3000000000000004E-2</c:v>
                </c:pt>
                <c:pt idx="108" formatCode="0.0%">
                  <c:v>0.08</c:v>
                </c:pt>
                <c:pt idx="109" formatCode="0.0%">
                  <c:v>7.9000000000000001E-2</c:v>
                </c:pt>
                <c:pt idx="110" formatCode="0.0%">
                  <c:v>7.3999999999999996E-2</c:v>
                </c:pt>
                <c:pt idx="111" formatCode="0.0%">
                  <c:v>7.4999999999999997E-2</c:v>
                </c:pt>
                <c:pt idx="112" formatCode="0.0%">
                  <c:v>7.6999999999999999E-2</c:v>
                </c:pt>
                <c:pt idx="113" formatCode="0.0%">
                  <c:v>7.1999999999999995E-2</c:v>
                </c:pt>
                <c:pt idx="114" formatCode="0.0%">
                  <c:v>6.9000000000000006E-2</c:v>
                </c:pt>
                <c:pt idx="115" formatCode="0.0%">
                  <c:v>6.9000000000000006E-2</c:v>
                </c:pt>
                <c:pt idx="116" formatCode="0.0%">
                  <c:v>6.6000000000000003E-2</c:v>
                </c:pt>
                <c:pt idx="117" formatCode="0.0%">
                  <c:v>6.7000000000000004E-2</c:v>
                </c:pt>
                <c:pt idx="118" formatCode="0.0%">
                  <c:v>6.6000000000000003E-2</c:v>
                </c:pt>
                <c:pt idx="119" formatCode="0.0%">
                  <c:v>6.7000000000000004E-2</c:v>
                </c:pt>
                <c:pt idx="120" formatCode="0.0%">
                  <c:v>6.4000000000000001E-2</c:v>
                </c:pt>
              </c:numCache>
            </c:numRef>
          </c:val>
          <c:smooth val="0"/>
          <c:extLst>
            <c:ext xmlns:c16="http://schemas.microsoft.com/office/drawing/2014/chart" uri="{C3380CC4-5D6E-409C-BE32-E72D297353CC}">
              <c16:uniqueId val="{00000001-F3EE-4A1E-9E25-AA2707F7F58B}"/>
            </c:ext>
          </c:extLst>
        </c:ser>
        <c:dLbls>
          <c:showLegendKey val="0"/>
          <c:showVal val="0"/>
          <c:showCatName val="0"/>
          <c:showSerName val="0"/>
          <c:showPercent val="0"/>
          <c:showBubbleSize val="0"/>
        </c:dLbls>
        <c:smooth val="0"/>
        <c:axId val="96963584"/>
        <c:axId val="97415936"/>
      </c:lineChart>
      <c:catAx>
        <c:axId val="96963584"/>
        <c:scaling>
          <c:orientation val="minMax"/>
        </c:scaling>
        <c:delete val="0"/>
        <c:axPos val="b"/>
        <c:numFmt formatCode="General" sourceLinked="1"/>
        <c:majorTickMark val="out"/>
        <c:minorTickMark val="none"/>
        <c:tickLblPos val="nextTo"/>
        <c:crossAx val="97415936"/>
        <c:crosses val="autoZero"/>
        <c:auto val="1"/>
        <c:lblAlgn val="ctr"/>
        <c:lblOffset val="100"/>
        <c:noMultiLvlLbl val="0"/>
      </c:catAx>
      <c:valAx>
        <c:axId val="97415936"/>
        <c:scaling>
          <c:orientation val="minMax"/>
        </c:scaling>
        <c:delete val="0"/>
        <c:axPos val="l"/>
        <c:majorGridlines/>
        <c:numFmt formatCode="0%" sourceLinked="0"/>
        <c:majorTickMark val="out"/>
        <c:minorTickMark val="none"/>
        <c:tickLblPos val="nextTo"/>
        <c:crossAx val="9696358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02692718965678E-2"/>
          <c:y val="4.4861391929187228E-2"/>
          <c:w val="0.88512199863905905"/>
          <c:h val="0.69698956884976748"/>
        </c:manualLayout>
      </c:layout>
      <c:barChart>
        <c:barDir val="col"/>
        <c:grouping val="clustered"/>
        <c:varyColors val="0"/>
        <c:ser>
          <c:idx val="0"/>
          <c:order val="0"/>
          <c:tx>
            <c:strRef>
              <c:f>Sheet1!$B$1</c:f>
              <c:strCache>
                <c:ptCount val="1"/>
                <c:pt idx="0">
                  <c:v>Less than $32K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Sheet1!$B$2</c:f>
              <c:numCache>
                <c:formatCode>0%</c:formatCode>
                <c:ptCount val="1"/>
                <c:pt idx="0">
                  <c:v>-0.02</c:v>
                </c:pt>
              </c:numCache>
            </c:numRef>
          </c:val>
          <c:extLst>
            <c:ext xmlns:c16="http://schemas.microsoft.com/office/drawing/2014/chart" uri="{C3380CC4-5D6E-409C-BE32-E72D297353CC}">
              <c16:uniqueId val="{00000000-3EAF-4DE2-9D3C-B8EB93C131EC}"/>
            </c:ext>
          </c:extLst>
        </c:ser>
        <c:ser>
          <c:idx val="1"/>
          <c:order val="1"/>
          <c:tx>
            <c:strRef>
              <c:f>Sheet1!$C$1</c:f>
              <c:strCache>
                <c:ptCount val="1"/>
                <c:pt idx="0">
                  <c:v>$32 to $58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Sheet1!$C$2</c:f>
              <c:numCache>
                <c:formatCode>0%</c:formatCode>
                <c:ptCount val="1"/>
                <c:pt idx="0">
                  <c:v>0.11</c:v>
                </c:pt>
              </c:numCache>
            </c:numRef>
          </c:val>
          <c:extLst>
            <c:ext xmlns:c16="http://schemas.microsoft.com/office/drawing/2014/chart" uri="{C3380CC4-5D6E-409C-BE32-E72D297353CC}">
              <c16:uniqueId val="{00000001-3EAF-4DE2-9D3C-B8EB93C131EC}"/>
            </c:ext>
          </c:extLst>
        </c:ser>
        <c:ser>
          <c:idx val="2"/>
          <c:order val="2"/>
          <c:tx>
            <c:strRef>
              <c:f>Sheet1!$D$1</c:f>
              <c:strCache>
                <c:ptCount val="1"/>
                <c:pt idx="0">
                  <c:v>$58 to $90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Sheet1!$D$2</c:f>
              <c:numCache>
                <c:formatCode>0%</c:formatCode>
                <c:ptCount val="1"/>
                <c:pt idx="0">
                  <c:v>0.21</c:v>
                </c:pt>
              </c:numCache>
            </c:numRef>
          </c:val>
          <c:extLst>
            <c:ext xmlns:c16="http://schemas.microsoft.com/office/drawing/2014/chart" uri="{C3380CC4-5D6E-409C-BE32-E72D297353CC}">
              <c16:uniqueId val="{00000002-3EAF-4DE2-9D3C-B8EB93C131EC}"/>
            </c:ext>
          </c:extLst>
        </c:ser>
        <c:ser>
          <c:idx val="3"/>
          <c:order val="3"/>
          <c:tx>
            <c:strRef>
              <c:f>Sheet1!$E$1</c:f>
              <c:strCache>
                <c:ptCount val="1"/>
                <c:pt idx="0">
                  <c:v>$90 to $140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Sheet1!$E$2</c:f>
              <c:numCache>
                <c:formatCode>0%</c:formatCode>
                <c:ptCount val="1"/>
                <c:pt idx="0">
                  <c:v>0.34</c:v>
                </c:pt>
              </c:numCache>
            </c:numRef>
          </c:val>
          <c:extLst>
            <c:ext xmlns:c16="http://schemas.microsoft.com/office/drawing/2014/chart" uri="{C3380CC4-5D6E-409C-BE32-E72D297353CC}">
              <c16:uniqueId val="{00000003-3EAF-4DE2-9D3C-B8EB93C131EC}"/>
            </c:ext>
          </c:extLst>
        </c:ser>
        <c:ser>
          <c:idx val="4"/>
          <c:order val="4"/>
          <c:tx>
            <c:strRef>
              <c:f>Sheet1!$F$1</c:f>
              <c:strCache>
                <c:ptCount val="1"/>
                <c:pt idx="0">
                  <c:v>$140K+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Sheet1!$F$2</c:f>
              <c:numCache>
                <c:formatCode>0%</c:formatCode>
                <c:ptCount val="1"/>
                <c:pt idx="0">
                  <c:v>0.68</c:v>
                </c:pt>
              </c:numCache>
            </c:numRef>
          </c:val>
          <c:extLst>
            <c:ext xmlns:c16="http://schemas.microsoft.com/office/drawing/2014/chart" uri="{C3380CC4-5D6E-409C-BE32-E72D297353CC}">
              <c16:uniqueId val="{00000004-3EAF-4DE2-9D3C-B8EB93C131EC}"/>
            </c:ext>
          </c:extLst>
        </c:ser>
        <c:ser>
          <c:idx val="5"/>
          <c:order val="5"/>
          <c:tx>
            <c:strRef>
              <c:f>Sheet1!$G$1</c:f>
              <c:strCache>
                <c:ptCount val="1"/>
                <c:pt idx="0">
                  <c:v>$251+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Sheet1!$G$2</c:f>
              <c:numCache>
                <c:formatCode>0%</c:formatCode>
                <c:ptCount val="1"/>
                <c:pt idx="0">
                  <c:v>0.98</c:v>
                </c:pt>
              </c:numCache>
            </c:numRef>
          </c:val>
          <c:extLst>
            <c:ext xmlns:c16="http://schemas.microsoft.com/office/drawing/2014/chart" uri="{C3380CC4-5D6E-409C-BE32-E72D297353CC}">
              <c16:uniqueId val="{00000005-3EAF-4DE2-9D3C-B8EB93C131EC}"/>
            </c:ext>
          </c:extLst>
        </c:ser>
        <c:dLbls>
          <c:showLegendKey val="0"/>
          <c:showVal val="0"/>
          <c:showCatName val="0"/>
          <c:showSerName val="0"/>
          <c:showPercent val="0"/>
          <c:showBubbleSize val="0"/>
        </c:dLbls>
        <c:gapWidth val="150"/>
        <c:overlap val="-51"/>
        <c:axId val="95736192"/>
        <c:axId val="95737728"/>
      </c:barChart>
      <c:catAx>
        <c:axId val="95736192"/>
        <c:scaling>
          <c:orientation val="minMax"/>
        </c:scaling>
        <c:delete val="0"/>
        <c:axPos val="b"/>
        <c:numFmt formatCode="0%" sourceLinked="1"/>
        <c:majorTickMark val="out"/>
        <c:minorTickMark val="none"/>
        <c:tickLblPos val="nextTo"/>
        <c:crossAx val="95737728"/>
        <c:crosses val="autoZero"/>
        <c:auto val="1"/>
        <c:lblAlgn val="ctr"/>
        <c:lblOffset val="100"/>
        <c:noMultiLvlLbl val="0"/>
      </c:catAx>
      <c:valAx>
        <c:axId val="95737728"/>
        <c:scaling>
          <c:orientation val="minMax"/>
          <c:max val="1"/>
        </c:scaling>
        <c:delete val="0"/>
        <c:axPos val="l"/>
        <c:majorGridlines/>
        <c:numFmt formatCode="0%" sourceLinked="1"/>
        <c:majorTickMark val="out"/>
        <c:minorTickMark val="none"/>
        <c:tickLblPos val="nextTo"/>
        <c:crossAx val="95736192"/>
        <c:crosses val="autoZero"/>
        <c:crossBetween val="between"/>
      </c:valAx>
    </c:plotArea>
    <c:legend>
      <c:legendPos val="b"/>
      <c:layout>
        <c:manualLayout>
          <c:xMode val="edge"/>
          <c:yMode val="edge"/>
          <c:x val="3.5527486147564895E-2"/>
          <c:y val="0.77548822206456391"/>
          <c:w val="0.95363638572956155"/>
          <c:h val="0.134718732786812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02692718965678E-2"/>
          <c:y val="4.4861391929187228E-2"/>
          <c:w val="0.88512199863905905"/>
          <c:h val="0.69698956884976748"/>
        </c:manualLayout>
      </c:layout>
      <c:barChart>
        <c:barDir val="col"/>
        <c:grouping val="clustered"/>
        <c:varyColors val="0"/>
        <c:ser>
          <c:idx val="0"/>
          <c:order val="0"/>
          <c:tx>
            <c:strRef>
              <c:f>Sheet1!$B$1</c:f>
              <c:strCache>
                <c:ptCount val="1"/>
                <c:pt idx="0">
                  <c:v>Less than $32K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Sheet1!$B$2</c:f>
              <c:numCache>
                <c:formatCode>0%</c:formatCode>
                <c:ptCount val="1"/>
                <c:pt idx="0">
                  <c:v>-0.02</c:v>
                </c:pt>
              </c:numCache>
            </c:numRef>
          </c:val>
          <c:extLst>
            <c:ext xmlns:c16="http://schemas.microsoft.com/office/drawing/2014/chart" uri="{C3380CC4-5D6E-409C-BE32-E72D297353CC}">
              <c16:uniqueId val="{00000000-3EAF-4DE2-9D3C-B8EB93C131EC}"/>
            </c:ext>
          </c:extLst>
        </c:ser>
        <c:ser>
          <c:idx val="1"/>
          <c:order val="1"/>
          <c:tx>
            <c:strRef>
              <c:f>Sheet1!$C$1</c:f>
              <c:strCache>
                <c:ptCount val="1"/>
                <c:pt idx="0">
                  <c:v>$32 to $58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Sheet1!$C$2</c:f>
              <c:numCache>
                <c:formatCode>0%</c:formatCode>
                <c:ptCount val="1"/>
                <c:pt idx="0">
                  <c:v>0.11</c:v>
                </c:pt>
              </c:numCache>
            </c:numRef>
          </c:val>
          <c:extLst>
            <c:ext xmlns:c16="http://schemas.microsoft.com/office/drawing/2014/chart" uri="{C3380CC4-5D6E-409C-BE32-E72D297353CC}">
              <c16:uniqueId val="{00000001-3EAF-4DE2-9D3C-B8EB93C131EC}"/>
            </c:ext>
          </c:extLst>
        </c:ser>
        <c:ser>
          <c:idx val="2"/>
          <c:order val="2"/>
          <c:tx>
            <c:strRef>
              <c:f>Sheet1!$D$1</c:f>
              <c:strCache>
                <c:ptCount val="1"/>
                <c:pt idx="0">
                  <c:v>$58 to $90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Sheet1!$D$2</c:f>
              <c:numCache>
                <c:formatCode>0%</c:formatCode>
                <c:ptCount val="1"/>
                <c:pt idx="0">
                  <c:v>0.21</c:v>
                </c:pt>
              </c:numCache>
            </c:numRef>
          </c:val>
          <c:extLst>
            <c:ext xmlns:c16="http://schemas.microsoft.com/office/drawing/2014/chart" uri="{C3380CC4-5D6E-409C-BE32-E72D297353CC}">
              <c16:uniqueId val="{00000002-3EAF-4DE2-9D3C-B8EB93C131EC}"/>
            </c:ext>
          </c:extLst>
        </c:ser>
        <c:ser>
          <c:idx val="3"/>
          <c:order val="3"/>
          <c:tx>
            <c:strRef>
              <c:f>Sheet1!$E$1</c:f>
              <c:strCache>
                <c:ptCount val="1"/>
                <c:pt idx="0">
                  <c:v>$90 to $140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Sheet1!$E$2</c:f>
              <c:numCache>
                <c:formatCode>0%</c:formatCode>
                <c:ptCount val="1"/>
                <c:pt idx="0">
                  <c:v>0.34</c:v>
                </c:pt>
              </c:numCache>
            </c:numRef>
          </c:val>
          <c:extLst>
            <c:ext xmlns:c16="http://schemas.microsoft.com/office/drawing/2014/chart" uri="{C3380CC4-5D6E-409C-BE32-E72D297353CC}">
              <c16:uniqueId val="{00000003-3EAF-4DE2-9D3C-B8EB93C131EC}"/>
            </c:ext>
          </c:extLst>
        </c:ser>
        <c:ser>
          <c:idx val="4"/>
          <c:order val="4"/>
          <c:tx>
            <c:strRef>
              <c:f>Sheet1!$F$1</c:f>
              <c:strCache>
                <c:ptCount val="1"/>
                <c:pt idx="0">
                  <c:v>$140K+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Sheet1!$F$2</c:f>
              <c:numCache>
                <c:formatCode>0%</c:formatCode>
                <c:ptCount val="1"/>
                <c:pt idx="0">
                  <c:v>0.68</c:v>
                </c:pt>
              </c:numCache>
            </c:numRef>
          </c:val>
          <c:extLst>
            <c:ext xmlns:c16="http://schemas.microsoft.com/office/drawing/2014/chart" uri="{C3380CC4-5D6E-409C-BE32-E72D297353CC}">
              <c16:uniqueId val="{00000004-3EAF-4DE2-9D3C-B8EB93C131EC}"/>
            </c:ext>
          </c:extLst>
        </c:ser>
        <c:ser>
          <c:idx val="5"/>
          <c:order val="5"/>
          <c:tx>
            <c:strRef>
              <c:f>Sheet1!$G$1</c:f>
              <c:strCache>
                <c:ptCount val="1"/>
                <c:pt idx="0">
                  <c:v>$251+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Sheet1!$G$2</c:f>
              <c:numCache>
                <c:formatCode>0%</c:formatCode>
                <c:ptCount val="1"/>
                <c:pt idx="0">
                  <c:v>0.98</c:v>
                </c:pt>
              </c:numCache>
            </c:numRef>
          </c:val>
          <c:extLst>
            <c:ext xmlns:c16="http://schemas.microsoft.com/office/drawing/2014/chart" uri="{C3380CC4-5D6E-409C-BE32-E72D297353CC}">
              <c16:uniqueId val="{00000005-3EAF-4DE2-9D3C-B8EB93C131EC}"/>
            </c:ext>
          </c:extLst>
        </c:ser>
        <c:ser>
          <c:idx val="6"/>
          <c:order val="6"/>
          <c:tx>
            <c:strRef>
              <c:f>Sheet1!$H$1</c:f>
              <c:strCache>
                <c:ptCount val="1"/>
                <c:pt idx="0">
                  <c:v>Top .01%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0%</c:formatCode>
                <c:ptCount val="1"/>
              </c:numCache>
            </c:numRef>
          </c:cat>
          <c:val>
            <c:numRef>
              <c:f>Sheet1!$H$2</c:f>
              <c:numCache>
                <c:formatCode>0%</c:formatCode>
                <c:ptCount val="1"/>
                <c:pt idx="0">
                  <c:v>3.15</c:v>
                </c:pt>
              </c:numCache>
            </c:numRef>
          </c:val>
          <c:extLst>
            <c:ext xmlns:c16="http://schemas.microsoft.com/office/drawing/2014/chart" uri="{C3380CC4-5D6E-409C-BE32-E72D297353CC}">
              <c16:uniqueId val="{00000006-3EAF-4DE2-9D3C-B8EB93C131EC}"/>
            </c:ext>
          </c:extLst>
        </c:ser>
        <c:dLbls>
          <c:showLegendKey val="0"/>
          <c:showVal val="0"/>
          <c:showCatName val="0"/>
          <c:showSerName val="0"/>
          <c:showPercent val="0"/>
          <c:showBubbleSize val="0"/>
        </c:dLbls>
        <c:gapWidth val="150"/>
        <c:overlap val="-51"/>
        <c:axId val="95561600"/>
        <c:axId val="95563136"/>
      </c:barChart>
      <c:catAx>
        <c:axId val="95561600"/>
        <c:scaling>
          <c:orientation val="minMax"/>
        </c:scaling>
        <c:delete val="0"/>
        <c:axPos val="b"/>
        <c:numFmt formatCode="0%" sourceLinked="1"/>
        <c:majorTickMark val="out"/>
        <c:minorTickMark val="none"/>
        <c:tickLblPos val="nextTo"/>
        <c:crossAx val="95563136"/>
        <c:crosses val="autoZero"/>
        <c:auto val="1"/>
        <c:lblAlgn val="ctr"/>
        <c:lblOffset val="100"/>
        <c:noMultiLvlLbl val="0"/>
      </c:catAx>
      <c:valAx>
        <c:axId val="95563136"/>
        <c:scaling>
          <c:orientation val="minMax"/>
        </c:scaling>
        <c:delete val="0"/>
        <c:axPos val="l"/>
        <c:majorGridlines/>
        <c:numFmt formatCode="0%" sourceLinked="1"/>
        <c:majorTickMark val="out"/>
        <c:minorTickMark val="none"/>
        <c:tickLblPos val="nextTo"/>
        <c:crossAx val="95561600"/>
        <c:crosses val="autoZero"/>
        <c:crossBetween val="between"/>
      </c:valAx>
    </c:plotArea>
    <c:legend>
      <c:legendPos val="b"/>
      <c:layout>
        <c:manualLayout>
          <c:xMode val="edge"/>
          <c:yMode val="edge"/>
          <c:x val="3.5527486147564895E-2"/>
          <c:y val="0.77548822206456391"/>
          <c:w val="0.95363638572956155"/>
          <c:h val="0.134718732786812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Favorable</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1EE-4684-AF51-DA5C60E5011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1EE-4684-AF51-DA5C60E5011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1EE-4684-AF51-DA5C60E5011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41EE-4684-AF51-DA5C60E5011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41EE-4684-AF51-DA5C60E50110}"/>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c:v>
                </c:pt>
                <c:pt idx="1">
                  <c:v>18-29</c:v>
                </c:pt>
                <c:pt idx="2">
                  <c:v>30-49</c:v>
                </c:pt>
                <c:pt idx="3">
                  <c:v>50-64</c:v>
                </c:pt>
                <c:pt idx="4">
                  <c:v>65+</c:v>
                </c:pt>
              </c:strCache>
            </c:strRef>
          </c:cat>
          <c:val>
            <c:numRef>
              <c:f>Sheet1!$B$2:$B$6</c:f>
              <c:numCache>
                <c:formatCode>0%</c:formatCode>
                <c:ptCount val="5"/>
                <c:pt idx="0">
                  <c:v>0.6</c:v>
                </c:pt>
                <c:pt idx="1">
                  <c:v>0.75</c:v>
                </c:pt>
                <c:pt idx="2">
                  <c:v>0.61</c:v>
                </c:pt>
                <c:pt idx="3">
                  <c:v>0.55000000000000004</c:v>
                </c:pt>
                <c:pt idx="4">
                  <c:v>0.5</c:v>
                </c:pt>
              </c:numCache>
            </c:numRef>
          </c:val>
          <c:extLst>
            <c:ext xmlns:c16="http://schemas.microsoft.com/office/drawing/2014/chart" uri="{C3380CC4-5D6E-409C-BE32-E72D297353CC}">
              <c16:uniqueId val="{00000000-1556-48BD-841C-AB278D63BBB9}"/>
            </c:ext>
          </c:extLst>
        </c:ser>
        <c:dLbls>
          <c:showLegendKey val="0"/>
          <c:showVal val="0"/>
          <c:showCatName val="0"/>
          <c:showSerName val="0"/>
          <c:showPercent val="0"/>
          <c:showBubbleSize val="0"/>
        </c:dLbls>
        <c:gapWidth val="150"/>
        <c:overlap val="-27"/>
        <c:axId val="360874800"/>
        <c:axId val="360876048"/>
      </c:barChart>
      <c:catAx>
        <c:axId val="36087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0876048"/>
        <c:crosses val="autoZero"/>
        <c:auto val="1"/>
        <c:lblAlgn val="ctr"/>
        <c:lblOffset val="100"/>
        <c:noMultiLvlLbl val="0"/>
      </c:catAx>
      <c:valAx>
        <c:axId val="360876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874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Approve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c:v>
                </c:pt>
                <c:pt idx="1">
                  <c:v>Men</c:v>
                </c:pt>
                <c:pt idx="2">
                  <c:v>Women</c:v>
                </c:pt>
              </c:strCache>
            </c:strRef>
          </c:cat>
          <c:val>
            <c:numRef>
              <c:f>Sheet1!$B$2:$B$4</c:f>
              <c:numCache>
                <c:formatCode>0%</c:formatCode>
                <c:ptCount val="3"/>
                <c:pt idx="0">
                  <c:v>0.57999999999999996</c:v>
                </c:pt>
                <c:pt idx="1">
                  <c:v>0.52</c:v>
                </c:pt>
                <c:pt idx="2">
                  <c:v>0.63</c:v>
                </c:pt>
              </c:numCache>
            </c:numRef>
          </c:val>
          <c:extLst>
            <c:ext xmlns:c16="http://schemas.microsoft.com/office/drawing/2014/chart" uri="{C3380CC4-5D6E-409C-BE32-E72D297353CC}">
              <c16:uniqueId val="{00000000-58E7-4FA4-A5A6-FB17AC9581FA}"/>
            </c:ext>
          </c:extLst>
        </c:ser>
        <c:dLbls>
          <c:showLegendKey val="0"/>
          <c:showVal val="0"/>
          <c:showCatName val="0"/>
          <c:showSerName val="0"/>
          <c:showPercent val="0"/>
          <c:showBubbleSize val="0"/>
        </c:dLbls>
        <c:gapWidth val="150"/>
        <c:axId val="97571968"/>
        <c:axId val="97573504"/>
      </c:barChart>
      <c:catAx>
        <c:axId val="97571968"/>
        <c:scaling>
          <c:orientation val="minMax"/>
        </c:scaling>
        <c:delete val="0"/>
        <c:axPos val="b"/>
        <c:numFmt formatCode="General" sourceLinked="0"/>
        <c:majorTickMark val="out"/>
        <c:minorTickMark val="none"/>
        <c:tickLblPos val="nextTo"/>
        <c:crossAx val="97573504"/>
        <c:crosses val="autoZero"/>
        <c:auto val="1"/>
        <c:lblAlgn val="ctr"/>
        <c:lblOffset val="100"/>
        <c:noMultiLvlLbl val="0"/>
      </c:catAx>
      <c:valAx>
        <c:axId val="97573504"/>
        <c:scaling>
          <c:orientation val="minMax"/>
        </c:scaling>
        <c:delete val="0"/>
        <c:axPos val="l"/>
        <c:majorGridlines/>
        <c:numFmt formatCode="0%" sourceLinked="1"/>
        <c:majorTickMark val="out"/>
        <c:minorTickMark val="none"/>
        <c:tickLblPos val="nextTo"/>
        <c:crossAx val="975719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Approve of Unions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All</c:v>
                </c:pt>
                <c:pt idx="1">
                  <c:v>Black</c:v>
                </c:pt>
                <c:pt idx="2">
                  <c:v>Latino</c:v>
                </c:pt>
                <c:pt idx="3">
                  <c:v>White</c:v>
                </c:pt>
              </c:strCache>
            </c:strRef>
          </c:cat>
          <c:val>
            <c:numRef>
              <c:f>Sheet1!$B$2:$B$5</c:f>
              <c:numCache>
                <c:formatCode>0%</c:formatCode>
                <c:ptCount val="4"/>
                <c:pt idx="0">
                  <c:v>0.72</c:v>
                </c:pt>
                <c:pt idx="1">
                  <c:v>0.87</c:v>
                </c:pt>
                <c:pt idx="2">
                  <c:v>0.79</c:v>
                </c:pt>
                <c:pt idx="3">
                  <c:v>0.69</c:v>
                </c:pt>
              </c:numCache>
            </c:numRef>
          </c:val>
          <c:extLst>
            <c:ext xmlns:c16="http://schemas.microsoft.com/office/drawing/2014/chart" uri="{C3380CC4-5D6E-409C-BE32-E72D297353CC}">
              <c16:uniqueId val="{00000000-0C9D-4FEA-90AD-290F462CB24A}"/>
            </c:ext>
          </c:extLst>
        </c:ser>
        <c:dLbls>
          <c:showLegendKey val="0"/>
          <c:showVal val="0"/>
          <c:showCatName val="0"/>
          <c:showSerName val="0"/>
          <c:showPercent val="0"/>
          <c:showBubbleSize val="0"/>
        </c:dLbls>
        <c:gapWidth val="150"/>
        <c:axId val="146350080"/>
        <c:axId val="146351616"/>
      </c:barChart>
      <c:catAx>
        <c:axId val="146350080"/>
        <c:scaling>
          <c:orientation val="minMax"/>
        </c:scaling>
        <c:delete val="0"/>
        <c:axPos val="b"/>
        <c:numFmt formatCode="General" sourceLinked="0"/>
        <c:majorTickMark val="out"/>
        <c:minorTickMark val="none"/>
        <c:tickLblPos val="nextTo"/>
        <c:crossAx val="146351616"/>
        <c:crosses val="autoZero"/>
        <c:auto val="1"/>
        <c:lblAlgn val="ctr"/>
        <c:lblOffset val="100"/>
        <c:noMultiLvlLbl val="0"/>
      </c:catAx>
      <c:valAx>
        <c:axId val="146351616"/>
        <c:scaling>
          <c:orientation val="minMax"/>
        </c:scaling>
        <c:delete val="0"/>
        <c:axPos val="l"/>
        <c:majorGridlines/>
        <c:numFmt formatCode="0%" sourceLinked="1"/>
        <c:majorTickMark val="out"/>
        <c:minorTickMark val="none"/>
        <c:tickLblPos val="nextTo"/>
        <c:crossAx val="1463500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drawing1.xml><?xml version="1.0" encoding="utf-8"?>
<c:userShapes xmlns:c="http://schemas.openxmlformats.org/drawingml/2006/chart">
  <cdr:relSizeAnchor xmlns:cdr="http://schemas.openxmlformats.org/drawingml/2006/chartDrawing">
    <cdr:from>
      <cdr:x>0.37037</cdr:x>
      <cdr:y>0.03367</cdr:y>
    </cdr:from>
    <cdr:to>
      <cdr:x>0.37037</cdr:x>
      <cdr:y>0.74079</cdr:y>
    </cdr:to>
    <cdr:cxnSp macro="">
      <cdr:nvCxnSpPr>
        <cdr:cNvPr id="8" name="Straight Connector 7"/>
        <cdr:cNvCxnSpPr/>
      </cdr:nvCxnSpPr>
      <cdr:spPr>
        <a:xfrm xmlns:a="http://schemas.openxmlformats.org/drawingml/2006/main">
          <a:off x="3048000" y="152400"/>
          <a:ext cx="0" cy="3200400"/>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0.7037</cdr:x>
      <cdr:y>0.03367</cdr:y>
    </cdr:from>
    <cdr:to>
      <cdr:x>0.71296</cdr:x>
      <cdr:y>0.74079</cdr:y>
    </cdr:to>
    <cdr:cxnSp macro="">
      <cdr:nvCxnSpPr>
        <cdr:cNvPr id="13" name="Straight Connector 12"/>
        <cdr:cNvCxnSpPr/>
      </cdr:nvCxnSpPr>
      <cdr:spPr>
        <a:xfrm xmlns:a="http://schemas.openxmlformats.org/drawingml/2006/main">
          <a:off x="5791200" y="152400"/>
          <a:ext cx="76200" cy="3200400"/>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pPr>
              <a:defRPr/>
            </a:pPr>
            <a:fld id="{C22933EE-4CFA-4D66-9B22-89D56AD992DE}" type="datetimeFigureOut">
              <a:rPr lang="en-US"/>
              <a:pPr>
                <a:defRPr/>
              </a:pPr>
              <a:t>9/21/2018</a:t>
            </a:fld>
            <a:endParaRPr lang="en-US"/>
          </a:p>
        </p:txBody>
      </p:sp>
      <p:sp>
        <p:nvSpPr>
          <p:cNvPr id="4" name="Footer Placeholder 3"/>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pPr>
              <a:defRPr/>
            </a:pPr>
            <a:fld id="{6470FC69-9A73-4367-9098-3261199413DD}" type="slidenum">
              <a:rPr lang="en-US"/>
              <a:pPr>
                <a:defRPr/>
              </a:pPr>
              <a:t>‹#›</a:t>
            </a:fld>
            <a:endParaRPr lang="en-US"/>
          </a:p>
        </p:txBody>
      </p:sp>
    </p:spTree>
    <p:extLst>
      <p:ext uri="{BB962C8B-B14F-4D97-AF65-F5344CB8AC3E}">
        <p14:creationId xmlns:p14="http://schemas.microsoft.com/office/powerpoint/2010/main" val="3761384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014" y="0"/>
            <a:ext cx="4029282" cy="350760"/>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48844C58-112C-4690-984E-C4A631D4C042}" type="datetimeFigureOut">
              <a:rPr lang="en-US"/>
              <a:pPr>
                <a:defRPr/>
              </a:pPr>
              <a:t>9/21/2018</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930482" y="3330419"/>
            <a:ext cx="7435436" cy="3154441"/>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8443"/>
            <a:ext cx="4029282" cy="35076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014" y="6658443"/>
            <a:ext cx="4029282" cy="350760"/>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6F493597-8AB1-4898-9051-2535BA76FD97}" type="slidenum">
              <a:rPr lang="en-US"/>
              <a:pPr>
                <a:defRPr/>
              </a:pPr>
              <a:t>‹#›</a:t>
            </a:fld>
            <a:endParaRPr lang="en-US"/>
          </a:p>
        </p:txBody>
      </p:sp>
    </p:spTree>
    <p:extLst>
      <p:ext uri="{BB962C8B-B14F-4D97-AF65-F5344CB8AC3E}">
        <p14:creationId xmlns:p14="http://schemas.microsoft.com/office/powerpoint/2010/main" val="11077494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euther.wayne.edu/node/312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ime.com/time/covers/0,16641,19360203,00.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n.wikipedia.org/wiki/Civil_rights_movemen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bo.gov/ftpdocs/98xx/doc9884/12-23-EffectiveTaxRates_Letter.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bo.gov/ftpdocs/98xx/doc9884/12-23-EffectiveTaxRates_Letter.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n.wikipedia.org/wiki/Paul_Weyrich"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reclaimdemocracy.org/corporate_accountability/powell_memo_lewi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ibew553.org/labor/unions-in-the-trump-era/"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southcarolinaradionetwork.com/2016/02/17/trump-backs-off-on-break-with-party-can-live-with-unions-at-certain-locations-interview/"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knowledgecenter.csg.org/kc/system/files/CR_wagelaws%202017.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news.cincinnati.com/article/20111108/NEWS0108/111090341/Issue-2-rejected-overturning-SB-5"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labortribune.com/photo-gallery-mass-turnout-for-rtw-repeal-rally-signature-turn-in-at-state-capitol/floor-sign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time.com/5233965/oklahoma-teachers-strike-extension/"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nytimes.com/2018/04/12/us/oklahoma-teachers-strike.html" TargetMode="External"/><Relationship Id="rId4" Type="http://schemas.openxmlformats.org/officeDocument/2006/relationships/hyperlink" Target="http://newsok.com/article/5580331/oklahoma-teachers-continue-wait-for-pay-raise-a-decade-after-last-increas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ongress.gov/amendment/115th-congress/house-amendment/227"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clerk.house.gov/evs/2017/roll419.xm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lexisnexis.com/communities/state-net/b/capitol-journal/archive/2016/05/20/majority-of-states-have-minimum-wage-higher-than-federal-standard.aspx"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teamsters.nyc/2017/09/06/teamster-eber-garcia-vasquez-deported-ice/"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teamsters.nyc/2017/09/13/new-york-teamsters-become-sanctuary-union-following-deportation-union-member/"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dallasweekly.com/news/national/article_5c3677ec-3b3f-11e7-bee2-6bf5a938c6c9.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hu.wikipedia.org/wiki/Coca-Col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eeniegehres.blogspot.com/2011_12_01_archive.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 know that most, if not all, of you, are deeply concerned about economic hard times facing the people that you love and care about.  We are also troubled by a growing feeling that the American Dream is being taken away from us.  There is a growing sense that working hard and playing by the rules no longer guarantees a rising standard of living, greater opportunity for the people we love, and a secure retirement.  </a:t>
            </a:r>
          </a:p>
          <a:p>
            <a:r>
              <a:rPr lang="en-US" dirty="0"/>
              <a:t>I want to tell you a three generation story of how working people like us struggled to create a better future for their descendants, broadened political and economic opportunity for more people, and created a better way of life.</a:t>
            </a:r>
          </a:p>
          <a:p>
            <a:r>
              <a:rPr lang="en-US" dirty="0"/>
              <a:t>It is a story of great victories and great defeats.  It is a story of working together for the common good and being deeply divided by racism, sexism, anti-immigrant hostility and other forms of bigotry.  It is a hopeful story as great defeats have been followed by great victories.</a:t>
            </a:r>
          </a:p>
          <a:p>
            <a:r>
              <a:rPr lang="en-US" dirty="0"/>
              <a:t>One of the fundamental truths of this story is that when we are united as a people we can create a better future.  Unity alone does not guarantee progress, but deep disunity almost always guarantees defeat.  People like us have changed the course of American history before and we can do it again.  The question is how?</a:t>
            </a:r>
          </a:p>
          <a:p>
            <a:r>
              <a:rPr lang="en-US" dirty="0"/>
              <a:t>As I tell this story, many of you may feel that I did not give enough attention to specific issues.  I acknowledge your concerns but trying to tell a 100+ year history in one presentation requires recognizing yet touching lightly on many important </a:t>
            </a:r>
            <a:r>
              <a:rPr lang="en-US"/>
              <a:t>issues.</a:t>
            </a:r>
            <a:endParaRPr lang="en-US" dirty="0"/>
          </a:p>
        </p:txBody>
      </p:sp>
      <p:sp>
        <p:nvSpPr>
          <p:cNvPr id="4" name="Slide Number Placeholder 3"/>
          <p:cNvSpPr>
            <a:spLocks noGrp="1"/>
          </p:cNvSpPr>
          <p:nvPr>
            <p:ph type="sldNum" sz="quarter" idx="5"/>
          </p:nvPr>
        </p:nvSpPr>
        <p:spPr/>
        <p:txBody>
          <a:bodyPr/>
          <a:lstStyle/>
          <a:p>
            <a:pPr>
              <a:defRPr/>
            </a:pPr>
            <a:fld id="{27693DCE-9846-4C0B-91BC-96952D629ED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Photo:  Wisconsin Historical</a:t>
            </a:r>
            <a:r>
              <a:rPr lang="en-US" baseline="0" dirty="0"/>
              <a:t> Society – 1997.  Copyright.  Quote:  Howard </a:t>
            </a:r>
            <a:r>
              <a:rPr lang="en-US" baseline="0" dirty="0" err="1"/>
              <a:t>Zinn</a:t>
            </a:r>
            <a:r>
              <a:rPr lang="en-US" baseline="0" dirty="0"/>
              <a:t>, </a:t>
            </a:r>
            <a:r>
              <a:rPr lang="en-US" i="1" baseline="0" dirty="0"/>
              <a:t>People’s History of the United States</a:t>
            </a:r>
            <a:r>
              <a:rPr lang="en-US" i="0" baseline="0" dirty="0"/>
              <a:t>, page 378.</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12</a:t>
            </a:fld>
            <a:endParaRPr lang="en-US"/>
          </a:p>
        </p:txBody>
      </p:sp>
    </p:spTree>
    <p:extLst>
      <p:ext uri="{BB962C8B-B14F-4D97-AF65-F5344CB8AC3E}">
        <p14:creationId xmlns:p14="http://schemas.microsoft.com/office/powerpoint/2010/main" val="261180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200" dirty="0"/>
              <a:t>Source:  M. B. </a:t>
            </a:r>
            <a:r>
              <a:rPr lang="en-US" sz="1200" dirty="0" err="1"/>
              <a:t>Schnapper</a:t>
            </a:r>
            <a:r>
              <a:rPr lang="en-US" sz="1200" dirty="0"/>
              <a:t>, </a:t>
            </a:r>
            <a:r>
              <a:rPr lang="en-US" sz="1200" i="1" dirty="0"/>
              <a:t>American Labor:  A Bicentennial History</a:t>
            </a:r>
            <a:r>
              <a:rPr lang="en-US" sz="1200" dirty="0"/>
              <a:t>, Public Affairs Press, 1975, page 462.  Copyright.</a:t>
            </a:r>
            <a:endParaRPr lang="en-US" dirty="0"/>
          </a:p>
          <a:p>
            <a:pPr eaLnBrk="1" hangingPunct="1"/>
            <a:endParaRPr lang="en-US" dirty="0"/>
          </a:p>
          <a:p>
            <a:pPr eaLnBrk="1" hangingPunct="1"/>
            <a:r>
              <a:rPr lang="en-US" dirty="0"/>
              <a:t>COMMUNITY ORGANIZING RISES IN RESPONSE TO THE DEEPENING CRISIS.</a:t>
            </a:r>
          </a:p>
          <a:p>
            <a:pPr eaLnBrk="1" hangingPunct="1"/>
            <a:endParaRPr lang="en-US" dirty="0"/>
          </a:p>
          <a:p>
            <a:pPr eaLnBrk="1" hangingPunct="1"/>
            <a:r>
              <a:rPr lang="en-US" dirty="0"/>
              <a:t>By 1932, the Great Depression had reached its depths.  The official national unemployment rate was 25 percent and the unofficial rate of working involuntarily working part-time was 35 percent.  People of color were particularly hard hit.</a:t>
            </a:r>
          </a:p>
          <a:p>
            <a:pPr eaLnBrk="1" hangingPunct="1"/>
            <a:r>
              <a:rPr lang="en-US" dirty="0"/>
              <a:t>For decades, Corporate America and their political allies had prevented legislation that would have provided unemployment insurance, adequate public assistance to the needy, affordable housing, badly needed food, social security for the elderly and the disabled, and an end of home and farm foreclosures.  Working people, both employed and unemployed, were living in misery and desperation.</a:t>
            </a:r>
          </a:p>
          <a:p>
            <a:pPr eaLnBrk="1" hangingPunct="1"/>
            <a:r>
              <a:rPr lang="en-US" dirty="0"/>
              <a:t>In midst of this untold and unjustified suffering, people began to organize particularly around issues of unemployment insurance, public assistance, affordable housing, social security.  Massive demonstrations became a permanent part of the American story.  Workers, whether employed or unemployed, the poor and the oppressed would not remain silent.</a:t>
            </a:r>
          </a:p>
        </p:txBody>
      </p:sp>
      <p:sp>
        <p:nvSpPr>
          <p:cNvPr id="4" name="Slide Number Placeholder 3"/>
          <p:cNvSpPr>
            <a:spLocks noGrp="1"/>
          </p:cNvSpPr>
          <p:nvPr>
            <p:ph type="sldNum" sz="quarter" idx="5"/>
          </p:nvPr>
        </p:nvSpPr>
        <p:spPr/>
        <p:txBody>
          <a:bodyPr/>
          <a:lstStyle/>
          <a:p>
            <a:pPr>
              <a:defRPr/>
            </a:pPr>
            <a:fld id="{38BAA4DC-00DB-4DAE-985C-0C758E2C7FC0}"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Source:  M. B. </a:t>
            </a:r>
            <a:r>
              <a:rPr lang="en-US" dirty="0" err="1"/>
              <a:t>Schnapper</a:t>
            </a:r>
            <a:r>
              <a:rPr lang="en-US" dirty="0"/>
              <a:t>, </a:t>
            </a:r>
            <a:r>
              <a:rPr lang="en-US" i="1" dirty="0"/>
              <a:t>American Labor:  A Bicentennial History</a:t>
            </a:r>
            <a:r>
              <a:rPr lang="en-US" dirty="0"/>
              <a:t>, Public Affairs Press, 1975, page 474. Copyright.</a:t>
            </a:r>
          </a:p>
          <a:p>
            <a:pPr eaLnBrk="1" hangingPunct="1"/>
            <a:r>
              <a:rPr lang="en-US" dirty="0"/>
              <a:t>From the late 1790s to the early 1930s, the American labor movement largely excluded or restricted the membership of people of color.  Many unions had outright bans while others restricted membership to segregated locals.  This racist approach was both wrong but also played into the hands of the corporations that were determined to keep America non-union.</a:t>
            </a:r>
          </a:p>
          <a:p>
            <a:pPr eaLnBrk="1" hangingPunct="1"/>
            <a:r>
              <a:rPr lang="en-US" dirty="0"/>
              <a:t>There were important exceptions to racial exclusion in the Mine Workers, the Amalgamated Clothing Workers, International Ladies Garment Workers and the Brewery Workers Unions.  There were also many examples of white and people of color unionists joining together to build unions and demand justice on the job and in the larger community.</a:t>
            </a:r>
          </a:p>
          <a:p>
            <a:pPr eaLnBrk="1" hangingPunct="1"/>
            <a:r>
              <a:rPr lang="en-US" dirty="0"/>
              <a:t>Racism, sexism, religious intolerance  and anti-immigrant hatred divided the working class.  By the early 1920s the Ku Klux Klan had 4 to 5 million members which is equivalent to 12 to 15 million members in 2011.</a:t>
            </a:r>
          </a:p>
          <a:p>
            <a:pPr eaLnBrk="1" hangingPunct="1"/>
            <a:r>
              <a:rPr lang="en-US" dirty="0"/>
              <a:t>However, there was growing awareness among political radicals, progressive trade unionists and working class people that the struggle against racism and for genuine multi-racial unity was critical to creating a better life for all Americans.  This awareness was being translated into movements of the unemployed and their families as well as organizing unions in the great mass production industries of auto, steel, meatpacking, rubber and others.  A new consciousness was emerging out of a long history of racism and divisions among working people.</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pPr>
              <a:defRPr/>
            </a:pPr>
            <a:fld id="{CACA7290-5DDF-4725-918E-D080250AD5AA}"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Source:  Wayne State University, Walter P. Reuther Library, Ford Hunger Strike Collection, #DN_77646_2,. Copyright. https://www.reuther.wayne.edu/print/7283</a:t>
            </a:r>
          </a:p>
        </p:txBody>
      </p:sp>
      <p:sp>
        <p:nvSpPr>
          <p:cNvPr id="4" name="Slide Number Placeholder 3"/>
          <p:cNvSpPr>
            <a:spLocks noGrp="1"/>
          </p:cNvSpPr>
          <p:nvPr>
            <p:ph type="sldNum" sz="quarter" idx="5"/>
          </p:nvPr>
        </p:nvSpPr>
        <p:spPr/>
        <p:txBody>
          <a:bodyPr/>
          <a:lstStyle/>
          <a:p>
            <a:pPr>
              <a:defRPr/>
            </a:pPr>
            <a:fld id="{549D4D26-1CD0-4BE3-B734-EC6D3158FC6D}"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Source:  Wayne State University, Walter P. Reuther Library, Ford Hunger Strike Collection, #12273  Copyright.  https://www.reuther.wayne.edu/print/7262</a:t>
            </a:r>
          </a:p>
        </p:txBody>
      </p:sp>
      <p:sp>
        <p:nvSpPr>
          <p:cNvPr id="4" name="Slide Number Placeholder 3"/>
          <p:cNvSpPr>
            <a:spLocks noGrp="1"/>
          </p:cNvSpPr>
          <p:nvPr>
            <p:ph type="sldNum" sz="quarter" idx="5"/>
          </p:nvPr>
        </p:nvSpPr>
        <p:spPr/>
        <p:txBody>
          <a:bodyPr/>
          <a:lstStyle/>
          <a:p>
            <a:pPr>
              <a:defRPr/>
            </a:pPr>
            <a:fld id="{375F4E0E-C9C1-4E8B-AC8E-6BA70D16AD23}"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Source:  Wayne State University, Walter Reuther Library, Flint Sit-Down Strike Collection, #3991.  Copyright. </a:t>
            </a:r>
            <a:r>
              <a:rPr lang="en-US" dirty="0">
                <a:hlinkClick r:id="rId3"/>
              </a:rPr>
              <a:t>https://www.reuther.wayne.edu/node/3123</a:t>
            </a:r>
            <a:endParaRPr lang="en-US" dirty="0"/>
          </a:p>
          <a:p>
            <a:endParaRPr lang="en-US" dirty="0"/>
          </a:p>
          <a:p>
            <a:pPr eaLnBrk="1" hangingPunct="1"/>
            <a:r>
              <a:rPr lang="en-US" dirty="0"/>
              <a:t>In January 1937, the small Autoworkers Union began massive sit-down strikes in the General Motors plants in Flint Michigan.  GM was the largest and most powerful corporation in the world.  They were the bedrock of anti-union corporate power.</a:t>
            </a:r>
          </a:p>
          <a:p>
            <a:pPr eaLnBrk="1" hangingPunct="1"/>
            <a:r>
              <a:rPr lang="en-US" dirty="0"/>
              <a:t>At GM’s urging, Flint police attacked the sit-down strikers but were driven out of the plants by determined strikers and their supporters.  At this point, the Union called for supporters to come for all over the Midwest to defend the sit-down strikers.  Thousands came to Flint to defend the strikers and to hopefully prevent another massacre.  </a:t>
            </a:r>
            <a:r>
              <a:rPr lang="en-US" b="1" dirty="0"/>
              <a:t>This was the Occupy Flint movement of its time.  They occupied the factories where wealth was being created.  It was the Arab Spring of its time.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B950966-477F-41C9-9120-80D62221FCB6}"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Source:  Wayne State University, Walter Reuther Library, Flint Sit-Down Strike Collection, #3991.  Copyright. https://www.reuther.wayne.edu/node/3123</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pPr>
              <a:defRPr/>
            </a:pPr>
            <a:fld id="{A164A295-8B53-49B8-9328-073363383DF2}"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xfrm>
            <a:off x="909430" y="3332813"/>
            <a:ext cx="7435436" cy="32178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Source:  M. B. </a:t>
            </a:r>
            <a:r>
              <a:rPr lang="en-US" dirty="0" err="1"/>
              <a:t>Schnapper</a:t>
            </a:r>
            <a:r>
              <a:rPr lang="en-US" dirty="0"/>
              <a:t>, </a:t>
            </a:r>
            <a:r>
              <a:rPr lang="en-US" i="1" dirty="0"/>
              <a:t>American Labor:  A Bicentennial History</a:t>
            </a:r>
            <a:r>
              <a:rPr lang="en-US" dirty="0"/>
              <a:t>, Public Affairs Press, 1975, page 523.  Copyright.</a:t>
            </a:r>
          </a:p>
          <a:p>
            <a:pPr eaLnBrk="1" hangingPunct="1"/>
            <a:r>
              <a:rPr lang="en-US" dirty="0"/>
              <a:t>Armed with a court injunction, GM called on Governor Murphy to use the National Guard to drive the strikers out.  The Governor refused.  GM called on President Roosevelt to use the U.S. Army to drive them out.  The President refused.  </a:t>
            </a:r>
          </a:p>
        </p:txBody>
      </p:sp>
      <p:sp>
        <p:nvSpPr>
          <p:cNvPr id="4" name="Slide Number Placeholder 3"/>
          <p:cNvSpPr>
            <a:spLocks noGrp="1"/>
          </p:cNvSpPr>
          <p:nvPr>
            <p:ph type="sldNum" sz="quarter" idx="5"/>
          </p:nvPr>
        </p:nvSpPr>
        <p:spPr/>
        <p:txBody>
          <a:bodyPr/>
          <a:lstStyle/>
          <a:p>
            <a:pPr>
              <a:defRPr/>
            </a:pPr>
            <a:fld id="{F8C0383F-2AE2-47FF-99EF-411863193FE0}"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WE WON.  THEY SAID WE COULDN’T FIND OUR COMMON GROUND, STICK TOGETHER AND DEFEAT THE MOST POWERFUL AND WEALTHIEST CORPORATION ON EARTH.</a:t>
            </a:r>
          </a:p>
          <a:p>
            <a:pPr eaLnBrk="1" hangingPunct="1"/>
            <a:r>
              <a:rPr lang="en-US" dirty="0"/>
              <a:t>After a siege of 44 days, GM surrendered and signed a six month contract.</a:t>
            </a:r>
          </a:p>
          <a:p>
            <a:pPr eaLnBrk="1" hangingPunct="1"/>
            <a:r>
              <a:rPr lang="en-US" dirty="0"/>
              <a:t>This was a turning point in American history.</a:t>
            </a:r>
          </a:p>
          <a:p>
            <a:pPr eaLnBrk="1" hangingPunct="1"/>
            <a:r>
              <a:rPr lang="en-US" dirty="0"/>
              <a:t>A few months later, U.S. Steel, the world’s largest steel maker, surrendered and signed a  contract with the new United Steel Workers Union without a strike.  18 years earlier, when 365 thousand steel workers struck for recognition, U.S. Steel had the support of the police and National Guard in Gary Indiana where 18 strikers were killed.</a:t>
            </a:r>
          </a:p>
          <a:p>
            <a:pPr eaLnBrk="1" hangingPunct="1"/>
            <a:r>
              <a:rPr lang="en-US" dirty="0"/>
              <a:t>In 2 years, the percentage of unionized workers doubled to record highs.  It was the rising of native born and foreign born, white and people of color, male and female workers.   At long last, it was the time of the working class and their allies.</a:t>
            </a:r>
          </a:p>
          <a:p>
            <a:endParaRPr lang="en-US" dirty="0"/>
          </a:p>
          <a:p>
            <a:r>
              <a:rPr lang="en-US" dirty="0"/>
              <a:t>Source:  https://www.reuther.wayne.edu/node/2068  Image may be subject to copyright.</a:t>
            </a:r>
          </a:p>
        </p:txBody>
      </p:sp>
      <p:sp>
        <p:nvSpPr>
          <p:cNvPr id="4" name="Slide Number Placeholder 3"/>
          <p:cNvSpPr>
            <a:spLocks noGrp="1"/>
          </p:cNvSpPr>
          <p:nvPr>
            <p:ph type="sldNum" sz="quarter" idx="10"/>
          </p:nvPr>
        </p:nvSpPr>
        <p:spPr/>
        <p:txBody>
          <a:bodyPr/>
          <a:lstStyle/>
          <a:p>
            <a:fld id="{C790B450-C4A3-4A50-A1EA-4252EE2B64CE}" type="slidenum">
              <a:rPr lang="en-US" smtClean="0"/>
              <a:t>20</a:t>
            </a:fld>
            <a:endParaRPr lang="en-US"/>
          </a:p>
        </p:txBody>
      </p:sp>
    </p:spTree>
    <p:extLst>
      <p:ext uri="{BB962C8B-B14F-4D97-AF65-F5344CB8AC3E}">
        <p14:creationId xmlns:p14="http://schemas.microsoft.com/office/powerpoint/2010/main" val="3674915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Increasing solidarity among working people – white and people of color; native-born and immigrant; people of various faith traditions; young and old; men and women; employed and unemployed – key to explosive growth in the labor movement and winning the New Deal reforms.</a:t>
            </a:r>
          </a:p>
          <a:p>
            <a:r>
              <a:rPr lang="en-US"/>
              <a:t>In the mid-1930s, most of the American people won Social Security, unemployment insurance, the right to organize unions, minimum wage and overtime pay, child welfare, public assistance for poor families, protections for bank deposits, assistance in buying homes and more.</a:t>
            </a:r>
          </a:p>
          <a:p>
            <a:r>
              <a:rPr lang="en-US"/>
              <a:t>After decades of defeats, working people had won many  fundamental labor, economic and social rights in five years.</a:t>
            </a:r>
          </a:p>
          <a:p>
            <a:endParaRPr lang="en-US"/>
          </a:p>
        </p:txBody>
      </p:sp>
      <p:sp>
        <p:nvSpPr>
          <p:cNvPr id="4" name="Slide Number Placeholder 3"/>
          <p:cNvSpPr>
            <a:spLocks noGrp="1"/>
          </p:cNvSpPr>
          <p:nvPr>
            <p:ph type="sldNum" sz="quarter" idx="5"/>
          </p:nvPr>
        </p:nvSpPr>
        <p:spPr/>
        <p:txBody>
          <a:bodyPr/>
          <a:lstStyle/>
          <a:p>
            <a:pPr>
              <a:defRPr/>
            </a:pPr>
            <a:fld id="{E3A4084F-0217-4593-8E6E-E7713FC47743}"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Image:  </a:t>
            </a:r>
            <a:r>
              <a:rPr lang="en-US" dirty="0">
                <a:hlinkClick r:id="rId3"/>
              </a:rPr>
              <a:t>http://www.time.com/time/covers/0,16641,19360203,00.html</a:t>
            </a:r>
            <a:r>
              <a:rPr lang="en-US" dirty="0"/>
              <a:t>  </a:t>
            </a:r>
            <a:r>
              <a:rPr lang="en-US" i="0" dirty="0"/>
              <a:t>Image</a:t>
            </a:r>
            <a:r>
              <a:rPr lang="en-US" i="0" baseline="0" dirty="0"/>
              <a:t> may be subject to copyright.</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a:t>
            </a:fld>
            <a:endParaRPr lang="en-US"/>
          </a:p>
        </p:txBody>
      </p:sp>
    </p:spTree>
    <p:extLst>
      <p:ext uri="{BB962C8B-B14F-4D97-AF65-F5344CB8AC3E}">
        <p14:creationId xmlns:p14="http://schemas.microsoft.com/office/powerpoint/2010/main" val="1038591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http://www.criminalizeconservatism.com/2012_12_14_archive.html  Image may be subject to copyright.</a:t>
            </a:r>
            <a:endParaRPr lang="en-US" dirty="0"/>
          </a:p>
        </p:txBody>
      </p:sp>
      <p:sp>
        <p:nvSpPr>
          <p:cNvPr id="4" name="Slide Number Placeholder 3"/>
          <p:cNvSpPr>
            <a:spLocks noGrp="1"/>
          </p:cNvSpPr>
          <p:nvPr>
            <p:ph type="sldNum" sz="quarter" idx="10"/>
          </p:nvPr>
        </p:nvSpPr>
        <p:spPr/>
        <p:txBody>
          <a:bodyPr/>
          <a:lstStyle/>
          <a:p>
            <a:fld id="{5D07BA38-6FA9-466C-A628-72752FE0C9F8}" type="slidenum">
              <a:rPr lang="en-US" smtClean="0"/>
              <a:t>23</a:t>
            </a:fld>
            <a:endParaRPr lang="en-US"/>
          </a:p>
        </p:txBody>
      </p:sp>
    </p:spTree>
    <p:extLst>
      <p:ext uri="{BB962C8B-B14F-4D97-AF65-F5344CB8AC3E}">
        <p14:creationId xmlns:p14="http://schemas.microsoft.com/office/powerpoint/2010/main" val="4255589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http://teamster.org/content/teamster-history-visual-timeline </a:t>
            </a:r>
          </a:p>
          <a:p>
            <a:r>
              <a:rPr lang="en-US" dirty="0"/>
              <a:t>Source:  Nicholson, </a:t>
            </a:r>
            <a:r>
              <a:rPr lang="en-US" i="1" dirty="0"/>
              <a:t>Labor’s Story in the U.S.</a:t>
            </a:r>
            <a:r>
              <a:rPr lang="en-US" i="0" dirty="0"/>
              <a:t>,</a:t>
            </a:r>
            <a:r>
              <a:rPr lang="en-US" i="0" baseline="0" dirty="0"/>
              <a:t> Pages 250-52.</a:t>
            </a:r>
            <a:endParaRPr lang="en-US" dirty="0"/>
          </a:p>
        </p:txBody>
      </p:sp>
      <p:sp>
        <p:nvSpPr>
          <p:cNvPr id="4" name="Slide Number Placeholder 3"/>
          <p:cNvSpPr>
            <a:spLocks noGrp="1"/>
          </p:cNvSpPr>
          <p:nvPr>
            <p:ph type="sldNum" sz="quarter" idx="10"/>
          </p:nvPr>
        </p:nvSpPr>
        <p:spPr/>
        <p:txBody>
          <a:bodyPr/>
          <a:lstStyle/>
          <a:p>
            <a:fld id="{C790B450-C4A3-4A50-A1EA-4252EE2B64CE}" type="slidenum">
              <a:rPr lang="en-US" smtClean="0"/>
              <a:t>24</a:t>
            </a:fld>
            <a:endParaRPr lang="en-US"/>
          </a:p>
        </p:txBody>
      </p:sp>
    </p:spTree>
    <p:extLst>
      <p:ext uri="{BB962C8B-B14F-4D97-AF65-F5344CB8AC3E}">
        <p14:creationId xmlns:p14="http://schemas.microsoft.com/office/powerpoint/2010/main" val="1417195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Civil Rights:  </a:t>
            </a:r>
            <a:r>
              <a:rPr lang="en-US" dirty="0">
                <a:hlinkClick r:id="rId3"/>
              </a:rPr>
              <a:t>http://en.wikipedia.org/wiki/Civil_rights_movement</a:t>
            </a:r>
            <a:r>
              <a:rPr lang="en-US" dirty="0"/>
              <a:t>  Image may be subject to copyright.</a:t>
            </a:r>
          </a:p>
          <a:p>
            <a:r>
              <a:rPr lang="en-US" dirty="0"/>
              <a:t>Women’s Rights: http://www.youtube.com/watch?v=bX2hfiLEiiQ Image may be subject</a:t>
            </a:r>
            <a:r>
              <a:rPr lang="en-US" baseline="0" dirty="0"/>
              <a:t> to copyright.</a:t>
            </a:r>
          </a:p>
          <a:p>
            <a:r>
              <a:rPr lang="en-US" baseline="0" dirty="0"/>
              <a:t>Viet Nam War:  http://www.lpusd.k12.ca.us/rm1/online/hotpotatoestav/TAV17-3b.htm  Image may be subject to copyright</a:t>
            </a:r>
          </a:p>
          <a:p>
            <a:r>
              <a:rPr lang="en-US" dirty="0"/>
              <a:t>Farmworkers:</a:t>
            </a:r>
            <a:r>
              <a:rPr lang="en-US" baseline="0" dirty="0"/>
              <a:t>  http://www.ncfh.org/?pid=4&amp;page=2  Image may be subject to copyright.</a:t>
            </a:r>
            <a:endParaRPr lang="en-US" dirty="0"/>
          </a:p>
        </p:txBody>
      </p:sp>
      <p:sp>
        <p:nvSpPr>
          <p:cNvPr id="4" name="Slide Number Placeholder 3"/>
          <p:cNvSpPr>
            <a:spLocks noGrp="1"/>
          </p:cNvSpPr>
          <p:nvPr>
            <p:ph type="sldNum" sz="quarter" idx="10"/>
          </p:nvPr>
        </p:nvSpPr>
        <p:spPr/>
        <p:txBody>
          <a:bodyPr/>
          <a:lstStyle/>
          <a:p>
            <a:pPr>
              <a:defRPr/>
            </a:pPr>
            <a:fld id="{A4C8890F-66CC-4892-B810-6C8BDC68D5F1}" type="slidenum">
              <a:rPr lang="en-US" smtClean="0"/>
              <a:pPr>
                <a:defRPr/>
              </a:pPr>
              <a:t>25</a:t>
            </a:fld>
            <a:endParaRPr lang="en-US"/>
          </a:p>
        </p:txBody>
      </p:sp>
    </p:spTree>
    <p:extLst>
      <p:ext uri="{BB962C8B-B14F-4D97-AF65-F5344CB8AC3E}">
        <p14:creationId xmlns:p14="http://schemas.microsoft.com/office/powerpoint/2010/main" val="579299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http://60snow.blogspot.com/2008_08_24_archive.html  Image may</a:t>
            </a:r>
            <a:r>
              <a:rPr lang="en-US" baseline="0" dirty="0"/>
              <a:t> be subject to copyright.</a:t>
            </a:r>
            <a:endParaRPr lang="en-US" dirty="0"/>
          </a:p>
          <a:p>
            <a:endParaRPr lang="en-US" dirty="0"/>
          </a:p>
          <a:p>
            <a:r>
              <a:rPr lang="en-US" dirty="0"/>
              <a:t>www.Heroesof</a:t>
            </a:r>
            <a:r>
              <a:rPr lang="en-US" baseline="0" dirty="0"/>
              <a:t>character.org Educator blog.  Image may be subject to copyright.</a:t>
            </a:r>
            <a:endParaRPr lang="en-US" dirty="0"/>
          </a:p>
        </p:txBody>
      </p:sp>
      <p:sp>
        <p:nvSpPr>
          <p:cNvPr id="4" name="Slide Number Placeholder 3"/>
          <p:cNvSpPr>
            <a:spLocks noGrp="1"/>
          </p:cNvSpPr>
          <p:nvPr>
            <p:ph type="sldNum" sz="quarter" idx="10"/>
          </p:nvPr>
        </p:nvSpPr>
        <p:spPr/>
        <p:txBody>
          <a:bodyPr/>
          <a:lstStyle/>
          <a:p>
            <a:fld id="{D1941F7E-E8D5-4618-9F04-F866E916ACB2}" type="slidenum">
              <a:rPr lang="en-US" smtClean="0"/>
              <a:t>26</a:t>
            </a:fld>
            <a:endParaRPr lang="en-US"/>
          </a:p>
        </p:txBody>
      </p:sp>
    </p:spTree>
    <p:extLst>
      <p:ext uri="{BB962C8B-B14F-4D97-AF65-F5344CB8AC3E}">
        <p14:creationId xmlns:p14="http://schemas.microsoft.com/office/powerpoint/2010/main" val="1380486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new movements led to many historic victories that expanded our democracy and economic opportunities for tens of millions of Americans.  Once again the people had demonstrated their power to demand  and win major changes.  None of these victories were given to the people.  They built power to make them a reality.  It was the second great uprising of the people in the 20</a:t>
            </a:r>
            <a:r>
              <a:rPr lang="en-US" baseline="30000" dirty="0"/>
              <a:t>th</a:t>
            </a:r>
            <a:r>
              <a:rPr lang="en-US" dirty="0"/>
              <a:t> century. </a:t>
            </a:r>
          </a:p>
          <a:p>
            <a:r>
              <a:rPr lang="en-US" dirty="0"/>
              <a:t>These victories had very direct impacts on my family.  My unemployed autoworker grandfather Wabel died at age 53 lacking affordable health care that might have saved his life.  In sharp contrast, my beloved mother and father died in their 90s with access to some of the best health care in the world at the University of Washington.  They were poor but the victories of Medicare, Medicaid and Social Security coupled with the support of their children ensured that they died in dignity.  My grandfather died one of the wretched of the earth with no justice in his death.  My parents died with dignity and justice.  It was the victorious struggles of working people, organized labor and their many allies that gave them the help they needed as they aged.</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27</a:t>
            </a:fld>
            <a:endParaRPr lang="en-US" dirty="0"/>
          </a:p>
        </p:txBody>
      </p:sp>
    </p:spTree>
    <p:extLst>
      <p:ext uri="{BB962C8B-B14F-4D97-AF65-F5344CB8AC3E}">
        <p14:creationId xmlns:p14="http://schemas.microsoft.com/office/powerpoint/2010/main" val="1572000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Source:  </a:t>
            </a:r>
            <a:r>
              <a:rPr lang="en-US" dirty="0" err="1"/>
              <a:t>Mishel</a:t>
            </a:r>
            <a:r>
              <a:rPr lang="en-US" dirty="0"/>
              <a:t> and Bernstein, </a:t>
            </a:r>
            <a:r>
              <a:rPr lang="en-US" i="1" dirty="0"/>
              <a:t>The State of Working America 1994-95</a:t>
            </a:r>
            <a:r>
              <a:rPr lang="en-US" dirty="0"/>
              <a:t>, M.E. Sharpe, 1994, page 37. U.S. Census Bureau, Historical Income Tables.  F-1 for income ranges in 2010 dollars and F-3 for income changes. http://www.census.gov/hhes/www/income/data/historical/families/index.html </a:t>
            </a:r>
          </a:p>
        </p:txBody>
      </p:sp>
      <p:sp>
        <p:nvSpPr>
          <p:cNvPr id="4" name="Slide Number Placeholder 3"/>
          <p:cNvSpPr>
            <a:spLocks noGrp="1"/>
          </p:cNvSpPr>
          <p:nvPr>
            <p:ph type="sldNum" sz="quarter" idx="5"/>
          </p:nvPr>
        </p:nvSpPr>
        <p:spPr/>
        <p:txBody>
          <a:bodyPr/>
          <a:lstStyle/>
          <a:p>
            <a:pPr>
              <a:defRPr/>
            </a:pPr>
            <a:fld id="{ADD12767-832F-48CA-B209-826290EE1029}" type="slidenum">
              <a:rPr lang="en-US" smtClean="0"/>
              <a:pPr>
                <a:defRPr/>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U.S. Census Bureau, Historical Income Tables.  F-1 for income ranges in </a:t>
            </a:r>
            <a:r>
              <a:rPr lang="en-US" dirty="0" smtClean="0"/>
              <a:t>2016 </a:t>
            </a:r>
            <a:r>
              <a:rPr lang="en-US" dirty="0"/>
              <a:t>dollars and F-3 for </a:t>
            </a:r>
            <a:r>
              <a:rPr lang="en-US" dirty="0" smtClean="0"/>
              <a:t>income</a:t>
            </a:r>
            <a:r>
              <a:rPr lang="en-US" baseline="0" dirty="0" smtClean="0"/>
              <a:t> changes. https://www.census.gov/data/tables/time-series/demo/income-poverty/historical-income-families.html </a:t>
            </a:r>
            <a:endParaRPr lang="en-US" dirty="0" smtClean="0"/>
          </a:p>
          <a:p>
            <a:r>
              <a:rPr lang="en-US" dirty="0" smtClean="0"/>
              <a:t>Top </a:t>
            </a:r>
            <a:r>
              <a:rPr lang="en-US" dirty="0"/>
              <a:t>0.01% 1979 to 2005.  Congressional Budget Office, “Historical Effective Tax Rates,” 2008., Table 3. </a:t>
            </a:r>
            <a:r>
              <a:rPr lang="en-US" dirty="0">
                <a:hlinkClick r:id="rId3"/>
              </a:rPr>
              <a:t>http://www.cbo.gov/ftpdocs/98xx/doc9884/12-23-EffectiveTaxRates_Letter.pdf</a:t>
            </a:r>
            <a:r>
              <a:rPr lang="en-US" dirty="0"/>
              <a:t> </a:t>
            </a:r>
          </a:p>
        </p:txBody>
      </p:sp>
      <p:sp>
        <p:nvSpPr>
          <p:cNvPr id="4" name="Slide Number Placeholder 3"/>
          <p:cNvSpPr>
            <a:spLocks noGrp="1"/>
          </p:cNvSpPr>
          <p:nvPr>
            <p:ph type="sldNum" sz="quarter" idx="10"/>
          </p:nvPr>
        </p:nvSpPr>
        <p:spPr/>
        <p:txBody>
          <a:bodyPr/>
          <a:lstStyle/>
          <a:p>
            <a:fld id="{4548ABB4-210E-460E-A441-548F426C3DCF}" type="slidenum">
              <a:rPr lang="en-US" smtClean="0"/>
              <a:t>29</a:t>
            </a:fld>
            <a:endParaRPr lang="en-US"/>
          </a:p>
        </p:txBody>
      </p:sp>
    </p:spTree>
    <p:extLst>
      <p:ext uri="{BB962C8B-B14F-4D97-AF65-F5344CB8AC3E}">
        <p14:creationId xmlns:p14="http://schemas.microsoft.com/office/powerpoint/2010/main" val="2334270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U.S. Census Bureau, Historical Income Tables.  F-1 for income ranges in </a:t>
            </a:r>
            <a:r>
              <a:rPr lang="en-US" dirty="0" smtClean="0"/>
              <a:t>2016 </a:t>
            </a:r>
            <a:r>
              <a:rPr lang="en-US" dirty="0"/>
              <a:t>dollars and F-3 for income changes. http://www.census.gov/hhes/www/income/data/historical/families/index.html Top 0.01% 1979 to 2005.  Congressional Budget Office, “Historical Effective Tax Rates,” 2008., Table 3. </a:t>
            </a:r>
            <a:r>
              <a:rPr lang="en-US" dirty="0">
                <a:hlinkClick r:id="rId3"/>
              </a:rPr>
              <a:t>http://www.cbo.gov/ftpdocs/98xx/doc9884/12-23-EffectiveTaxRates_Letter.pdf</a:t>
            </a:r>
            <a:r>
              <a:rPr lang="en-US" dirty="0"/>
              <a:t> </a:t>
            </a:r>
          </a:p>
          <a:p>
            <a:r>
              <a:rPr lang="en-US" dirty="0"/>
              <a:t>https://www.cbo.gov/sites/default/files/110th-congress-2007-2008/reports/12-23-effectivetaxrates_letter.pdf</a:t>
            </a:r>
          </a:p>
          <a:p>
            <a:r>
              <a:rPr lang="en-US" dirty="0"/>
              <a:t>IRS,</a:t>
            </a:r>
            <a:r>
              <a:rPr lang="en-US" baseline="0" dirty="0"/>
              <a:t> “Individual Income Tax Shares, 2012,” </a:t>
            </a:r>
            <a:r>
              <a:rPr lang="en-US" sz="1200" dirty="0"/>
              <a:t>http://www.irs.gov/pub/irs-soi/soi-a-ints-id1506.pdf </a:t>
            </a:r>
            <a:endParaRPr lang="en-US" dirty="0"/>
          </a:p>
        </p:txBody>
      </p:sp>
      <p:sp>
        <p:nvSpPr>
          <p:cNvPr id="4" name="Slide Number Placeholder 3"/>
          <p:cNvSpPr>
            <a:spLocks noGrp="1"/>
          </p:cNvSpPr>
          <p:nvPr>
            <p:ph type="sldNum" sz="quarter" idx="10"/>
          </p:nvPr>
        </p:nvSpPr>
        <p:spPr/>
        <p:txBody>
          <a:bodyPr/>
          <a:lstStyle/>
          <a:p>
            <a:fld id="{4548ABB4-210E-460E-A441-548F426C3DCF}" type="slidenum">
              <a:rPr lang="en-US" smtClean="0"/>
              <a:t>30</a:t>
            </a:fld>
            <a:endParaRPr lang="en-US"/>
          </a:p>
        </p:txBody>
      </p:sp>
    </p:spTree>
    <p:extLst>
      <p:ext uri="{BB962C8B-B14F-4D97-AF65-F5344CB8AC3E}">
        <p14:creationId xmlns:p14="http://schemas.microsoft.com/office/powerpoint/2010/main" val="13298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Source:  Greenpeace. http://www.greenpeace.org/usa/en/campaigns/global-warming-and-energy/polluterwatch/The-Lewis-Powell-Memo/</a:t>
            </a:r>
          </a:p>
        </p:txBody>
      </p:sp>
      <p:sp>
        <p:nvSpPr>
          <p:cNvPr id="4" name="Slide Number Placeholder 3"/>
          <p:cNvSpPr>
            <a:spLocks noGrp="1"/>
          </p:cNvSpPr>
          <p:nvPr>
            <p:ph type="sldNum" sz="quarter" idx="5"/>
          </p:nvPr>
        </p:nvSpPr>
        <p:spPr/>
        <p:txBody>
          <a:bodyPr/>
          <a:lstStyle/>
          <a:p>
            <a:pPr>
              <a:defRPr/>
            </a:pPr>
            <a:fld id="{9984E9DE-8497-42BC-9D5C-60C0242D0E5D}" type="slidenum">
              <a:rPr lang="en-US" smtClean="0"/>
              <a:pPr>
                <a:defRPr/>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Quote:</a:t>
            </a:r>
            <a:r>
              <a:rPr lang="en-US" baseline="0" dirty="0"/>
              <a:t>  http://www.baclocal7.org/history.aspx?zone=History&amp;pID=1631</a:t>
            </a:r>
          </a:p>
          <a:p>
            <a:r>
              <a:rPr lang="en-US" baseline="0" dirty="0"/>
              <a:t>Image:  http://en.wikipedia.org/wiki/George_Meany  Image may be subject </a:t>
            </a:r>
            <a:r>
              <a:rPr lang="en-US" baseline="0"/>
              <a:t>to copyright.</a:t>
            </a:r>
            <a:endParaRPr lang="en-US"/>
          </a:p>
        </p:txBody>
      </p:sp>
      <p:sp>
        <p:nvSpPr>
          <p:cNvPr id="4" name="Slide Number Placeholder 3"/>
          <p:cNvSpPr>
            <a:spLocks noGrp="1"/>
          </p:cNvSpPr>
          <p:nvPr>
            <p:ph type="sldNum" sz="quarter" idx="10"/>
          </p:nvPr>
        </p:nvSpPr>
        <p:spPr/>
        <p:txBody>
          <a:bodyPr/>
          <a:lstStyle/>
          <a:p>
            <a:fld id="{0F389436-ADC7-4C2E-A0BF-A8D7D11E58D4}" type="slidenum">
              <a:rPr lang="en-US" smtClean="0"/>
              <a:t>33</a:t>
            </a:fld>
            <a:endParaRPr lang="en-US"/>
          </a:p>
        </p:txBody>
      </p:sp>
    </p:spTree>
    <p:extLst>
      <p:ext uri="{BB962C8B-B14F-4D97-AF65-F5344CB8AC3E}">
        <p14:creationId xmlns:p14="http://schemas.microsoft.com/office/powerpoint/2010/main" val="59864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Image:</a:t>
            </a:r>
            <a:r>
              <a:rPr lang="en-US" baseline="0" dirty="0"/>
              <a:t>  http://www.stmartin.edu/whatsnew/MediaReleases/images/MartinLutherKingJr.jpg  Image may be subject to copyright.</a:t>
            </a:r>
          </a:p>
          <a:p>
            <a:r>
              <a:rPr lang="en-US" baseline="0" dirty="0"/>
              <a:t>Quote:  Peter </a:t>
            </a:r>
            <a:r>
              <a:rPr lang="en-US" baseline="0" dirty="0" err="1"/>
              <a:t>Bollen</a:t>
            </a:r>
            <a:r>
              <a:rPr lang="en-US" baseline="0" dirty="0"/>
              <a:t>, </a:t>
            </a:r>
            <a:r>
              <a:rPr lang="en-US" i="1" baseline="0" dirty="0"/>
              <a:t>Great Labor Quotations</a:t>
            </a:r>
            <a:r>
              <a:rPr lang="en-US" i="0" baseline="0" dirty="0"/>
              <a:t>, page 138.</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a:t>
            </a:fld>
            <a:endParaRPr lang="en-US"/>
          </a:p>
        </p:txBody>
      </p:sp>
    </p:spTree>
    <p:extLst>
      <p:ext uri="{BB962C8B-B14F-4D97-AF65-F5344CB8AC3E}">
        <p14:creationId xmlns:p14="http://schemas.microsoft.com/office/powerpoint/2010/main" val="2795318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Image:</a:t>
            </a:r>
            <a:r>
              <a:rPr lang="en-US" baseline="0" dirty="0"/>
              <a:t>  </a:t>
            </a:r>
            <a:r>
              <a:rPr lang="en-US" dirty="0">
                <a:hlinkClick r:id="rId3"/>
              </a:rPr>
              <a:t>http://en.wikipedia.org/wiki/Paul_Weyrich</a:t>
            </a:r>
            <a:r>
              <a:rPr lang="en-US" dirty="0"/>
              <a:t>  Image may be subject to</a:t>
            </a:r>
            <a:r>
              <a:rPr lang="en-US" baseline="0" dirty="0"/>
              <a:t> copyright.</a:t>
            </a:r>
          </a:p>
          <a:p>
            <a:r>
              <a:rPr lang="en-US" baseline="0" dirty="0"/>
              <a:t>Quote:  Robert </a:t>
            </a:r>
            <a:r>
              <a:rPr lang="en-US" baseline="0" dirty="0" err="1"/>
              <a:t>McChesney</a:t>
            </a:r>
            <a:r>
              <a:rPr lang="en-US" baseline="0" dirty="0"/>
              <a:t>, </a:t>
            </a:r>
            <a:r>
              <a:rPr lang="en-US" i="1" baseline="0" dirty="0"/>
              <a:t>Digital Disconnect</a:t>
            </a:r>
            <a:r>
              <a:rPr lang="en-US" i="0" baseline="0" dirty="0"/>
              <a:t>, page 59.</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Note:  </a:t>
            </a:r>
            <a:r>
              <a:rPr lang="en-US" sz="1200" dirty="0"/>
              <a:t>Co-founder of the Heritage Foundation, largest conservative think tank in WA D.C. and partially funded by Charles Koch Foundation and other right-wing billionaires.</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34</a:t>
            </a:fld>
            <a:endParaRPr lang="en-US"/>
          </a:p>
        </p:txBody>
      </p:sp>
    </p:spTree>
    <p:extLst>
      <p:ext uri="{BB962C8B-B14F-4D97-AF65-F5344CB8AC3E}">
        <p14:creationId xmlns:p14="http://schemas.microsoft.com/office/powerpoint/2010/main" val="320717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Brennan Center for Voting Rights. https://www.brennancenter.org/voting-restrictions-first-time-2016  Image may be subject to copyright</a:t>
            </a:r>
            <a:r>
              <a:rPr lang="en-US" baseline="0" dirty="0" smtClean="0"/>
              <a:t>.</a:t>
            </a:r>
          </a:p>
          <a:p>
            <a:r>
              <a:rPr lang="en-US" baseline="0" dirty="0" smtClean="0"/>
              <a:t>Light red shows restriction in place in 2012</a:t>
            </a:r>
          </a:p>
          <a:p>
            <a:r>
              <a:rPr lang="en-US" baseline="0" dirty="0" smtClean="0"/>
              <a:t>Dark red shows restriction in place for 2016</a:t>
            </a:r>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35</a:t>
            </a:fld>
            <a:endParaRPr lang="en-US"/>
          </a:p>
        </p:txBody>
      </p:sp>
    </p:spTree>
    <p:extLst>
      <p:ext uri="{BB962C8B-B14F-4D97-AF65-F5344CB8AC3E}">
        <p14:creationId xmlns:p14="http://schemas.microsoft.com/office/powerpoint/2010/main" val="1125752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Source:  Wikipedia. http://en.wikipedia.org/wiki/File:Warren_Buffett_KU_Visit.jpg</a:t>
            </a:r>
          </a:p>
          <a:p>
            <a:endParaRPr lang="en-US" dirty="0"/>
          </a:p>
        </p:txBody>
      </p:sp>
      <p:sp>
        <p:nvSpPr>
          <p:cNvPr id="4" name="Slide Number Placeholder 3"/>
          <p:cNvSpPr>
            <a:spLocks noGrp="1"/>
          </p:cNvSpPr>
          <p:nvPr>
            <p:ph type="sldNum" sz="quarter" idx="5"/>
          </p:nvPr>
        </p:nvSpPr>
        <p:spPr/>
        <p:txBody>
          <a:bodyPr/>
          <a:lstStyle/>
          <a:p>
            <a:pPr>
              <a:defRPr/>
            </a:pPr>
            <a:fld id="{3CC95B71-EF45-4460-89A9-E626FE3B8539}" type="slidenum">
              <a:rPr lang="en-US" smtClean="0"/>
              <a:pPr>
                <a:defRPr/>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bwMode="auto">
          <a:xfrm>
            <a:off x="930482" y="3330419"/>
            <a:ext cx="7435436" cy="32777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t>The major victories of the 1960s and the early 1970s caused great alarm among corporate America, their right wing political allies and corporate mainstream politicians.  Many of these victories coupled with an upsurge in labor unrest threatened many of their fundamental interests and furthered limited their power and freedom.  Corporate America desperately wanted to regain political dominance and greater freedom from government control and strong unions. </a:t>
            </a:r>
          </a:p>
          <a:p>
            <a:pPr eaLnBrk="1" hangingPunct="1">
              <a:lnSpc>
                <a:spcPct val="90000"/>
              </a:lnSpc>
              <a:spcBef>
                <a:spcPct val="0"/>
              </a:spcBef>
            </a:pPr>
            <a:endParaRPr lang="en-US"/>
          </a:p>
          <a:p>
            <a:pPr eaLnBrk="1" hangingPunct="1">
              <a:lnSpc>
                <a:spcPct val="90000"/>
              </a:lnSpc>
              <a:spcBef>
                <a:spcPct val="0"/>
              </a:spcBef>
            </a:pPr>
            <a:r>
              <a:rPr lang="en-US"/>
              <a:t>On August 23, 1971, Lewis Powell, wrote a famous confidential memo to the U.S. Chamber of Commerce calling for a major counterattack by corporate America. </a:t>
            </a:r>
            <a:r>
              <a:rPr lang="en-US">
                <a:hlinkClick r:id="rId3"/>
              </a:rPr>
              <a:t>http://reclaimdemocracy.org/corporate_accountability/powell_memo_lewis.html</a:t>
            </a:r>
            <a:r>
              <a:rPr lang="en-US"/>
              <a:t> This memo along with the writings of other corporate allies laid the foundation for the corporate counterattack that helped achieve the election of Ronald Reagan in 1980s and a fundamental shift in American economic and political life.</a:t>
            </a:r>
          </a:p>
          <a:p>
            <a:pPr eaLnBrk="1" hangingPunct="1">
              <a:lnSpc>
                <a:spcPct val="90000"/>
              </a:lnSpc>
              <a:spcBef>
                <a:spcPct val="0"/>
              </a:spcBef>
            </a:pPr>
            <a:endParaRPr lang="en-US"/>
          </a:p>
          <a:p>
            <a:pPr eaLnBrk="1" hangingPunct="1">
              <a:lnSpc>
                <a:spcPct val="90000"/>
              </a:lnSpc>
              <a:spcBef>
                <a:spcPct val="0"/>
              </a:spcBef>
            </a:pPr>
            <a:r>
              <a:rPr lang="en-US"/>
              <a:t>The key elements and messages of the strategy are listed above.  They also included the importance of winning the battle for the future vision of the country coupled with values, themes and messages that would become the dominant view of our future.  This battle of ideas would be supported by the creation of many think tanks, endowment of chairs in university economics departments and business schools, attacks on leftist and progressive intellectuals, strengthening lobbying efforts, dominating the media and building powerful and well-funded permanent political and election campaign organizations.  Crushing unions would be key.</a:t>
            </a:r>
          </a:p>
          <a:p>
            <a:pPr eaLnBrk="1" hangingPunct="1">
              <a:lnSpc>
                <a:spcPct val="90000"/>
              </a:lnSpc>
              <a:spcBef>
                <a:spcPct val="0"/>
              </a:spcBef>
            </a:pPr>
            <a:endParaRPr lang="en-US"/>
          </a:p>
          <a:p>
            <a:pPr eaLnBrk="1" hangingPunct="1">
              <a:lnSpc>
                <a:spcPct val="90000"/>
              </a:lnSpc>
              <a:spcBef>
                <a:spcPct val="0"/>
              </a:spcBef>
            </a:pPr>
            <a:r>
              <a:rPr lang="en-US"/>
              <a:t>What were the results?  We have already seen the dramatic shift to economic inequality.  Long gone were the days of a rising tide would lift all boats.</a:t>
            </a:r>
          </a:p>
          <a:p>
            <a:pPr eaLnBrk="1" hangingPunct="1">
              <a:spcBef>
                <a:spcPct val="0"/>
              </a:spcBef>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39</a:t>
            </a:fld>
            <a:endParaRPr lang="en-US"/>
          </a:p>
        </p:txBody>
      </p:sp>
    </p:spTree>
    <p:extLst>
      <p:ext uri="{BB962C8B-B14F-4D97-AF65-F5344CB8AC3E}">
        <p14:creationId xmlns:p14="http://schemas.microsoft.com/office/powerpoint/2010/main" val="3746036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Pew Research Center, </a:t>
            </a:r>
            <a:r>
              <a:rPr lang="en-US" b="0" dirty="0" smtClean="0"/>
              <a:t>“</a:t>
            </a:r>
            <a:r>
              <a:rPr lang="en-US" sz="1200" b="0" i="0" kern="1200" dirty="0" smtClean="0">
                <a:solidFill>
                  <a:schemeClr val="tx1"/>
                </a:solidFill>
                <a:effectLst/>
                <a:latin typeface="+mn-lt"/>
                <a:ea typeface="+mn-ea"/>
                <a:cs typeface="+mn-cs"/>
              </a:rPr>
              <a:t>Most Americans see labor unions, corporations favorably,” January</a:t>
            </a:r>
            <a:r>
              <a:rPr lang="en-US" sz="1200" b="0" i="0" kern="1200" baseline="0" dirty="0" smtClean="0">
                <a:solidFill>
                  <a:schemeClr val="tx1"/>
                </a:solidFill>
                <a:effectLst/>
                <a:latin typeface="+mn-lt"/>
                <a:ea typeface="+mn-ea"/>
                <a:cs typeface="+mn-cs"/>
              </a:rPr>
              <a:t> 30, 2017. http://www.pewresearch.org/fact-tank/2017/01/30/most-americans-see-labor-unions-corporations-favorably/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C964B3-2080-4235-AAD1-5EBE0B03311C}" type="slidenum">
              <a:rPr lang="en-US" smtClean="0"/>
              <a:t>40</a:t>
            </a:fld>
            <a:endParaRPr lang="en-US"/>
          </a:p>
        </p:txBody>
      </p:sp>
    </p:spTree>
    <p:extLst>
      <p:ext uri="{BB962C8B-B14F-4D97-AF65-F5344CB8AC3E}">
        <p14:creationId xmlns:p14="http://schemas.microsoft.com/office/powerpoint/2010/main" val="1184235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Gallup Poll, 2015. </a:t>
            </a:r>
            <a:r>
              <a:rPr lang="en-US" sz="1200" dirty="0"/>
              <a:t>http://www.gallup.com/poll/184622/americans-support-labor-unions-continues-recover.aspxq </a:t>
            </a:r>
            <a:endParaRPr lang="en-US" dirty="0"/>
          </a:p>
        </p:txBody>
      </p:sp>
      <p:sp>
        <p:nvSpPr>
          <p:cNvPr id="4" name="Slide Number Placeholder 3"/>
          <p:cNvSpPr>
            <a:spLocks noGrp="1"/>
          </p:cNvSpPr>
          <p:nvPr>
            <p:ph type="sldNum" sz="quarter" idx="10"/>
          </p:nvPr>
        </p:nvSpPr>
        <p:spPr/>
        <p:txBody>
          <a:bodyPr/>
          <a:lstStyle/>
          <a:p>
            <a:fld id="{FEC964B3-2080-4235-AAD1-5EBE0B03311C}" type="slidenum">
              <a:rPr lang="en-US" smtClean="0"/>
              <a:t>41</a:t>
            </a:fld>
            <a:endParaRPr lang="en-US"/>
          </a:p>
        </p:txBody>
      </p:sp>
    </p:spTree>
    <p:extLst>
      <p:ext uri="{BB962C8B-B14F-4D97-AF65-F5344CB8AC3E}">
        <p14:creationId xmlns:p14="http://schemas.microsoft.com/office/powerpoint/2010/main" val="1012664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National Employment Law Project, http://www.nelp.org/content/uploads/Low-Wage-Worker-Survey-Memo-October-2015.pdf </a:t>
            </a:r>
          </a:p>
        </p:txBody>
      </p:sp>
      <p:sp>
        <p:nvSpPr>
          <p:cNvPr id="4" name="Slide Number Placeholder 3"/>
          <p:cNvSpPr>
            <a:spLocks noGrp="1"/>
          </p:cNvSpPr>
          <p:nvPr>
            <p:ph type="sldNum" sz="quarter" idx="10"/>
          </p:nvPr>
        </p:nvSpPr>
        <p:spPr/>
        <p:txBody>
          <a:bodyPr/>
          <a:lstStyle/>
          <a:p>
            <a:fld id="{FEC964B3-2080-4235-AAD1-5EBE0B03311C}" type="slidenum">
              <a:rPr lang="en-US" smtClean="0"/>
              <a:t>42</a:t>
            </a:fld>
            <a:endParaRPr lang="en-US"/>
          </a:p>
        </p:txBody>
      </p:sp>
    </p:spTree>
    <p:extLst>
      <p:ext uri="{BB962C8B-B14F-4D97-AF65-F5344CB8AC3E}">
        <p14:creationId xmlns:p14="http://schemas.microsoft.com/office/powerpoint/2010/main" val="4226739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http://wksu.org/post/what-could-extended-republican-national-convention-mean-cleveland#stream/0  Image</a:t>
            </a:r>
            <a:r>
              <a:rPr lang="en-US" baseline="0" dirty="0" smtClean="0"/>
              <a:t> may be subject to copyright.</a:t>
            </a:r>
            <a:endParaRPr lang="en-US" dirty="0" smtClean="0"/>
          </a:p>
          <a:p>
            <a:r>
              <a:rPr lang="en-US" dirty="0" smtClean="0"/>
              <a:t>Source:  Republican Platform</a:t>
            </a:r>
            <a:r>
              <a:rPr lang="en-US" baseline="0" dirty="0" smtClean="0"/>
              <a:t> 2016.</a:t>
            </a:r>
            <a:r>
              <a:rPr lang="en-US" dirty="0" smtClean="0"/>
              <a:t> https://prod-static-ngop-pbl.s3.amazonaws.com/media/documents/DRAFT_12_FINAL[1]-ben_1468872234.pdf</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43</a:t>
            </a:fld>
            <a:endParaRPr lang="en-US"/>
          </a:p>
        </p:txBody>
      </p:sp>
    </p:spTree>
    <p:extLst>
      <p:ext uri="{BB962C8B-B14F-4D97-AF65-F5344CB8AC3E}">
        <p14:creationId xmlns:p14="http://schemas.microsoft.com/office/powerpoint/2010/main" val="1192595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http://www.ibew553.org/labor/unions-in-the-trump-era</a:t>
            </a:r>
            <a:r>
              <a:rPr lang="en-US" dirty="0" smtClean="0">
                <a:hlinkClick r:id="rId3"/>
              </a:rPr>
              <a:t>/</a:t>
            </a:r>
            <a:r>
              <a:rPr lang="en-US" dirty="0" smtClean="0"/>
              <a:t>  Image may be subject to copyright.</a:t>
            </a:r>
          </a:p>
          <a:p>
            <a:r>
              <a:rPr lang="en-US" dirty="0" smtClean="0"/>
              <a:t>Source:  South Carolina Radio Network</a:t>
            </a:r>
            <a:r>
              <a:rPr lang="en-US" dirty="0"/>
              <a:t>, February 17, 2016. </a:t>
            </a:r>
            <a:r>
              <a:rPr lang="en-US" dirty="0">
                <a:hlinkClick r:id="rId4"/>
              </a:rPr>
              <a:t>http://www.southcarolinaradionetwork.com/2016/02/17/trump-backs-off-on-break-with-party-can-live-with-unions-at-certain-locations-interview</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44</a:t>
            </a:fld>
            <a:endParaRPr lang="en-US"/>
          </a:p>
        </p:txBody>
      </p:sp>
    </p:spTree>
    <p:extLst>
      <p:ext uri="{BB962C8B-B14F-4D97-AF65-F5344CB8AC3E}">
        <p14:creationId xmlns:p14="http://schemas.microsoft.com/office/powerpoint/2010/main" val="722238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Source: Years 1890  - 1929, Vernon Briggs, </a:t>
            </a:r>
            <a:r>
              <a:rPr lang="en-US" sz="1200" i="1" dirty="0"/>
              <a:t>Immigration and  American </a:t>
            </a:r>
            <a:r>
              <a:rPr lang="en-US" sz="1200" dirty="0"/>
              <a:t>Unionism, pages 71 and 113.  Years 1930 -1970, U.S. Department of </a:t>
            </a:r>
            <a:r>
              <a:rPr lang="en-US" sz="1100" dirty="0"/>
              <a:t>Commerce</a:t>
            </a:r>
            <a:r>
              <a:rPr lang="en-US" sz="1200" dirty="0"/>
              <a:t>,  “Historical Statistics of the U. S. – Colonial Times to 1970, page 178.  Years 1971 to 2003, U.S. Department of Commerce, “Statistical Abstract of the U.S., several issues, tables typically labeled “Labor Union Membership by Sector.  Years 2003 to </a:t>
            </a:r>
            <a:r>
              <a:rPr lang="en-US" sz="1200" dirty="0" smtClean="0"/>
              <a:t>2016 </a:t>
            </a:r>
            <a:r>
              <a:rPr lang="en-US" sz="1200" dirty="0"/>
              <a:t>Bureau of Labor Statistics.</a:t>
            </a:r>
            <a:r>
              <a:rPr lang="en-US" sz="1200" baseline="0" dirty="0"/>
              <a:t> http://www.bls.gov/news.release/pdf/union2.pdf </a:t>
            </a:r>
            <a:endParaRPr lang="en-US" sz="1200"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Barry T. Hirsch and David A. Macpherson, "</a:t>
            </a:r>
            <a:r>
              <a:rPr lang="en-US" sz="1200" u="sng" kern="1200" dirty="0">
                <a:solidFill>
                  <a:schemeClr val="tx1"/>
                </a:solidFill>
                <a:effectLst/>
                <a:latin typeface="+mn-lt"/>
                <a:ea typeface="+mn-ea"/>
                <a:cs typeface="+mn-cs"/>
                <a:hlinkClick r:id="rId3" action="ppaction://hlinkfile"/>
              </a:rPr>
              <a:t>Union Membership and Coverage Database from the Current Population Survey: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Industrial and Labor Relations Review</a:t>
            </a:r>
            <a:r>
              <a:rPr lang="en-US" sz="1200" kern="1200" dirty="0">
                <a:solidFill>
                  <a:schemeClr val="tx1"/>
                </a:solidFill>
                <a:effectLst/>
                <a:latin typeface="+mn-lt"/>
                <a:ea typeface="+mn-ea"/>
                <a:cs typeface="+mn-cs"/>
              </a:rPr>
              <a:t>, Vol. 56, No. 2, January 2003, pp. 349-54. (in </a:t>
            </a:r>
            <a:r>
              <a:rPr lang="en-US" sz="1200" kern="1200" dirty="0" err="1">
                <a:solidFill>
                  <a:schemeClr val="tx1"/>
                </a:solidFill>
                <a:effectLst/>
                <a:latin typeface="+mn-lt"/>
                <a:ea typeface="+mn-ea"/>
                <a:cs typeface="+mn-cs"/>
              </a:rPr>
              <a:t>pdf</a:t>
            </a:r>
            <a:r>
              <a:rPr lang="en-US" sz="1200" kern="1200" dirty="0">
                <a:solidFill>
                  <a:schemeClr val="tx1"/>
                </a:solidFill>
                <a:effectLst/>
                <a:latin typeface="+mn-lt"/>
                <a:ea typeface="+mn-ea"/>
                <a:cs typeface="+mn-cs"/>
              </a:rPr>
              <a:t>)  URL:  http://www.unionstats.com/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a:t>
            </a:fld>
            <a:endParaRPr lang="en-US" dirty="0"/>
          </a:p>
        </p:txBody>
      </p:sp>
    </p:spTree>
    <p:extLst>
      <p:ext uri="{BB962C8B-B14F-4D97-AF65-F5344CB8AC3E}">
        <p14:creationId xmlns:p14="http://schemas.microsoft.com/office/powerpoint/2010/main" val="688043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Source:  https://en.wikipedia.org/wiki/Right-to-work_law </a:t>
            </a:r>
            <a:endParaRPr lang="en-US"/>
          </a:p>
        </p:txBody>
      </p:sp>
      <p:sp>
        <p:nvSpPr>
          <p:cNvPr id="4" name="Slide Number Placeholder 3"/>
          <p:cNvSpPr>
            <a:spLocks noGrp="1"/>
          </p:cNvSpPr>
          <p:nvPr>
            <p:ph type="sldNum" sz="quarter" idx="10"/>
          </p:nvPr>
        </p:nvSpPr>
        <p:spPr/>
        <p:txBody>
          <a:bodyPr/>
          <a:lstStyle/>
          <a:p>
            <a:fld id="{7E577DDA-EFEB-4026-AE3E-9DA71543D389}" type="slidenum">
              <a:rPr lang="en-US" smtClean="0"/>
              <a:t>45</a:t>
            </a:fld>
            <a:endParaRPr lang="en-US"/>
          </a:p>
        </p:txBody>
      </p:sp>
    </p:spTree>
    <p:extLst>
      <p:ext uri="{BB962C8B-B14F-4D97-AF65-F5344CB8AC3E}">
        <p14:creationId xmlns:p14="http://schemas.microsoft.com/office/powerpoint/2010/main" val="3198733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Council of State Governments, “Trends in Prevailing Wage Laws</a:t>
            </a:r>
            <a:r>
              <a:rPr lang="en-US" dirty="0"/>
              <a:t>,”, page 2. </a:t>
            </a:r>
            <a:r>
              <a:rPr lang="en-US" dirty="0">
                <a:hlinkClick r:id="rId3"/>
              </a:rPr>
              <a:t>http://</a:t>
            </a:r>
            <a:r>
              <a:rPr lang="en-US" dirty="0" smtClean="0">
                <a:hlinkClick r:id="rId3"/>
              </a:rPr>
              <a:t>knowledgecenter.csg.org/kc/system/files/CR_wagelaws%202017.pdf</a:t>
            </a:r>
            <a:r>
              <a:rPr lang="en-US" dirty="0" smtClean="0"/>
              <a:t> </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46</a:t>
            </a:fld>
            <a:endParaRPr lang="en-US"/>
          </a:p>
        </p:txBody>
      </p:sp>
    </p:spTree>
    <p:extLst>
      <p:ext uri="{BB962C8B-B14F-4D97-AF65-F5344CB8AC3E}">
        <p14:creationId xmlns:p14="http://schemas.microsoft.com/office/powerpoint/2010/main" val="2603824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and Source:  Joanne Walters, :”When Neil Gorsuch put corporate interests over a man freezing to death, </a:t>
            </a:r>
            <a:r>
              <a:rPr lang="en-US" i="1" baseline="0" dirty="0" smtClean="0"/>
              <a:t>The Guardian, </a:t>
            </a:r>
            <a:r>
              <a:rPr lang="en-US" i="0" baseline="0" dirty="0" smtClean="0"/>
              <a:t>March 23, 2017.  </a:t>
            </a:r>
            <a:r>
              <a:rPr lang="en-US" baseline="0" dirty="0" smtClean="0"/>
              <a:t>https://www.theguardian.com/law/2017/mar/23/neil-gorsuch-supreme-court-frozen-trucker-alphonse-maddin</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47</a:t>
            </a:fld>
            <a:endParaRPr lang="en-US" dirty="0"/>
          </a:p>
        </p:txBody>
      </p:sp>
    </p:spTree>
    <p:extLst>
      <p:ext uri="{BB962C8B-B14F-4D97-AF65-F5344CB8AC3E}">
        <p14:creationId xmlns:p14="http://schemas.microsoft.com/office/powerpoint/2010/main" val="1426948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7D89404-B2A9-4089-AA37-3D695181DCD0}" type="slidenum">
              <a:rPr lang="en-US" smtClean="0"/>
              <a:pPr>
                <a:defRPr/>
              </a:pPr>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Sources:</a:t>
            </a:r>
          </a:p>
          <a:p>
            <a:pPr>
              <a:spcBef>
                <a:spcPct val="0"/>
              </a:spcBef>
            </a:pPr>
            <a:r>
              <a:rPr lang="en-US" dirty="0"/>
              <a:t>http://mirroronamerica.blogspot.com/2011_11_01_archive.html</a:t>
            </a:r>
            <a:r>
              <a:rPr lang="en-US" baseline="0" dirty="0"/>
              <a:t> </a:t>
            </a:r>
            <a:r>
              <a:rPr lang="en-US" dirty="0"/>
              <a:t> </a:t>
            </a:r>
          </a:p>
          <a:p>
            <a:pPr defTabSz="931723">
              <a:spcBef>
                <a:spcPct val="0"/>
              </a:spcBef>
              <a:defRPr/>
            </a:pPr>
            <a:r>
              <a:rPr lang="en-US" dirty="0">
                <a:hlinkClick r:id="rId3"/>
              </a:rPr>
              <a:t>http://news.cincinnati.com/article/20111108/NEWS0108/111090341/Issue-2-rejected-overturning-SB-5</a:t>
            </a:r>
            <a:r>
              <a:rPr lang="en-US" dirty="0"/>
              <a:t>  Image may be subject to copyright.</a:t>
            </a:r>
          </a:p>
          <a:p>
            <a:pPr defTabSz="931723">
              <a:spcBef>
                <a:spcPct val="0"/>
              </a:spcBef>
              <a:defRPr/>
            </a:pPr>
            <a:endParaRPr lang="en-US" dirty="0"/>
          </a:p>
          <a:p>
            <a:pPr defTabSz="931723">
              <a:spcBef>
                <a:spcPct val="0"/>
              </a:spcBef>
              <a:defRPr/>
            </a:pPr>
            <a:r>
              <a:rPr lang="en-US" dirty="0"/>
              <a:t>In 2011, OOC and Stand Up for Ohio played a critical role in the defeat of SB5 (the collective bargaining attack in Ohio). Together, the organizations hired a team of 12 staff to coordinate outreach to churches, veterans, students, community groups, and other non- labor allies across the state;  </a:t>
            </a:r>
          </a:p>
          <a:p>
            <a:pPr>
              <a:spcBef>
                <a:spcPct val="0"/>
              </a:spcBef>
            </a:pPr>
            <a:endParaRPr lang="en-US" dirty="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24" indent="-291163">
              <a:defRPr>
                <a:solidFill>
                  <a:schemeClr val="tx1"/>
                </a:solidFill>
                <a:latin typeface="Calibri" pitchFamily="34" charset="0"/>
              </a:defRPr>
            </a:lvl2pPr>
            <a:lvl3pPr marL="1164653" indent="-232930">
              <a:defRPr>
                <a:solidFill>
                  <a:schemeClr val="tx1"/>
                </a:solidFill>
                <a:latin typeface="Calibri" pitchFamily="34" charset="0"/>
              </a:defRPr>
            </a:lvl3pPr>
            <a:lvl4pPr marL="1630514" indent="-232930">
              <a:defRPr>
                <a:solidFill>
                  <a:schemeClr val="tx1"/>
                </a:solidFill>
                <a:latin typeface="Calibri" pitchFamily="34" charset="0"/>
              </a:defRPr>
            </a:lvl4pPr>
            <a:lvl5pPr marL="2096375" indent="-232930">
              <a:defRPr>
                <a:solidFill>
                  <a:schemeClr val="tx1"/>
                </a:solidFill>
                <a:latin typeface="Calibri" pitchFamily="34" charset="0"/>
              </a:defRPr>
            </a:lvl5pPr>
            <a:lvl6pPr marL="2562236" indent="-232930" fontAlgn="base">
              <a:spcBef>
                <a:spcPct val="0"/>
              </a:spcBef>
              <a:spcAft>
                <a:spcPct val="0"/>
              </a:spcAft>
              <a:defRPr>
                <a:solidFill>
                  <a:schemeClr val="tx1"/>
                </a:solidFill>
                <a:latin typeface="Calibri" pitchFamily="34" charset="0"/>
              </a:defRPr>
            </a:lvl6pPr>
            <a:lvl7pPr marL="3028096" indent="-232930" fontAlgn="base">
              <a:spcBef>
                <a:spcPct val="0"/>
              </a:spcBef>
              <a:spcAft>
                <a:spcPct val="0"/>
              </a:spcAft>
              <a:defRPr>
                <a:solidFill>
                  <a:schemeClr val="tx1"/>
                </a:solidFill>
                <a:latin typeface="Calibri" pitchFamily="34" charset="0"/>
              </a:defRPr>
            </a:lvl7pPr>
            <a:lvl8pPr marL="3493957" indent="-232930" fontAlgn="base">
              <a:spcBef>
                <a:spcPct val="0"/>
              </a:spcBef>
              <a:spcAft>
                <a:spcPct val="0"/>
              </a:spcAft>
              <a:defRPr>
                <a:solidFill>
                  <a:schemeClr val="tx1"/>
                </a:solidFill>
                <a:latin typeface="Calibri" pitchFamily="34" charset="0"/>
              </a:defRPr>
            </a:lvl8pPr>
            <a:lvl9pPr marL="3959819" indent="-23293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0964DBD-9099-4FA1-B7C8-8396494A57FA}" type="slidenum">
              <a:rPr lang="en-US"/>
              <a:pPr fontAlgn="base">
                <a:spcBef>
                  <a:spcPct val="0"/>
                </a:spcBef>
                <a:spcAft>
                  <a:spcPct val="0"/>
                </a:spcAft>
              </a:pPr>
              <a:t>49</a:t>
            </a:fld>
            <a:endParaRPr lang="en-US"/>
          </a:p>
        </p:txBody>
      </p:sp>
    </p:spTree>
    <p:extLst>
      <p:ext uri="{BB962C8B-B14F-4D97-AF65-F5344CB8AC3E}">
        <p14:creationId xmlns:p14="http://schemas.microsoft.com/office/powerpoint/2010/main" val="1492126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http://www.commondreams.org/news/2015/09/11/wont-back-down-seattle-teacher-strike-continues-third-day  Image</a:t>
            </a:r>
            <a:r>
              <a:rPr lang="en-US" baseline="0" dirty="0"/>
              <a:t> may be subject to copyright.</a:t>
            </a:r>
            <a:endParaRPr lang="en-US" dirty="0"/>
          </a:p>
        </p:txBody>
      </p:sp>
      <p:sp>
        <p:nvSpPr>
          <p:cNvPr id="4" name="Slide Number Placeholder 3"/>
          <p:cNvSpPr>
            <a:spLocks noGrp="1"/>
          </p:cNvSpPr>
          <p:nvPr>
            <p:ph type="sldNum" sz="quarter" idx="10"/>
          </p:nvPr>
        </p:nvSpPr>
        <p:spPr/>
        <p:txBody>
          <a:bodyPr/>
          <a:lstStyle/>
          <a:p>
            <a:fld id="{BFF9E7E1-0160-41A3-9116-248D6C1438AD}" type="slidenum">
              <a:rPr lang="en-US" smtClean="0"/>
              <a:t>50</a:t>
            </a:fld>
            <a:endParaRPr lang="en-US"/>
          </a:p>
        </p:txBody>
      </p:sp>
    </p:spTree>
    <p:extLst>
      <p:ext uri="{BB962C8B-B14F-4D97-AF65-F5344CB8AC3E}">
        <p14:creationId xmlns:p14="http://schemas.microsoft.com/office/powerpoint/2010/main" val="3224678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http://www.seattlepi.com/elections/article/Women-allies-march-on-Seattle-10872707.php#photo-12233902  Image may be subject to copyright.</a:t>
            </a:r>
          </a:p>
          <a:p>
            <a:r>
              <a:rPr lang="en-US" dirty="0" smtClean="0"/>
              <a:t>The historic and extremely</a:t>
            </a:r>
            <a:r>
              <a:rPr lang="en-US" baseline="0" dirty="0" smtClean="0"/>
              <a:t> large women‘s marches of January 21, 2017 brought millions of women and men, young and old, people of color and white, citizens and non-citizens, and LGBT and straight in to the streets as a massive show of unity and solidarity to fight forward and move our country toward a better future.  The </a:t>
            </a:r>
            <a:r>
              <a:rPr lang="en-US" baseline="0" smtClean="0"/>
              <a:t>time is now</a:t>
            </a:r>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51</a:t>
            </a:fld>
            <a:endParaRPr lang="en-US"/>
          </a:p>
        </p:txBody>
      </p:sp>
    </p:spTree>
    <p:extLst>
      <p:ext uri="{BB962C8B-B14F-4D97-AF65-F5344CB8AC3E}">
        <p14:creationId xmlns:p14="http://schemas.microsoft.com/office/powerpoint/2010/main" val="1949010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baseline="0" dirty="0" smtClean="0"/>
              <a:t> Des Moines Register, April 28, 2017. http://www.desmoinesregister.com/story/opinion/readers/2017/04/28/union-members-vote-their-dues-every-month/307683001/  Image may be subject to copyright.</a:t>
            </a:r>
          </a:p>
          <a:p>
            <a:r>
              <a:rPr lang="en-US" baseline="0" dirty="0" smtClean="0"/>
              <a:t>Source:  Des Moines Register, October 25, 2017. http://www.desmoinesregister.com/story/news/politics/2017/10/25/iowa-union-recertification-voting-results/797879001/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52</a:t>
            </a:fld>
            <a:endParaRPr lang="en-US" dirty="0"/>
          </a:p>
        </p:txBody>
      </p:sp>
    </p:spTree>
    <p:extLst>
      <p:ext uri="{BB962C8B-B14F-4D97-AF65-F5344CB8AC3E}">
        <p14:creationId xmlns:p14="http://schemas.microsoft.com/office/powerpoint/2010/main" val="3767622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and source:  St. Louis </a:t>
            </a:r>
            <a:r>
              <a:rPr lang="en-US" dirty="0"/>
              <a:t>Labor Tribune</a:t>
            </a:r>
            <a:r>
              <a:rPr lang="en-US" dirty="0" smtClean="0"/>
              <a:t>, August 28, 2017.  Image may be subject to copyright. </a:t>
            </a:r>
            <a:r>
              <a:rPr lang="en-US" dirty="0">
                <a:hlinkClick r:id="rId3"/>
              </a:rPr>
              <a:t>http://labortribune.com/photo-gallery-mass-turnout-for-rtw-repeal-rally-signature-turn-in-at-state-capitol/floor-signs</a:t>
            </a:r>
            <a:r>
              <a:rPr lang="en-US" dirty="0" smtClean="0">
                <a:hlinkClick r:id="rId3"/>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53</a:t>
            </a:fld>
            <a:endParaRPr lang="en-US" dirty="0"/>
          </a:p>
        </p:txBody>
      </p:sp>
    </p:spTree>
    <p:extLst>
      <p:ext uri="{BB962C8B-B14F-4D97-AF65-F5344CB8AC3E}">
        <p14:creationId xmlns:p14="http://schemas.microsoft.com/office/powerpoint/2010/main" val="3945440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Time magazine.</a:t>
            </a:r>
            <a:r>
              <a:rPr lang="en-US" baseline="0" dirty="0" smtClean="0"/>
              <a:t>  April 9, 2018. </a:t>
            </a:r>
            <a:r>
              <a:rPr lang="en-US" baseline="0" dirty="0" smtClean="0">
                <a:hlinkClick r:id="rId3"/>
              </a:rPr>
              <a:t>http://time.com/5233965/oklahoma-teachers-strike-extension/</a:t>
            </a:r>
            <a:r>
              <a:rPr lang="en-US" dirty="0"/>
              <a:t> </a:t>
            </a:r>
            <a:r>
              <a:rPr lang="en-US" dirty="0" smtClean="0"/>
              <a:t> Image may be subject to copyright.</a:t>
            </a:r>
          </a:p>
          <a:p>
            <a:r>
              <a:rPr lang="en-US" dirty="0" smtClean="0"/>
              <a:t>Source:  No raise for ten years.  </a:t>
            </a:r>
            <a:r>
              <a:rPr lang="en-US" dirty="0" err="1" smtClean="0"/>
              <a:t>NewsOK</a:t>
            </a:r>
            <a:r>
              <a:rPr lang="en-US" dirty="0" smtClean="0"/>
              <a:t>.  </a:t>
            </a:r>
            <a:r>
              <a:rPr lang="en-US" dirty="0"/>
              <a:t>January 22, 2018. </a:t>
            </a:r>
            <a:r>
              <a:rPr lang="en-US" dirty="0">
                <a:hlinkClick r:id="rId4"/>
              </a:rPr>
              <a:t>http://</a:t>
            </a:r>
            <a:r>
              <a:rPr lang="en-US" dirty="0" smtClean="0">
                <a:hlinkClick r:id="rId4"/>
              </a:rPr>
              <a:t>newsok.com/article/5580331/oklahoma-teachers-continue-wait-for-pay-raise-a-decade-after-last-increase</a:t>
            </a:r>
            <a:endParaRPr lang="en-US" dirty="0" smtClean="0"/>
          </a:p>
          <a:p>
            <a:r>
              <a:rPr lang="en-US" dirty="0" smtClean="0"/>
              <a:t>Source:  $6,000 pay raise. “Oklahoma </a:t>
            </a:r>
            <a:r>
              <a:rPr lang="en-US" dirty="0"/>
              <a:t>Teachers End Walkout After Winning Raises and Additional </a:t>
            </a:r>
            <a:r>
              <a:rPr lang="en-US" dirty="0" smtClean="0"/>
              <a:t>Funding.”  </a:t>
            </a:r>
            <a:r>
              <a:rPr lang="en-US" i="1" dirty="0" smtClean="0"/>
              <a:t>New York Times.</a:t>
            </a:r>
            <a:r>
              <a:rPr lang="en-US" i="1" baseline="0" dirty="0" smtClean="0"/>
              <a:t>  </a:t>
            </a:r>
            <a:r>
              <a:rPr lang="en-US" i="0" baseline="0" dirty="0" smtClean="0"/>
              <a:t>April 12, 2018. </a:t>
            </a:r>
            <a:r>
              <a:rPr lang="en-US" i="0" baseline="0" dirty="0" smtClean="0">
                <a:hlinkClick r:id="rId5"/>
              </a:rPr>
              <a:t>https://www.nytimes.com/2018/04/12/us/oklahoma-teachers-strike.html</a:t>
            </a:r>
            <a:r>
              <a:rPr lang="en-US" i="0" baseline="0"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BFF9E7E1-0160-41A3-9116-248D6C1438AD}" type="slidenum">
              <a:rPr lang="en-US" smtClean="0"/>
              <a:t>54</a:t>
            </a:fld>
            <a:endParaRPr lang="en-US"/>
          </a:p>
        </p:txBody>
      </p:sp>
    </p:spTree>
    <p:extLst>
      <p:ext uri="{BB962C8B-B14F-4D97-AF65-F5344CB8AC3E}">
        <p14:creationId xmlns:p14="http://schemas.microsoft.com/office/powerpoint/2010/main" val="174162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left are my Irish-American grandfather, Jim, with his wife Jane.  On the right, are my German-American grandfather, </a:t>
            </a:r>
            <a:r>
              <a:rPr lang="en-US" baseline="0" dirty="0" err="1"/>
              <a:t>Adelbert</a:t>
            </a:r>
            <a:r>
              <a:rPr lang="en-US" baseline="0" dirty="0"/>
              <a:t>, and his wife Mabel.  Grandfather Jim was pulled out of 3</a:t>
            </a:r>
            <a:r>
              <a:rPr lang="en-US" baseline="30000" dirty="0"/>
              <a:t>rd</a:t>
            </a:r>
            <a:r>
              <a:rPr lang="en-US" baseline="0" dirty="0"/>
              <a:t> grade at age ten and sent to work in a brickyard.  He worked for 65 years.  Grandfather </a:t>
            </a:r>
            <a:r>
              <a:rPr lang="en-US" baseline="0" dirty="0" err="1"/>
              <a:t>Adelbert</a:t>
            </a:r>
            <a:r>
              <a:rPr lang="en-US" baseline="0" dirty="0"/>
              <a:t> was pulled out of 6</a:t>
            </a:r>
            <a:r>
              <a:rPr lang="en-US" baseline="30000" dirty="0"/>
              <a:t>th</a:t>
            </a:r>
            <a:r>
              <a:rPr lang="en-US" baseline="0" dirty="0"/>
              <a:t> grade and sent to work.  He worked until his untimely death.</a:t>
            </a:r>
          </a:p>
          <a:p>
            <a:endParaRPr lang="en-US" baseline="0" dirty="0"/>
          </a:p>
          <a:p>
            <a:r>
              <a:rPr lang="en-US" baseline="0" dirty="0"/>
              <a:t>Why were they pulled out of school?  In a non-union corporate-dominated America, millions of working class parents could not support their families without the labor and wages of their children.  Both of my grandparents had their childhoods stolen due to economic desperation and injustice.  They never got a chance at an education and to reach for their dreams.</a:t>
            </a:r>
            <a:endParaRPr lang="en-US" dirty="0"/>
          </a:p>
        </p:txBody>
      </p:sp>
      <p:sp>
        <p:nvSpPr>
          <p:cNvPr id="4" name="Slide Number Placeholder 3"/>
          <p:cNvSpPr>
            <a:spLocks noGrp="1"/>
          </p:cNvSpPr>
          <p:nvPr>
            <p:ph type="sldNum" sz="quarter" idx="10"/>
          </p:nvPr>
        </p:nvSpPr>
        <p:spPr/>
        <p:txBody>
          <a:bodyPr/>
          <a:lstStyle/>
          <a:p>
            <a:fld id="{1E336C6F-7FAE-43BF-ACBA-AE098D6131B9}" type="slidenum">
              <a:rPr lang="en-US" smtClean="0"/>
              <a:t>6</a:t>
            </a:fld>
            <a:endParaRPr lang="en-US"/>
          </a:p>
        </p:txBody>
      </p:sp>
    </p:spTree>
    <p:extLst>
      <p:ext uri="{BB962C8B-B14F-4D97-AF65-F5344CB8AC3E}">
        <p14:creationId xmlns:p14="http://schemas.microsoft.com/office/powerpoint/2010/main" val="1616741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a:t>
            </a:r>
            <a:r>
              <a:rPr lang="en-US" dirty="0" smtClean="0">
                <a:hlinkClick r:id="rId3"/>
              </a:rPr>
              <a:t>www.congress.gov/amendment/115th-congress/house-amendment/227</a:t>
            </a:r>
            <a:r>
              <a:rPr lang="en-US" dirty="0" smtClean="0"/>
              <a:t> </a:t>
            </a:r>
          </a:p>
          <a:p>
            <a:r>
              <a:rPr lang="en-US" dirty="0">
                <a:hlinkClick r:id="rId4"/>
              </a:rPr>
              <a:t>http://</a:t>
            </a:r>
            <a:r>
              <a:rPr lang="en-US" dirty="0" smtClean="0">
                <a:hlinkClick r:id="rId4"/>
              </a:rPr>
              <a:t>clerk.house.gov/evs/2017/roll419.xml</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55</a:t>
            </a:fld>
            <a:endParaRPr lang="en-US" dirty="0"/>
          </a:p>
        </p:txBody>
      </p:sp>
    </p:spTree>
    <p:extLst>
      <p:ext uri="{BB962C8B-B14F-4D97-AF65-F5344CB8AC3E}">
        <p14:creationId xmlns:p14="http://schemas.microsoft.com/office/powerpoint/2010/main" val="1741599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State Net Capitol Journal</a:t>
            </a:r>
            <a:r>
              <a:rPr lang="en-US" dirty="0"/>
              <a:t>, December 31, 2017. </a:t>
            </a:r>
            <a:r>
              <a:rPr lang="en-US" dirty="0" smtClean="0"/>
              <a:t> 29 States have higher minimum wage than U.S.</a:t>
            </a:r>
          </a:p>
          <a:p>
            <a:r>
              <a:rPr lang="en-US" dirty="0" smtClean="0">
                <a:hlinkClick r:id="rId3"/>
              </a:rPr>
              <a:t>https</a:t>
            </a:r>
            <a:r>
              <a:rPr lang="en-US" dirty="0">
                <a:hlinkClick r:id="rId3"/>
              </a:rPr>
              <a:t>://</a:t>
            </a:r>
            <a:r>
              <a:rPr lang="en-US" dirty="0" smtClean="0">
                <a:hlinkClick r:id="rId3"/>
              </a:rPr>
              <a:t>www.lexisnexis.com/communities/state-net/b/capitol-journal/archive/2016/05/20/majority-of-states-have-minimum-wage-higher-than-federal-standard.aspx</a:t>
            </a:r>
            <a:r>
              <a:rPr lang="en-US" dirty="0" smtClean="0"/>
              <a:t> </a:t>
            </a:r>
            <a:endParaRPr lang="en-US" dirty="0"/>
          </a:p>
        </p:txBody>
      </p:sp>
      <p:sp>
        <p:nvSpPr>
          <p:cNvPr id="4" name="Slide Number Placeholder 3"/>
          <p:cNvSpPr>
            <a:spLocks noGrp="1"/>
          </p:cNvSpPr>
          <p:nvPr>
            <p:ph type="sldNum" sz="quarter" idx="10"/>
          </p:nvPr>
        </p:nvSpPr>
        <p:spPr/>
        <p:txBody>
          <a:bodyPr/>
          <a:lstStyle/>
          <a:p>
            <a:fld id="{BFF9E7E1-0160-41A3-9116-248D6C1438AD}" type="slidenum">
              <a:rPr lang="en-US" smtClean="0"/>
              <a:t>56</a:t>
            </a:fld>
            <a:endParaRPr lang="en-US"/>
          </a:p>
        </p:txBody>
      </p:sp>
    </p:spTree>
    <p:extLst>
      <p:ext uri="{BB962C8B-B14F-4D97-AF65-F5344CB8AC3E}">
        <p14:creationId xmlns:p14="http://schemas.microsoft.com/office/powerpoint/2010/main" val="1607279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dirty="0" smtClean="0"/>
              <a:t>:</a:t>
            </a:r>
            <a:r>
              <a:rPr lang="en-US" baseline="0" dirty="0" smtClean="0"/>
              <a:t>  http://michaelmoore.com/trumpwillwin/ </a:t>
            </a:r>
            <a:r>
              <a:rPr lang="en-US" dirty="0" smtClean="0"/>
              <a:t> </a:t>
            </a:r>
            <a:r>
              <a:rPr lang="en-US" dirty="0"/>
              <a:t>Image may be subject to copyright.</a:t>
            </a:r>
          </a:p>
          <a:p>
            <a:r>
              <a:rPr lang="en-US" dirty="0"/>
              <a:t>Quote:</a:t>
            </a:r>
            <a:r>
              <a:rPr lang="en-US" baseline="0" dirty="0"/>
              <a:t>  http://www.washingtonpost.com/blogs/fact-checker/wp/2015/07/08/donald-trumps-false-comments-connecting-mexican-immigrants-and-crime/ </a:t>
            </a:r>
            <a:endParaRPr lang="en-US" baseline="0" dirty="0" smtClean="0"/>
          </a:p>
          <a:p>
            <a:r>
              <a:rPr lang="en-US" baseline="0" dirty="0" smtClean="0"/>
              <a:t>Source:  Cato Institute, Criminal Immigrants:  Their Numbers, Demographics and Countries of Origin, March 15, 2017. https://object.cato.org/sites/cato.org/files/pubs/pdf/immigration_brief-1.pdf </a:t>
            </a:r>
          </a:p>
          <a:p>
            <a:r>
              <a:rPr lang="en-US" b="1" baseline="0" dirty="0" smtClean="0"/>
              <a:t>“</a:t>
            </a:r>
            <a:r>
              <a:rPr lang="en-US" b="1" dirty="0" smtClean="0"/>
              <a:t>All immigrants are less likely to be incarcerated than natives relative to their shares of the population. Even illegal immigrants are less likely to be incarcerated than native-born Americans.”</a:t>
            </a:r>
            <a:endParaRPr lang="en-US" b="1" dirty="0"/>
          </a:p>
        </p:txBody>
      </p:sp>
      <p:sp>
        <p:nvSpPr>
          <p:cNvPr id="4" name="Slide Number Placeholder 3"/>
          <p:cNvSpPr>
            <a:spLocks noGrp="1"/>
          </p:cNvSpPr>
          <p:nvPr>
            <p:ph type="sldNum" sz="quarter" idx="10"/>
          </p:nvPr>
        </p:nvSpPr>
        <p:spPr/>
        <p:txBody>
          <a:bodyPr/>
          <a:lstStyle/>
          <a:p>
            <a:fld id="{7E577DDA-EFEB-4026-AE3E-9DA71543D389}" type="slidenum">
              <a:rPr lang="en-US" smtClean="0"/>
              <a:t>57</a:t>
            </a:fld>
            <a:endParaRPr lang="en-US"/>
          </a:p>
        </p:txBody>
      </p:sp>
    </p:spTree>
    <p:extLst>
      <p:ext uri="{BB962C8B-B14F-4D97-AF65-F5344CB8AC3E}">
        <p14:creationId xmlns:p14="http://schemas.microsoft.com/office/powerpoint/2010/main" val="3313097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http://www.nbcnews.com/news/us-news/trump-suggests-canceling-meeting-mexico-s-president-after-shots-fired-n712461 Image may be subject to copyright.</a:t>
            </a:r>
          </a:p>
          <a:p>
            <a:r>
              <a:rPr lang="en-US" dirty="0" smtClean="0"/>
              <a:t>Image:</a:t>
            </a:r>
            <a:r>
              <a:rPr lang="en-US" baseline="0" dirty="0" smtClean="0"/>
              <a:t>  </a:t>
            </a:r>
            <a:r>
              <a:rPr lang="en-US" dirty="0" smtClean="0"/>
              <a:t>http://americasvoice.org/blog/united-states-trump-dreamers-parents-u-s-citizens-detained-deported/  </a:t>
            </a:r>
          </a:p>
          <a:p>
            <a:r>
              <a:rPr lang="en-US" dirty="0" smtClean="0"/>
              <a:t>Source:  Path</a:t>
            </a:r>
            <a:r>
              <a:rPr lang="en-US" baseline="0" dirty="0" smtClean="0"/>
              <a:t> - http://edition.cnn.com/election/results/exit-polls/national/president </a:t>
            </a:r>
          </a:p>
          <a:p>
            <a:r>
              <a:rPr lang="en-US" baseline="0" dirty="0" smtClean="0"/>
              <a:t>Source:  Wall - http://www.pewresearch.org/fact-tank/2017/02/24/most-americans-continue-to-oppose-u-s-border-wall-doubt-mexico-would-pay-for-it/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58</a:t>
            </a:fld>
            <a:endParaRPr lang="en-US" dirty="0"/>
          </a:p>
        </p:txBody>
      </p:sp>
    </p:spTree>
    <p:extLst>
      <p:ext uri="{BB962C8B-B14F-4D97-AF65-F5344CB8AC3E}">
        <p14:creationId xmlns:p14="http://schemas.microsoft.com/office/powerpoint/2010/main" val="478862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Teamsters </a:t>
            </a:r>
            <a:r>
              <a:rPr lang="en-US" dirty="0"/>
              <a:t>Joint Council 16, </a:t>
            </a:r>
            <a:r>
              <a:rPr lang="en-US" dirty="0">
                <a:hlinkClick r:id="rId3"/>
              </a:rPr>
              <a:t>http://teamsters.nyc/2017/09/06/teamster-eber-garcia-vasquez-deported-ice</a:t>
            </a:r>
            <a:r>
              <a:rPr lang="en-US" dirty="0" smtClean="0">
                <a:hlinkClick r:id="rId3"/>
              </a:rPr>
              <a:t>/</a:t>
            </a:r>
            <a:r>
              <a:rPr lang="en-US" dirty="0" smtClean="0"/>
              <a:t> Image may be subject to copyright.</a:t>
            </a:r>
          </a:p>
          <a:p>
            <a:r>
              <a:rPr lang="en-US" dirty="0"/>
              <a:t>Sources:  </a:t>
            </a:r>
            <a:r>
              <a:rPr lang="en-US" dirty="0">
                <a:hlinkClick r:id="rId3"/>
              </a:rPr>
              <a:t>http://teamsters.nyc/2017/09/06/teamster-eber-garcia-vasquez-deported-ice</a:t>
            </a:r>
            <a:r>
              <a:rPr lang="en-US" dirty="0" smtClean="0">
                <a:hlinkClick r:id="rId3"/>
              </a:rPr>
              <a:t>/</a:t>
            </a:r>
            <a:r>
              <a:rPr lang="en-US" dirty="0" smtClean="0"/>
              <a:t> </a:t>
            </a:r>
          </a:p>
          <a:p>
            <a:r>
              <a:rPr lang="en-US" dirty="0">
                <a:hlinkClick r:id="rId4"/>
              </a:rPr>
              <a:t>http://teamsters.nyc/2017/09/13/new-york-teamsters-become-sanctuary-union-following-deportation-union-member</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59</a:t>
            </a:fld>
            <a:endParaRPr lang="en-US" dirty="0"/>
          </a:p>
        </p:txBody>
      </p:sp>
    </p:spTree>
    <p:extLst>
      <p:ext uri="{BB962C8B-B14F-4D97-AF65-F5344CB8AC3E}">
        <p14:creationId xmlns:p14="http://schemas.microsoft.com/office/powerpoint/2010/main" val="1123770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dirty="0"/>
              <a:t>Dallas Weekly News, </a:t>
            </a:r>
            <a:r>
              <a:rPr lang="en-US" dirty="0">
                <a:hlinkClick r:id="rId3"/>
              </a:rPr>
              <a:t>http://</a:t>
            </a:r>
            <a:r>
              <a:rPr lang="en-US" dirty="0" smtClean="0">
                <a:hlinkClick r:id="rId3"/>
              </a:rPr>
              <a:t>www.dallasweekly.com/news/national/article_5c3677ec-3b3f-11e7-bee2-6bf5a938c6c9.html</a:t>
            </a:r>
            <a:r>
              <a:rPr lang="en-US" dirty="0" smtClean="0"/>
              <a:t>  Image may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60</a:t>
            </a:fld>
            <a:endParaRPr lang="en-US"/>
          </a:p>
        </p:txBody>
      </p:sp>
    </p:spTree>
    <p:extLst>
      <p:ext uri="{BB962C8B-B14F-4D97-AF65-F5344CB8AC3E}">
        <p14:creationId xmlns:p14="http://schemas.microsoft.com/office/powerpoint/2010/main" val="31499681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61</a:t>
            </a:fld>
            <a:endParaRPr lang="en-US" dirty="0"/>
          </a:p>
        </p:txBody>
      </p:sp>
    </p:spTree>
    <p:extLst>
      <p:ext uri="{BB962C8B-B14F-4D97-AF65-F5344CB8AC3E}">
        <p14:creationId xmlns:p14="http://schemas.microsoft.com/office/powerpoint/2010/main" val="34869439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596F33B1-3BE3-408F-9814-9C5D9CC81B79}" type="slidenum">
              <a:rPr lang="en-US" smtClean="0"/>
              <a:pPr>
                <a:defRPr/>
              </a:pPr>
              <a:t>65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Quote:</a:t>
            </a:r>
            <a:r>
              <a:rPr lang="en-US" baseline="0" dirty="0"/>
              <a:t>  Peter </a:t>
            </a:r>
            <a:r>
              <a:rPr lang="en-US" baseline="0" dirty="0" err="1"/>
              <a:t>Bollen</a:t>
            </a:r>
            <a:r>
              <a:rPr lang="en-US" baseline="0" dirty="0"/>
              <a:t>, </a:t>
            </a:r>
            <a:r>
              <a:rPr lang="en-US" i="1" baseline="0" dirty="0"/>
              <a:t>Great Labor Quotations:  Sourcebook and Reader</a:t>
            </a:r>
            <a:r>
              <a:rPr lang="en-US" i="0" baseline="0" dirty="0"/>
              <a:t>, page 7.</a:t>
            </a:r>
          </a:p>
          <a:p>
            <a:r>
              <a:rPr lang="en-US" i="0" baseline="0" dirty="0"/>
              <a:t>Image:  Coca-Cola - </a:t>
            </a:r>
            <a:r>
              <a:rPr lang="en-US" dirty="0">
                <a:hlinkClick r:id="rId3"/>
              </a:rPr>
              <a:t>http://hu.wikipedia.org/wiki/Coca-Cola</a:t>
            </a:r>
            <a:r>
              <a:rPr lang="en-US" dirty="0"/>
              <a:t>  </a:t>
            </a:r>
            <a:r>
              <a:rPr lang="en-US" i="1" dirty="0"/>
              <a:t> </a:t>
            </a:r>
            <a:r>
              <a:rPr lang="en-US" dirty="0"/>
              <a:t>Image may be subject to copyright.</a:t>
            </a:r>
            <a:endParaRPr lang="en-US" i="0" baseline="0" dirty="0"/>
          </a:p>
          <a:p>
            <a:r>
              <a:rPr lang="en-US" i="0" baseline="0" dirty="0"/>
              <a:t>Image:  http://newleftpatriot.blogspot.com/2005_03_01_archive.html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a:t>
            </a:fld>
            <a:endParaRPr lang="en-US"/>
          </a:p>
        </p:txBody>
      </p:sp>
    </p:spTree>
    <p:extLst>
      <p:ext uri="{BB962C8B-B14F-4D97-AF65-F5344CB8AC3E}">
        <p14:creationId xmlns:p14="http://schemas.microsoft.com/office/powerpoint/2010/main" val="35111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http://teeniegehres.blogspot.com/2011_12_01_archive.html</a:t>
            </a:r>
            <a:r>
              <a:rPr lang="en-US" dirty="0"/>
              <a:t>  Image may be subject to copyright.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Quote and information:  Susan</a:t>
            </a:r>
            <a:r>
              <a:rPr lang="en-US" baseline="0" dirty="0"/>
              <a:t> Campbell </a:t>
            </a:r>
            <a:r>
              <a:rPr lang="en-US" baseline="0" dirty="0" err="1"/>
              <a:t>Bartoletti</a:t>
            </a:r>
            <a:r>
              <a:rPr lang="en-US" i="1" baseline="0" dirty="0"/>
              <a:t>, Kids on Strike</a:t>
            </a:r>
            <a:r>
              <a:rPr lang="en-US" i="0" baseline="0" dirty="0"/>
              <a:t>, pages 1098 and 129.</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“10-year old James Ashworth walked all day, carrying bundles of yarn from one department to the next.  The bundles weighed 75 pounds.  James’s stooped back and shoulders showed signs of deformity:  he looked like an old 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strike was broken after</a:t>
            </a:r>
            <a:r>
              <a:rPr lang="en-US" baseline="0" dirty="0"/>
              <a:t> three months.  Six years later, Pennsylvania passed a new child labor law outlawing child labor under the age of 14.  The hour maximum was 58 hours.</a:t>
            </a:r>
            <a:endParaRPr lang="en-US" dirty="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8</a:t>
            </a:fld>
            <a:endParaRPr lang="en-US"/>
          </a:p>
        </p:txBody>
      </p:sp>
    </p:spTree>
    <p:extLst>
      <p:ext uri="{BB962C8B-B14F-4D97-AF65-F5344CB8AC3E}">
        <p14:creationId xmlns:p14="http://schemas.microsoft.com/office/powerpoint/2010/main" val="342979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http://www.bobbosphere.org/2012/05/  Image may be subject to copyright.</a:t>
            </a:r>
          </a:p>
          <a:p>
            <a:endParaRPr lang="en-US" baseline="0" dirty="0"/>
          </a:p>
          <a:p>
            <a:r>
              <a:rPr lang="en-US" baseline="0" dirty="0"/>
              <a:t>Quote:  </a:t>
            </a:r>
          </a:p>
          <a:p>
            <a:endParaRPr lang="en-US" dirty="0"/>
          </a:p>
        </p:txBody>
      </p:sp>
      <p:sp>
        <p:nvSpPr>
          <p:cNvPr id="4" name="Slide Number Placeholder 3"/>
          <p:cNvSpPr>
            <a:spLocks noGrp="1"/>
          </p:cNvSpPr>
          <p:nvPr>
            <p:ph type="sldNum" sz="quarter" idx="10"/>
          </p:nvPr>
        </p:nvSpPr>
        <p:spPr/>
        <p:txBody>
          <a:bodyPr/>
          <a:lstStyle/>
          <a:p>
            <a:fld id="{1E336C6F-7FAE-43BF-ACBA-AE098D6131B9}" type="slidenum">
              <a:rPr lang="en-US" smtClean="0"/>
              <a:t>9</a:t>
            </a:fld>
            <a:endParaRPr lang="en-US"/>
          </a:p>
        </p:txBody>
      </p:sp>
    </p:spTree>
    <p:extLst>
      <p:ext uri="{BB962C8B-B14F-4D97-AF65-F5344CB8AC3E}">
        <p14:creationId xmlns:p14="http://schemas.microsoft.com/office/powerpoint/2010/main" val="129845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Source:  Smithsonian National Museum of American History.</a:t>
            </a:r>
          </a:p>
        </p:txBody>
      </p:sp>
      <p:sp>
        <p:nvSpPr>
          <p:cNvPr id="4" name="Slide Number Placeholder 3"/>
          <p:cNvSpPr>
            <a:spLocks noGrp="1"/>
          </p:cNvSpPr>
          <p:nvPr>
            <p:ph type="sldNum" sz="quarter" idx="5"/>
          </p:nvPr>
        </p:nvSpPr>
        <p:spPr/>
        <p:txBody>
          <a:bodyPr/>
          <a:lstStyle/>
          <a:p>
            <a:pPr>
              <a:defRPr/>
            </a:pPr>
            <a:fld id="{4B834180-756B-4333-AB59-D612C39E1500}" type="slidenum">
              <a:rPr lang="en-US" smtClean="0"/>
              <a:pPr>
                <a:defRPr/>
              </a:pPr>
              <a:t>10</a:t>
            </a:fld>
            <a:endParaRPr lang="en-US"/>
          </a:p>
        </p:txBody>
      </p:sp>
    </p:spTree>
    <p:extLst>
      <p:ext uri="{BB962C8B-B14F-4D97-AF65-F5344CB8AC3E}">
        <p14:creationId xmlns:p14="http://schemas.microsoft.com/office/powerpoint/2010/main" val="2768331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8E74D9A-3071-4FBF-BD9F-E085AB51A5FB}" type="datetime1">
              <a:rPr lang="en-US"/>
              <a:pPr>
                <a:defRPr/>
              </a:pPr>
              <a:t>9/21/2018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167143-201E-4627-84AD-767E108F7149}" type="slidenum">
              <a:rPr lang="en-US"/>
              <a:pPr>
                <a:defRPr/>
              </a:pPr>
              <a:t>‹#›</a:t>
            </a:fld>
            <a:endParaRPr lang="en-US"/>
          </a:p>
        </p:txBody>
      </p:sp>
    </p:spTree>
    <p:extLst>
      <p:ext uri="{BB962C8B-B14F-4D97-AF65-F5344CB8AC3E}">
        <p14:creationId xmlns:p14="http://schemas.microsoft.com/office/powerpoint/2010/main" val="2962095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E6D5E9-A7DB-4BDB-B629-7196AD1EBF13}" type="datetime1">
              <a:rPr lang="en-US"/>
              <a:pPr>
                <a:defRPr/>
              </a:pPr>
              <a:t>9/21/2018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E801FA-5643-42DD-9DF0-A67DDED47E18}" type="slidenum">
              <a:rPr lang="en-US"/>
              <a:pPr>
                <a:defRPr/>
              </a:pPr>
              <a:t>‹#›</a:t>
            </a:fld>
            <a:endParaRPr lang="en-US"/>
          </a:p>
        </p:txBody>
      </p:sp>
    </p:spTree>
    <p:extLst>
      <p:ext uri="{BB962C8B-B14F-4D97-AF65-F5344CB8AC3E}">
        <p14:creationId xmlns:p14="http://schemas.microsoft.com/office/powerpoint/2010/main" val="1079894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56CA9EE-726F-419B-8182-30B02994B739}" type="datetime1">
              <a:rPr lang="en-US"/>
              <a:pPr>
                <a:defRPr/>
              </a:pPr>
              <a:t>9/21/2018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85179A-1AE0-4A0A-A356-1B87102B8EAC}" type="slidenum">
              <a:rPr lang="en-US"/>
              <a:pPr>
                <a:defRPr/>
              </a:pPr>
              <a:t>‹#›</a:t>
            </a:fld>
            <a:endParaRPr lang="en-US"/>
          </a:p>
        </p:txBody>
      </p:sp>
    </p:spTree>
    <p:extLst>
      <p:ext uri="{BB962C8B-B14F-4D97-AF65-F5344CB8AC3E}">
        <p14:creationId xmlns:p14="http://schemas.microsoft.com/office/powerpoint/2010/main" val="792620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00B34B-4368-428F-8032-A7E7048A4C23}" type="datetime1">
              <a:rPr lang="en-US"/>
              <a:pPr>
                <a:defRPr/>
              </a:pPr>
              <a:t>9/21/2018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D4D419-3A8D-4BEB-AD3D-C5564B0AA348}" type="slidenum">
              <a:rPr lang="en-US"/>
              <a:pPr>
                <a:defRPr/>
              </a:pPr>
              <a:t>‹#›</a:t>
            </a:fld>
            <a:endParaRPr lang="en-US"/>
          </a:p>
        </p:txBody>
      </p:sp>
    </p:spTree>
    <p:extLst>
      <p:ext uri="{BB962C8B-B14F-4D97-AF65-F5344CB8AC3E}">
        <p14:creationId xmlns:p14="http://schemas.microsoft.com/office/powerpoint/2010/main" val="34321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9B53E0-A994-4045-90DD-A59722C907CB}" type="datetime1">
              <a:rPr lang="en-US"/>
              <a:pPr>
                <a:defRPr/>
              </a:pPr>
              <a:t>9/21/2018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8A1588-8202-4765-B187-88E84E3D6B94}" type="slidenum">
              <a:rPr lang="en-US"/>
              <a:pPr>
                <a:defRPr/>
              </a:pPr>
              <a:t>‹#›</a:t>
            </a:fld>
            <a:endParaRPr lang="en-US"/>
          </a:p>
        </p:txBody>
      </p:sp>
    </p:spTree>
    <p:extLst>
      <p:ext uri="{BB962C8B-B14F-4D97-AF65-F5344CB8AC3E}">
        <p14:creationId xmlns:p14="http://schemas.microsoft.com/office/powerpoint/2010/main" val="205510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FC99914-4192-4979-98DE-4110E8C53ACA}" type="datetime1">
              <a:rPr lang="en-US"/>
              <a:pPr>
                <a:defRPr/>
              </a:pPr>
              <a:t>9/21/2018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581262-6F03-4EE0-90E5-7A7A3A76805A}" type="slidenum">
              <a:rPr lang="en-US"/>
              <a:pPr>
                <a:defRPr/>
              </a:pPr>
              <a:t>‹#›</a:t>
            </a:fld>
            <a:endParaRPr lang="en-US"/>
          </a:p>
        </p:txBody>
      </p:sp>
    </p:spTree>
    <p:extLst>
      <p:ext uri="{BB962C8B-B14F-4D97-AF65-F5344CB8AC3E}">
        <p14:creationId xmlns:p14="http://schemas.microsoft.com/office/powerpoint/2010/main" val="334096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F295-25CF-4947-A9BC-5B419E61A17A}" type="datetime1">
              <a:rPr lang="en-US"/>
              <a:pPr>
                <a:defRPr/>
              </a:pPr>
              <a:t>9/21/2018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7961C6-5133-4314-A61E-E7F1B0130E76}" type="slidenum">
              <a:rPr lang="en-US"/>
              <a:pPr>
                <a:defRPr/>
              </a:pPr>
              <a:t>‹#›</a:t>
            </a:fld>
            <a:endParaRPr lang="en-US"/>
          </a:p>
        </p:txBody>
      </p:sp>
    </p:spTree>
    <p:extLst>
      <p:ext uri="{BB962C8B-B14F-4D97-AF65-F5344CB8AC3E}">
        <p14:creationId xmlns:p14="http://schemas.microsoft.com/office/powerpoint/2010/main" val="164879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90F57D8-B022-4313-9DA3-7B1FF0E7729C}" type="datetime1">
              <a:rPr lang="en-US"/>
              <a:pPr>
                <a:defRPr/>
              </a:pPr>
              <a:t>9/21/2018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B64B16-F526-454D-8DBF-20DB486F7901}" type="slidenum">
              <a:rPr lang="en-US"/>
              <a:pPr>
                <a:defRPr/>
              </a:pPr>
              <a:t>‹#›</a:t>
            </a:fld>
            <a:endParaRPr lang="en-US"/>
          </a:p>
        </p:txBody>
      </p:sp>
    </p:spTree>
    <p:extLst>
      <p:ext uri="{BB962C8B-B14F-4D97-AF65-F5344CB8AC3E}">
        <p14:creationId xmlns:p14="http://schemas.microsoft.com/office/powerpoint/2010/main" val="356679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FC7B397-DCF4-4B20-BE75-6050C932A006}" type="datetime1">
              <a:rPr lang="en-US"/>
              <a:pPr>
                <a:defRPr/>
              </a:pPr>
              <a:t>9/21/2018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E7401E-F7BD-42C7-B5EA-DBFDC2C9BA4A}" type="slidenum">
              <a:rPr lang="en-US"/>
              <a:pPr>
                <a:defRPr/>
              </a:pPr>
              <a:t>‹#›</a:t>
            </a:fld>
            <a:endParaRPr lang="en-US"/>
          </a:p>
        </p:txBody>
      </p:sp>
    </p:spTree>
    <p:extLst>
      <p:ext uri="{BB962C8B-B14F-4D97-AF65-F5344CB8AC3E}">
        <p14:creationId xmlns:p14="http://schemas.microsoft.com/office/powerpoint/2010/main" val="205200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895488-3AFE-4576-B2D8-E70EAF793A1D}" type="datetime1">
              <a:rPr lang="en-US"/>
              <a:pPr>
                <a:defRPr/>
              </a:pPr>
              <a:t>9/21/2018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544B2E9-9529-4F0D-9603-8AFBD250BF2B}" type="slidenum">
              <a:rPr lang="en-US"/>
              <a:pPr>
                <a:defRPr/>
              </a:pPr>
              <a:t>‹#›</a:t>
            </a:fld>
            <a:endParaRPr lang="en-US"/>
          </a:p>
        </p:txBody>
      </p:sp>
    </p:spTree>
    <p:extLst>
      <p:ext uri="{BB962C8B-B14F-4D97-AF65-F5344CB8AC3E}">
        <p14:creationId xmlns:p14="http://schemas.microsoft.com/office/powerpoint/2010/main" val="2242227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06E3574-80B9-4780-A6AA-51DFA4441DD9}" type="datetime1">
              <a:rPr lang="en-US"/>
              <a:pPr>
                <a:defRPr/>
              </a:pPr>
              <a:t>9/21/2018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82038F-7AE0-4485-B5A6-A5404A29793A}" type="slidenum">
              <a:rPr lang="en-US"/>
              <a:pPr>
                <a:defRPr/>
              </a:pPr>
              <a:t>‹#›</a:t>
            </a:fld>
            <a:endParaRPr lang="en-US"/>
          </a:p>
        </p:txBody>
      </p:sp>
    </p:spTree>
    <p:extLst>
      <p:ext uri="{BB962C8B-B14F-4D97-AF65-F5344CB8AC3E}">
        <p14:creationId xmlns:p14="http://schemas.microsoft.com/office/powerpoint/2010/main" val="37841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5917F8-4893-4F1E-825C-81E64EB9D826}" type="datetime1">
              <a:rPr lang="en-US"/>
              <a:pPr>
                <a:defRPr/>
              </a:pPr>
              <a:t>9/21/2018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3138DF-F529-4104-B26A-EF11BAB79738}" type="slidenum">
              <a:rPr lang="en-US"/>
              <a:pPr>
                <a:defRPr/>
              </a:pPr>
              <a:t>‹#›</a:t>
            </a:fld>
            <a:endParaRPr lang="en-US"/>
          </a:p>
        </p:txBody>
      </p:sp>
    </p:spTree>
    <p:extLst>
      <p:ext uri="{BB962C8B-B14F-4D97-AF65-F5344CB8AC3E}">
        <p14:creationId xmlns:p14="http://schemas.microsoft.com/office/powerpoint/2010/main" val="2729766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7017D7D-1913-4933-8E2D-F4025768D07A}" type="datetime1">
              <a:rPr lang="en-US"/>
              <a:pPr>
                <a:defRPr/>
              </a:pPr>
              <a:t>9/21/2018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522F109-A9DA-4B03-B0D5-4E1743CC12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rkmmcdermot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hyperlink" Target="http://www.inthesetimes.com/" TargetMode="External"/><Relationship Id="rId3" Type="http://schemas.openxmlformats.org/officeDocument/2006/relationships/hyperlink" Target="http://www.epi.org/policywatch/" TargetMode="External"/><Relationship Id="rId7" Type="http://schemas.openxmlformats.org/officeDocument/2006/relationships/hyperlink" Target="http://www.democracynow.org/" TargetMode="External"/><Relationship Id="rId2" Type="http://schemas.openxmlformats.org/officeDocument/2006/relationships/hyperlink" Target="http://www.thestand.org/" TargetMode="External"/><Relationship Id="rId1" Type="http://schemas.openxmlformats.org/officeDocument/2006/relationships/slideLayout" Target="../slideLayouts/slideLayout2.xml"/><Relationship Id="rId6" Type="http://schemas.openxmlformats.org/officeDocument/2006/relationships/hyperlink" Target="http://www.nytimes.com/" TargetMode="External"/><Relationship Id="rId5" Type="http://schemas.openxmlformats.org/officeDocument/2006/relationships/hyperlink" Target="http://www.prospect.org/" TargetMode="External"/><Relationship Id="rId4" Type="http://schemas.openxmlformats.org/officeDocument/2006/relationships/hyperlink" Target="http://www.thenation.org/"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psara.org/" TargetMode="External"/><Relationship Id="rId3" Type="http://schemas.openxmlformats.org/officeDocument/2006/relationships/hyperlink" Target="http://www.progressive.org/" TargetMode="External"/><Relationship Id="rId7" Type="http://schemas.openxmlformats.org/officeDocument/2006/relationships/hyperlink" Target="http://www.brennancenter.org/" TargetMode="External"/><Relationship Id="rId2" Type="http://schemas.openxmlformats.org/officeDocument/2006/relationships/hyperlink" Target="http://www.rachelmaddow.com/" TargetMode="External"/><Relationship Id="rId1" Type="http://schemas.openxmlformats.org/officeDocument/2006/relationships/slideLayout" Target="../slideLayouts/slideLayout2.xml"/><Relationship Id="rId6" Type="http://schemas.openxmlformats.org/officeDocument/2006/relationships/hyperlink" Target="http://www.ctj.org/" TargetMode="External"/><Relationship Id="rId5" Type="http://schemas.openxmlformats.org/officeDocument/2006/relationships/hyperlink" Target="http://www.epi.org/" TargetMode="External"/><Relationship Id="rId4" Type="http://schemas.openxmlformats.org/officeDocument/2006/relationships/hyperlink" Target="https://theunionedge.co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markmmcdermott.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533400"/>
            <a:ext cx="7772400" cy="3657600"/>
          </a:xfrm>
        </p:spPr>
        <p:txBody>
          <a:bodyPr/>
          <a:lstStyle/>
          <a:p>
            <a:pPr eaLnBrk="1" hangingPunct="1"/>
            <a:r>
              <a:rPr lang="en-US" b="1" dirty="0"/>
              <a:t/>
            </a:r>
            <a:br>
              <a:rPr lang="en-US" b="1" dirty="0"/>
            </a:br>
            <a:r>
              <a:rPr lang="en-US" sz="4800" b="1" dirty="0"/>
              <a:t>Making the American Dream Real for Everyone</a:t>
            </a:r>
            <a:r>
              <a:rPr lang="en-US" sz="2800" b="1" dirty="0"/>
              <a:t/>
            </a:r>
            <a:br>
              <a:rPr lang="en-US" sz="2800" b="1" dirty="0"/>
            </a:br>
            <a:r>
              <a:rPr lang="en-US" sz="2800" b="1" dirty="0"/>
              <a:t/>
            </a:r>
            <a:br>
              <a:rPr lang="en-US" sz="2800" b="1" dirty="0"/>
            </a:br>
            <a:r>
              <a:rPr lang="en-US" sz="3600" b="1" dirty="0" smtClean="0"/>
              <a:t>Cement Masons Local 528</a:t>
            </a:r>
            <a:br>
              <a:rPr lang="en-US" sz="3600" b="1" dirty="0" smtClean="0"/>
            </a:br>
            <a:r>
              <a:rPr lang="en-US" sz="2800" b="1" dirty="0" smtClean="0"/>
              <a:t>May 12, 2018</a:t>
            </a:r>
            <a:endParaRPr lang="en-US" sz="2800" b="1" dirty="0"/>
          </a:p>
        </p:txBody>
      </p:sp>
      <p:sp>
        <p:nvSpPr>
          <p:cNvPr id="3" name="Subtitle 2"/>
          <p:cNvSpPr>
            <a:spLocks noGrp="1"/>
          </p:cNvSpPr>
          <p:nvPr>
            <p:ph type="subTitle" idx="1"/>
          </p:nvPr>
        </p:nvSpPr>
        <p:spPr>
          <a:xfrm>
            <a:off x="685800" y="4343400"/>
            <a:ext cx="7543800" cy="1981200"/>
          </a:xfrm>
        </p:spPr>
        <p:txBody>
          <a:bodyPr rtlCol="0">
            <a:normAutofit lnSpcReduction="10000"/>
          </a:bodyPr>
          <a:lstStyle/>
          <a:p>
            <a:pPr eaLnBrk="1" fontAlgn="auto" hangingPunct="1">
              <a:spcAft>
                <a:spcPts val="0"/>
              </a:spcAft>
              <a:buFont typeface="Arial" pitchFamily="34" charset="0"/>
              <a:buNone/>
              <a:defRPr/>
            </a:pPr>
            <a:r>
              <a:rPr lang="en-US" b="1" dirty="0" smtClean="0"/>
              <a:t>Mark M. </a:t>
            </a:r>
            <a:r>
              <a:rPr lang="en-US" b="1" dirty="0"/>
              <a:t>McDermott</a:t>
            </a:r>
          </a:p>
          <a:p>
            <a:pPr eaLnBrk="1" fontAlgn="auto" hangingPunct="1">
              <a:spcAft>
                <a:spcPts val="0"/>
              </a:spcAft>
              <a:buFont typeface="Arial" pitchFamily="34" charset="0"/>
              <a:buNone/>
              <a:defRPr/>
            </a:pPr>
            <a:r>
              <a:rPr lang="en-US" sz="2800" b="1" dirty="0">
                <a:hlinkClick r:id="rId3"/>
              </a:rPr>
              <a:t>www.markmmcdermott.com</a:t>
            </a:r>
            <a:endParaRPr lang="en-US" sz="2800" b="1" dirty="0"/>
          </a:p>
          <a:p>
            <a:pPr eaLnBrk="1" fontAlgn="auto" hangingPunct="1">
              <a:spcAft>
                <a:spcPts val="0"/>
              </a:spcAft>
              <a:buFont typeface="Arial" pitchFamily="34" charset="0"/>
              <a:buNone/>
              <a:defRPr/>
            </a:pPr>
            <a:r>
              <a:rPr lang="en-US" sz="2800" b="1" dirty="0"/>
              <a:t>markmmcdermott1@msn.com</a:t>
            </a:r>
          </a:p>
          <a:p>
            <a:pPr eaLnBrk="1" fontAlgn="auto" hangingPunct="1">
              <a:spcAft>
                <a:spcPts val="0"/>
              </a:spcAft>
              <a:defRPr/>
            </a:pPr>
            <a:r>
              <a:rPr lang="en-US" sz="2800" b="1" dirty="0"/>
              <a:t>www.facebook.com/markmcdermottworkshops </a:t>
            </a:r>
          </a:p>
          <a:p>
            <a:pPr eaLnBrk="1" fontAlgn="auto" hangingPunct="1">
              <a:spcAft>
                <a:spcPts val="0"/>
              </a:spcAft>
              <a:buFont typeface="Arial" pitchFamily="34" charset="0"/>
              <a:buNone/>
              <a:defRPr/>
            </a:pP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p:txBody>
          <a:bodyPr/>
          <a:lstStyle/>
          <a:p>
            <a:pPr marL="0" indent="0" eaLnBrk="1" hangingPunct="1">
              <a:buFont typeface="Arial" charset="0"/>
              <a:buNone/>
            </a:pPr>
            <a:endParaRPr lang="en-US"/>
          </a:p>
        </p:txBody>
      </p:sp>
      <p:sp>
        <p:nvSpPr>
          <p:cNvPr id="4" name="Slide Number Placeholder 3"/>
          <p:cNvSpPr>
            <a:spLocks noGrp="1"/>
          </p:cNvSpPr>
          <p:nvPr>
            <p:ph type="sldNum" sz="quarter" idx="12"/>
          </p:nvPr>
        </p:nvSpPr>
        <p:spPr>
          <a:xfrm>
            <a:off x="457200" y="6324600"/>
            <a:ext cx="8001000" cy="365125"/>
          </a:xfrm>
        </p:spPr>
        <p:txBody>
          <a:bodyPr/>
          <a:lstStyle/>
          <a:p>
            <a:pPr>
              <a:defRPr/>
            </a:pPr>
            <a:fld id="{D687290F-47CD-4434-9A09-B869B57F46FC}" type="slidenum">
              <a:rPr lang="en-US" smtClean="0"/>
              <a:pPr>
                <a:defRPr/>
              </a:pPr>
              <a:t>10</a:t>
            </a:fld>
            <a:endParaRPr lang="en-US" dirty="0"/>
          </a:p>
        </p:txBody>
      </p:sp>
      <p:sp>
        <p:nvSpPr>
          <p:cNvPr id="11268" name="Title 1"/>
          <p:cNvSpPr>
            <a:spLocks noGrp="1"/>
          </p:cNvSpPr>
          <p:nvPr>
            <p:ph type="title"/>
          </p:nvPr>
        </p:nvSpPr>
        <p:spPr/>
        <p:txBody>
          <a:bodyPr/>
          <a:lstStyle/>
          <a:p>
            <a:pPr eaLnBrk="1" hangingPunct="1"/>
            <a:r>
              <a:rPr lang="en-US" sz="3600" b="1" dirty="0"/>
              <a:t>The Ku Klux Klan is Larger than the Labor Movement – 1925 </a:t>
            </a:r>
          </a:p>
        </p:txBody>
      </p:sp>
      <p:pic>
        <p:nvPicPr>
          <p:cNvPr id="11269" name="Picture 5" descr="Z:\Mark_Mcdermott\mark\Pictures\Labor History Photos\Reclaim the Dream\KKK March in DC 1925 Smithson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0825"/>
            <a:ext cx="55403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939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Grandpa </a:t>
            </a:r>
            <a:r>
              <a:rPr lang="en-US" sz="3600" b="1" dirty="0" err="1"/>
              <a:t>Wabel</a:t>
            </a:r>
            <a:r>
              <a:rPr lang="en-US" sz="3600" b="1" dirty="0"/>
              <a:t> Leaves Union Job for “Lifetime” Non-Union Job at Ford – 1925</a:t>
            </a:r>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11</a:t>
            </a:fld>
            <a:endParaRPr lang="en-US"/>
          </a:p>
        </p:txBody>
      </p:sp>
      <p:pic>
        <p:nvPicPr>
          <p:cNvPr id="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0314" y="1600200"/>
            <a:ext cx="6598286" cy="495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498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Henry Ford Lays Off 91,000 – 1931</a:t>
            </a:r>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a:xfrm>
            <a:off x="4648200" y="1525498"/>
            <a:ext cx="4038600" cy="4600668"/>
          </a:xfrm>
        </p:spPr>
        <p:txBody>
          <a:bodyPr/>
          <a:lstStyle/>
          <a:p>
            <a:pPr marL="0" indent="0" eaLnBrk="1" hangingPunct="1">
              <a:buNone/>
            </a:pPr>
            <a:endParaRPr lang="en-US" dirty="0"/>
          </a:p>
          <a:p>
            <a:pPr marL="0" indent="0" algn="ctr" eaLnBrk="1" hangingPunct="1">
              <a:buNone/>
            </a:pPr>
            <a:r>
              <a:rPr lang="en-US" sz="3200" b="1" dirty="0"/>
              <a:t>“The average man won't really do a day's work unless he is caught and cannot get out of it.  There is plenty of work to do if people would do it.”</a:t>
            </a:r>
          </a:p>
          <a:p>
            <a:pPr marL="0" indent="0">
              <a:buNone/>
            </a:pPr>
            <a:endParaRPr lang="en-US" sz="3200" b="1"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12</a:t>
            </a:fld>
            <a:endParaRPr lang="en-US"/>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5497"/>
            <a:ext cx="3315905" cy="464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09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1630362"/>
          </a:xfrm>
        </p:spPr>
        <p:txBody>
          <a:bodyPr>
            <a:noAutofit/>
          </a:bodyPr>
          <a:lstStyle/>
          <a:p>
            <a:pPr eaLnBrk="1" hangingPunct="1"/>
            <a:r>
              <a:rPr lang="en-US" sz="3600" b="1" dirty="0"/>
              <a:t>Wall Street Speculators and Big Business Crash the Economy – Tens of Millions Suffer – 1932</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822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3"/>
          <p:cNvSpPr txBox="1">
            <a:spLocks noChangeArrowheads="1"/>
          </p:cNvSpPr>
          <p:nvPr/>
        </p:nvSpPr>
        <p:spPr bwMode="auto">
          <a:xfrm>
            <a:off x="458972" y="6248400"/>
            <a:ext cx="8229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a:t>.</a:t>
            </a:r>
          </a:p>
        </p:txBody>
      </p:sp>
    </p:spTree>
    <p:extLst>
      <p:ext uri="{BB962C8B-B14F-4D97-AF65-F5344CB8AC3E}">
        <p14:creationId xmlns:p14="http://schemas.microsoft.com/office/powerpoint/2010/main" val="2311102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z="3600" b="1" dirty="0"/>
              <a:t>Growing Solidarity Between White and Black Workers – Early 1930s</a:t>
            </a:r>
          </a:p>
        </p:txBody>
      </p:sp>
      <p:sp>
        <p:nvSpPr>
          <p:cNvPr id="14339" name="Content Placeholder 2"/>
          <p:cNvSpPr>
            <a:spLocks noGrp="1"/>
          </p:cNvSpPr>
          <p:nvPr>
            <p:ph idx="1"/>
          </p:nvPr>
        </p:nvSpPr>
        <p:spPr/>
        <p:txBody>
          <a:bodyPr/>
          <a:lstStyle/>
          <a:p>
            <a:pPr marL="0" indent="0" algn="ctr" eaLnBrk="1" hangingPunct="1">
              <a:buFont typeface="Arial" charset="0"/>
              <a:buNone/>
            </a:pPr>
            <a:endParaRPr lang="en-US" sz="800" i="1"/>
          </a:p>
        </p:txBody>
      </p:sp>
      <p:pic>
        <p:nvPicPr>
          <p:cNvPr id="143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600200"/>
            <a:ext cx="6300788"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a:defRPr/>
            </a:pPr>
            <a:fld id="{0DF46077-5EB1-42BC-BC10-A78A61C37730}" type="slidenum">
              <a:rPr lang="en-US" smtClean="0"/>
              <a:pPr>
                <a:defRPr/>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3600" b="1" dirty="0"/>
              <a:t>Police Kill 5 Ford Hunger Marchers</a:t>
            </a:r>
            <a:br>
              <a:rPr lang="en-US" sz="3600" b="1" dirty="0"/>
            </a:br>
            <a:r>
              <a:rPr lang="en-US" sz="3600" b="1" dirty="0"/>
              <a:t>Dearborn Michigan – 1932</a:t>
            </a:r>
          </a:p>
        </p:txBody>
      </p:sp>
      <p:sp>
        <p:nvSpPr>
          <p:cNvPr id="15363" name="Content Placeholder 2"/>
          <p:cNvSpPr>
            <a:spLocks noGrp="1"/>
          </p:cNvSpPr>
          <p:nvPr>
            <p:ph idx="1"/>
          </p:nvPr>
        </p:nvSpPr>
        <p:spPr/>
        <p:txBody>
          <a:bodyPr/>
          <a:lstStyle/>
          <a:p>
            <a:pPr marL="0" indent="0" eaLnBrk="1" hangingPunct="1">
              <a:buFont typeface="Arial" charset="0"/>
              <a:buNone/>
            </a:pPr>
            <a:endParaRPr lang="en-US"/>
          </a:p>
        </p:txBody>
      </p:sp>
      <p:sp>
        <p:nvSpPr>
          <p:cNvPr id="4" name="Slide Number Placeholder 3"/>
          <p:cNvSpPr>
            <a:spLocks noGrp="1"/>
          </p:cNvSpPr>
          <p:nvPr>
            <p:ph type="sldNum" sz="quarter" idx="12"/>
          </p:nvPr>
        </p:nvSpPr>
        <p:spPr>
          <a:xfrm>
            <a:off x="457200" y="6356350"/>
            <a:ext cx="7848600" cy="365125"/>
          </a:xfrm>
        </p:spPr>
        <p:txBody>
          <a:bodyPr/>
          <a:lstStyle/>
          <a:p>
            <a:pPr>
              <a:defRPr/>
            </a:pPr>
            <a:fld id="{1822C1B8-7F9E-4352-AE9B-CFC658F02A9A}" type="slidenum">
              <a:rPr lang="en-US" smtClean="0"/>
              <a:pPr>
                <a:defRPr/>
              </a:pPr>
              <a:t>15</a:t>
            </a:fld>
            <a:endParaRPr lang="en-US" dirty="0"/>
          </a:p>
        </p:txBody>
      </p:sp>
      <p:pic>
        <p:nvPicPr>
          <p:cNvPr id="15366" name="Picture 4" descr="Z:\Mark_Mcdermott\mark\Pictures\Labor History Photos\Reclaim the Dream\Police Attack Ford Hunger March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1524000"/>
            <a:ext cx="7192962"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b="1" dirty="0"/>
              <a:t>100,000 in Funeral Procession for Martyrs of Ford Hunger March Massacre</a:t>
            </a:r>
          </a:p>
        </p:txBody>
      </p:sp>
      <p:sp>
        <p:nvSpPr>
          <p:cNvPr id="16387" name="Content Placeholder 2"/>
          <p:cNvSpPr>
            <a:spLocks noGrp="1"/>
          </p:cNvSpPr>
          <p:nvPr>
            <p:ph idx="1"/>
          </p:nvPr>
        </p:nvSpPr>
        <p:spPr/>
        <p:txBody>
          <a:bodyPr/>
          <a:lstStyle/>
          <a:p>
            <a:pPr marL="0" indent="0" eaLnBrk="1" hangingPunct="1">
              <a:buFont typeface="Arial" charset="0"/>
              <a:buNone/>
            </a:pPr>
            <a:endParaRPr lang="en-US"/>
          </a:p>
        </p:txBody>
      </p:sp>
      <p:sp>
        <p:nvSpPr>
          <p:cNvPr id="4" name="Slide Number Placeholder 3"/>
          <p:cNvSpPr>
            <a:spLocks noGrp="1"/>
          </p:cNvSpPr>
          <p:nvPr>
            <p:ph type="sldNum" sz="quarter" idx="12"/>
          </p:nvPr>
        </p:nvSpPr>
        <p:spPr>
          <a:xfrm>
            <a:off x="457200" y="6351588"/>
            <a:ext cx="7772400" cy="365125"/>
          </a:xfrm>
        </p:spPr>
        <p:txBody>
          <a:bodyPr/>
          <a:lstStyle/>
          <a:p>
            <a:pPr>
              <a:defRPr/>
            </a:pPr>
            <a:fld id="{B6D4D95F-8DE0-4954-8082-DBEF0B015944}" type="slidenum">
              <a:rPr lang="en-US" smtClean="0"/>
              <a:pPr>
                <a:defRPr/>
              </a:pPr>
              <a:t>16</a:t>
            </a:fld>
            <a:endParaRPr lang="en-US"/>
          </a:p>
        </p:txBody>
      </p:sp>
      <p:pic>
        <p:nvPicPr>
          <p:cNvPr id="16389" name="Picture 2" descr="Z:\Mark_Mcdermott\mark\Pictures\Labor History Photos\Reclaim the Dream\Dearborn Massacre Funeral Mar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16075"/>
            <a:ext cx="593407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3600" b="1" dirty="0"/>
              <a:t>GM Sit-Down Strikers</a:t>
            </a:r>
            <a:br>
              <a:rPr lang="en-US" sz="3600" b="1" dirty="0"/>
            </a:br>
            <a:r>
              <a:rPr lang="en-US" sz="3600" b="1" dirty="0"/>
              <a:t>Occupy Flint, Michigan - 1937</a:t>
            </a:r>
          </a:p>
        </p:txBody>
      </p:sp>
      <p:sp>
        <p:nvSpPr>
          <p:cNvPr id="19459" name="Content Placeholder 2"/>
          <p:cNvSpPr>
            <a:spLocks noGrp="1"/>
          </p:cNvSpPr>
          <p:nvPr>
            <p:ph idx="1"/>
          </p:nvPr>
        </p:nvSpPr>
        <p:spPr>
          <a:xfrm>
            <a:off x="457200" y="1447800"/>
            <a:ext cx="8229600" cy="4525963"/>
          </a:xfrm>
        </p:spPr>
        <p:txBody>
          <a:bodyPr/>
          <a:lstStyle/>
          <a:p>
            <a:pPr marL="0" indent="0" eaLnBrk="1" hangingPunct="1">
              <a:buFont typeface="Arial" charset="0"/>
              <a:buNone/>
            </a:pPr>
            <a:endParaRPr lang="en-US"/>
          </a:p>
        </p:txBody>
      </p:sp>
      <p:sp>
        <p:nvSpPr>
          <p:cNvPr id="4" name="Slide Number Placeholder 3"/>
          <p:cNvSpPr>
            <a:spLocks noGrp="1"/>
          </p:cNvSpPr>
          <p:nvPr>
            <p:ph type="sldNum" sz="quarter" idx="12"/>
          </p:nvPr>
        </p:nvSpPr>
        <p:spPr>
          <a:xfrm>
            <a:off x="422275" y="6413500"/>
            <a:ext cx="7848600" cy="365125"/>
          </a:xfrm>
        </p:spPr>
        <p:txBody>
          <a:bodyPr/>
          <a:lstStyle/>
          <a:p>
            <a:pPr>
              <a:defRPr/>
            </a:pPr>
            <a:fld id="{049BDA3D-77E3-4DC0-8E64-D0C7A8A1A703}" type="slidenum">
              <a:rPr lang="en-US" smtClean="0"/>
              <a:pPr>
                <a:defRPr/>
              </a:pPr>
              <a:t>17</a:t>
            </a:fld>
            <a:endParaRPr lang="en-US" dirty="0"/>
          </a:p>
        </p:txBody>
      </p:sp>
      <p:pic>
        <p:nvPicPr>
          <p:cNvPr id="19461" name="Picture 2" descr="Z:\Mark_Mcdermott\mark\Pictures\Labor History Photos\Reclaim the Dream\Sit-Down Strikers Fl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22153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z="3600" b="1" dirty="0"/>
              <a:t>National Guard Occupies Flint</a:t>
            </a:r>
          </a:p>
        </p:txBody>
      </p:sp>
      <p:sp>
        <p:nvSpPr>
          <p:cNvPr id="20483" name="Content Placeholder 2"/>
          <p:cNvSpPr>
            <a:spLocks noGrp="1"/>
          </p:cNvSpPr>
          <p:nvPr>
            <p:ph idx="1"/>
          </p:nvPr>
        </p:nvSpPr>
        <p:spPr/>
        <p:txBody>
          <a:bodyPr/>
          <a:lstStyle/>
          <a:p>
            <a:pPr marL="0" indent="0" eaLnBrk="1" hangingPunct="1">
              <a:buFont typeface="Arial" charset="0"/>
              <a:buNone/>
            </a:pPr>
            <a:endParaRPr lang="en-US"/>
          </a:p>
        </p:txBody>
      </p:sp>
      <p:sp>
        <p:nvSpPr>
          <p:cNvPr id="4" name="Slide Number Placeholder 3"/>
          <p:cNvSpPr>
            <a:spLocks noGrp="1"/>
          </p:cNvSpPr>
          <p:nvPr>
            <p:ph type="sldNum" sz="quarter" idx="12"/>
          </p:nvPr>
        </p:nvSpPr>
        <p:spPr/>
        <p:txBody>
          <a:bodyPr/>
          <a:lstStyle/>
          <a:p>
            <a:pPr>
              <a:defRPr/>
            </a:pPr>
            <a:fld id="{42D20BBE-0DAC-4B9E-A639-9B59A59FF9FA}" type="slidenum">
              <a:rPr lang="en-US" smtClean="0"/>
              <a:pPr>
                <a:defRPr/>
              </a:pPr>
              <a:t>18</a:t>
            </a:fld>
            <a:endParaRPr lang="en-US"/>
          </a:p>
        </p:txBody>
      </p:sp>
      <p:pic>
        <p:nvPicPr>
          <p:cNvPr id="20486" name="Picture 3" descr="Z:\Mark_Mcdermott\mark\Pictures\Labor History Photos\Reclaim the Dream\Flint National Guard 19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1374775"/>
            <a:ext cx="6015037"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1706562"/>
          </a:xfrm>
        </p:spPr>
        <p:txBody>
          <a:bodyPr/>
          <a:lstStyle/>
          <a:p>
            <a:pPr eaLnBrk="1" hangingPunct="1"/>
            <a:r>
              <a:rPr lang="en-US" altLang="en-US" sz="3600" b="1" dirty="0"/>
              <a:t>They carried themselves with a different walk, their heads were high, and they had confidence in themselves.”</a:t>
            </a:r>
            <a:endParaRPr lang="en-US" sz="3600" b="1" dirty="0"/>
          </a:p>
        </p:txBody>
      </p:sp>
      <p:pic>
        <p:nvPicPr>
          <p:cNvPr id="225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37" y="2065946"/>
            <a:ext cx="7269163" cy="433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92257DAE-BFD4-4ECD-9CAF-3B96B3275F83}" type="slidenum">
              <a:rPr lang="en-US" smtClean="0"/>
              <a:pPr>
                <a:defRPr/>
              </a:pPr>
              <a:t>19</a:t>
            </a:fld>
            <a:endParaRPr lang="en-US"/>
          </a:p>
        </p:txBody>
      </p:sp>
    </p:spTree>
    <p:extLst>
      <p:ext uri="{BB962C8B-B14F-4D97-AF65-F5344CB8AC3E}">
        <p14:creationId xmlns:p14="http://schemas.microsoft.com/office/powerpoint/2010/main" val="2622607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Finding Our Common Ground</a:t>
            </a:r>
            <a:endParaRPr lang="en-US" sz="3600" dirty="0"/>
          </a:p>
        </p:txBody>
      </p:sp>
      <p:sp>
        <p:nvSpPr>
          <p:cNvPr id="3" name="Content Placeholder 2"/>
          <p:cNvSpPr>
            <a:spLocks noGrp="1"/>
          </p:cNvSpPr>
          <p:nvPr>
            <p:ph idx="1"/>
          </p:nvPr>
        </p:nvSpPr>
        <p:spPr>
          <a:xfrm>
            <a:off x="487680" y="1624012"/>
            <a:ext cx="8199120" cy="4525963"/>
          </a:xfrm>
        </p:spPr>
        <p:txBody>
          <a:bodyPr/>
          <a:lstStyle/>
          <a:p>
            <a:pPr marL="0" indent="0">
              <a:buNone/>
            </a:pPr>
            <a:r>
              <a:rPr lang="en-US" b="1" dirty="0" smtClean="0"/>
              <a:t>How many of you:</a:t>
            </a:r>
          </a:p>
          <a:p>
            <a:r>
              <a:rPr lang="en-US" b="1" dirty="0" smtClean="0"/>
              <a:t>Have relatives in the building trades unions?</a:t>
            </a:r>
          </a:p>
          <a:p>
            <a:r>
              <a:rPr lang="en-US" b="1" dirty="0" smtClean="0"/>
              <a:t>Came from union families?</a:t>
            </a:r>
          </a:p>
          <a:p>
            <a:r>
              <a:rPr lang="en-US" b="1" dirty="0" smtClean="0"/>
              <a:t>Have been in a union before?</a:t>
            </a:r>
          </a:p>
          <a:p>
            <a:r>
              <a:rPr lang="en-US" b="1" dirty="0" smtClean="0"/>
              <a:t>Worked non-union in construction?</a:t>
            </a:r>
          </a:p>
          <a:p>
            <a:r>
              <a:rPr lang="en-US" b="1" dirty="0" smtClean="0"/>
              <a:t>Were organized into the union?</a:t>
            </a:r>
          </a:p>
          <a:p>
            <a:r>
              <a:rPr lang="en-US" b="1" dirty="0" smtClean="0"/>
              <a:t>Worked for low wages before joining the union?</a:t>
            </a:r>
          </a:p>
          <a:p>
            <a:endParaRPr lang="en-US" b="1"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2</a:t>
            </a:fld>
            <a:endParaRPr lang="en-US"/>
          </a:p>
        </p:txBody>
      </p:sp>
    </p:spTree>
    <p:extLst>
      <p:ext uri="{BB962C8B-B14F-4D97-AF65-F5344CB8AC3E}">
        <p14:creationId xmlns:p14="http://schemas.microsoft.com/office/powerpoint/2010/main" val="2933255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US" sz="3600" b="1" dirty="0"/>
              <a:t>The Great Uprising of the People – 1937</a:t>
            </a:r>
            <a:br>
              <a:rPr lang="en-US" sz="3600" b="1" dirty="0"/>
            </a:br>
            <a:r>
              <a:rPr lang="en-US" sz="3600" b="1" dirty="0"/>
              <a:t>UAW Defeats GM – Flint MI</a:t>
            </a:r>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8022"/>
            <a:ext cx="6629400" cy="492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54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1554162"/>
          </a:xfrm>
        </p:spPr>
        <p:txBody>
          <a:bodyPr/>
          <a:lstStyle/>
          <a:p>
            <a:pPr eaLnBrk="1" hangingPunct="1"/>
            <a:r>
              <a:rPr lang="en-US" sz="3600" b="1" dirty="0"/>
              <a:t>The Great Uprising of the People Led by Labor Wins Great Victories in the 1930s</a:t>
            </a:r>
          </a:p>
        </p:txBody>
      </p:sp>
      <p:sp>
        <p:nvSpPr>
          <p:cNvPr id="3" name="Content Placeholder 2"/>
          <p:cNvSpPr>
            <a:spLocks noGrp="1"/>
          </p:cNvSpPr>
          <p:nvPr>
            <p:ph idx="1"/>
          </p:nvPr>
        </p:nvSpPr>
        <p:spPr>
          <a:xfrm>
            <a:off x="457200" y="1828800"/>
            <a:ext cx="8229600" cy="4724400"/>
          </a:xfrm>
        </p:spPr>
        <p:txBody>
          <a:bodyPr/>
          <a:lstStyle/>
          <a:p>
            <a:pPr eaLnBrk="1" hangingPunct="1">
              <a:lnSpc>
                <a:spcPts val="3840"/>
              </a:lnSpc>
              <a:defRPr/>
            </a:pPr>
            <a:r>
              <a:rPr lang="en-US" sz="2800" dirty="0"/>
              <a:t>Right to organize unions and strong labor movement</a:t>
            </a:r>
          </a:p>
          <a:p>
            <a:pPr eaLnBrk="1" hangingPunct="1">
              <a:lnSpc>
                <a:spcPts val="3840"/>
              </a:lnSpc>
              <a:defRPr/>
            </a:pPr>
            <a:r>
              <a:rPr lang="en-US" sz="2800" dirty="0"/>
              <a:t>Social Security and public assistance for poor families</a:t>
            </a:r>
          </a:p>
          <a:p>
            <a:pPr eaLnBrk="1" hangingPunct="1">
              <a:lnSpc>
                <a:spcPts val="3840"/>
              </a:lnSpc>
              <a:defRPr/>
            </a:pPr>
            <a:r>
              <a:rPr lang="en-US" sz="2800" dirty="0"/>
              <a:t>Unemployment insurance, minimum wage and overtime pay, eight hour day and five day week</a:t>
            </a:r>
          </a:p>
          <a:p>
            <a:pPr eaLnBrk="1" hangingPunct="1">
              <a:lnSpc>
                <a:spcPts val="3840"/>
              </a:lnSpc>
              <a:defRPr/>
            </a:pPr>
            <a:r>
              <a:rPr lang="en-US" sz="2800" dirty="0"/>
              <a:t>Child labor and child welfare </a:t>
            </a:r>
            <a:r>
              <a:rPr lang="en-US" sz="2800" dirty="0" smtClean="0"/>
              <a:t>protections</a:t>
            </a:r>
            <a:endParaRPr lang="en-US" sz="2800" dirty="0"/>
          </a:p>
          <a:p>
            <a:pPr eaLnBrk="1" hangingPunct="1">
              <a:lnSpc>
                <a:spcPts val="3840"/>
              </a:lnSpc>
              <a:defRPr/>
            </a:pPr>
            <a:r>
              <a:rPr lang="en-US" sz="2800" dirty="0"/>
              <a:t>Strong regulation of financial industries</a:t>
            </a:r>
          </a:p>
          <a:p>
            <a:pPr eaLnBrk="1" hangingPunct="1">
              <a:lnSpc>
                <a:spcPts val="3840"/>
              </a:lnSpc>
              <a:defRPr/>
            </a:pPr>
            <a:r>
              <a:rPr lang="en-US" sz="2800" b="1" dirty="0"/>
              <a:t>Farmworkers and domestic workers excluded from many rights and </a:t>
            </a:r>
            <a:r>
              <a:rPr lang="en-US" sz="2800" b="1" dirty="0" smtClean="0"/>
              <a:t>programs due to racism</a:t>
            </a:r>
            <a:endParaRPr lang="en-US" sz="2800" b="1" dirty="0"/>
          </a:p>
          <a:p>
            <a:pPr eaLnBrk="1" hangingPunct="1">
              <a:lnSpc>
                <a:spcPts val="3840"/>
              </a:lnSpc>
              <a:defRPr/>
            </a:pPr>
            <a:endParaRPr lang="en-US" sz="2800" dirty="0"/>
          </a:p>
          <a:p>
            <a:pPr marL="0" indent="0" eaLnBrk="1" hangingPunct="1">
              <a:buFont typeface="Arial" charset="0"/>
              <a:buNone/>
              <a:defRPr/>
            </a:pPr>
            <a:endParaRPr lang="en-US" dirty="0"/>
          </a:p>
        </p:txBody>
      </p:sp>
      <p:sp>
        <p:nvSpPr>
          <p:cNvPr id="4" name="Slide Number Placeholder 3"/>
          <p:cNvSpPr>
            <a:spLocks noGrp="1"/>
          </p:cNvSpPr>
          <p:nvPr>
            <p:ph type="sldNum" sz="quarter" idx="12"/>
          </p:nvPr>
        </p:nvSpPr>
        <p:spPr/>
        <p:txBody>
          <a:bodyPr/>
          <a:lstStyle/>
          <a:p>
            <a:pPr>
              <a:defRPr/>
            </a:pPr>
            <a:fld id="{FF789B64-E160-4C83-8601-721825D9B676}"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Growing Racial Solidarity </a:t>
            </a:r>
            <a:br>
              <a:rPr lang="en-US" sz="3600" b="1" dirty="0"/>
            </a:br>
            <a:r>
              <a:rPr lang="en-US" sz="3600" b="1" dirty="0"/>
              <a:t>Key to Victories 1930-40s</a:t>
            </a:r>
          </a:p>
        </p:txBody>
      </p:sp>
      <p:sp>
        <p:nvSpPr>
          <p:cNvPr id="4" name="Content Placeholder 3"/>
          <p:cNvSpPr>
            <a:spLocks noGrp="1"/>
          </p:cNvSpPr>
          <p:nvPr>
            <p:ph sz="half" idx="2"/>
          </p:nvPr>
        </p:nvSpPr>
        <p:spPr>
          <a:xfrm>
            <a:off x="3962400" y="1600202"/>
            <a:ext cx="4953000" cy="4525963"/>
          </a:xfrm>
        </p:spPr>
        <p:txBody>
          <a:bodyPr/>
          <a:lstStyle/>
          <a:p>
            <a:pPr marL="0" indent="0" algn="ctr">
              <a:buNone/>
            </a:pPr>
            <a:r>
              <a:rPr lang="en-US" sz="3200" b="1" dirty="0" smtClean="0"/>
              <a:t>“Probably </a:t>
            </a:r>
            <a:r>
              <a:rPr lang="en-US" sz="3200" b="1" dirty="0"/>
              <a:t>the greatest and most effective effort toward interracial understanding has come through the trade </a:t>
            </a:r>
            <a:r>
              <a:rPr lang="en-US" sz="3200" b="1" dirty="0" smtClean="0"/>
              <a:t>unions…Probably </a:t>
            </a:r>
            <a:r>
              <a:rPr lang="en-US" sz="3200" b="1" dirty="0"/>
              <a:t>no movement in the past 30 years has been so successful in softening race prejudice.”</a:t>
            </a:r>
          </a:p>
          <a:p>
            <a:pPr marL="0" indent="0" algn="ctr">
              <a:buNone/>
            </a:pPr>
            <a:r>
              <a:rPr lang="en-US" sz="2400" b="1" dirty="0"/>
              <a:t>W.E.B. </a:t>
            </a:r>
            <a:r>
              <a:rPr lang="en-US" sz="2400" b="1" dirty="0" err="1"/>
              <a:t>DuBois</a:t>
            </a:r>
            <a:r>
              <a:rPr lang="en-US" sz="2400" b="1" dirty="0"/>
              <a:t> – late 1940s</a:t>
            </a:r>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22</a:t>
            </a:fld>
            <a:endParaRPr lang="en-US"/>
          </a:p>
        </p:txBody>
      </p:sp>
      <p:pic>
        <p:nvPicPr>
          <p:cNvPr id="6" name="Content Placeholder 5" descr="dubois.gif"/>
          <p:cNvPicPr>
            <a:picLocks noGrp="1" noChangeAspect="1"/>
          </p:cNvPicPr>
          <p:nvPr>
            <p:ph sz="half" idx="1"/>
          </p:nvPr>
        </p:nvPicPr>
        <p:blipFill>
          <a:blip r:embed="rId2"/>
          <a:stretch>
            <a:fillRect/>
          </a:stretch>
        </p:blipFill>
        <p:spPr>
          <a:xfrm>
            <a:off x="381000" y="1752600"/>
            <a:ext cx="3339548" cy="4267200"/>
          </a:xfrm>
          <a:prstGeom prst="rect">
            <a:avLst/>
          </a:prstGeom>
        </p:spPr>
      </p:pic>
    </p:spTree>
    <p:extLst>
      <p:ext uri="{BB962C8B-B14F-4D97-AF65-F5344CB8AC3E}">
        <p14:creationId xmlns:p14="http://schemas.microsoft.com/office/powerpoint/2010/main" val="3842548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Divide and </a:t>
            </a:r>
            <a:r>
              <a:rPr lang="en-US" sz="3600" b="1" dirty="0" smtClean="0"/>
              <a:t>Conquer</a:t>
            </a:r>
            <a:r>
              <a:rPr lang="en-US" sz="3600" b="1" dirty="0"/>
              <a:t>:</a:t>
            </a:r>
            <a:r>
              <a:rPr lang="en-US" sz="3600" b="1" dirty="0" smtClean="0"/>
              <a:t>  </a:t>
            </a:r>
            <a:br>
              <a:rPr lang="en-US" sz="3600" b="1" dirty="0" smtClean="0"/>
            </a:br>
            <a:r>
              <a:rPr lang="en-US" sz="3600" b="1" dirty="0" smtClean="0"/>
              <a:t>Right to Work = Union-Busting + </a:t>
            </a:r>
            <a:r>
              <a:rPr lang="en-US" sz="3600" b="1" dirty="0"/>
              <a:t>Racism</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29147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308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a:t>
            </a:r>
            <a:r>
              <a:rPr lang="en-US" sz="3600" b="1" dirty="0" smtClean="0"/>
              <a:t>America’s Counterattack</a:t>
            </a:r>
            <a:r>
              <a:rPr lang="en-US" sz="3600" b="1" dirty="0"/>
              <a:t/>
            </a:r>
            <a:br>
              <a:rPr lang="en-US" sz="3600" b="1" dirty="0"/>
            </a:br>
            <a:r>
              <a:rPr lang="en-US" sz="3600" b="1" dirty="0" smtClean="0"/>
              <a:t>Right to Work and Taft-Hartley </a:t>
            </a:r>
            <a:r>
              <a:rPr lang="en-US" sz="3600" b="1" dirty="0"/>
              <a:t>Act – 1947</a:t>
            </a:r>
            <a:endParaRPr lang="en-US" sz="3600" dirty="0"/>
          </a:p>
        </p:txBody>
      </p:sp>
      <p:sp>
        <p:nvSpPr>
          <p:cNvPr id="4" name="Content Placeholder 3"/>
          <p:cNvSpPr>
            <a:spLocks noGrp="1"/>
          </p:cNvSpPr>
          <p:nvPr>
            <p:ph sz="half" idx="2"/>
          </p:nvPr>
        </p:nvSpPr>
        <p:spPr>
          <a:xfrm>
            <a:off x="4191000" y="1905000"/>
            <a:ext cx="4648200" cy="4495800"/>
          </a:xfrm>
        </p:spPr>
        <p:txBody>
          <a:bodyPr>
            <a:normAutofit fontScale="70000" lnSpcReduction="20000"/>
          </a:bodyPr>
          <a:lstStyle/>
          <a:p>
            <a:pPr marL="0" indent="0" algn="ctr">
              <a:buNone/>
            </a:pPr>
            <a:r>
              <a:rPr lang="en-US" sz="4300" b="1" dirty="0"/>
              <a:t>R</a:t>
            </a:r>
            <a:r>
              <a:rPr lang="en-US" sz="4300" b="1" dirty="0" smtClean="0"/>
              <a:t>ight to work laws grant equal pay and benefits to workers who are not required to join the union or pay dues or fees.  </a:t>
            </a:r>
          </a:p>
          <a:p>
            <a:pPr marL="0" indent="0" algn="ctr">
              <a:buNone/>
            </a:pPr>
            <a:r>
              <a:rPr lang="en-US" sz="4300" b="1" dirty="0" smtClean="0"/>
              <a:t>Non-members have full rights to union protection including the union is required to protect them against management discipline.</a:t>
            </a:r>
            <a:endParaRPr lang="en-US" sz="4300" b="1" dirty="0"/>
          </a:p>
          <a:p>
            <a:pPr marL="0" indent="0" algn="ctr">
              <a:buNone/>
            </a:pPr>
            <a:endParaRPr lang="en-US" sz="3200" b="1" dirty="0" smtClean="0"/>
          </a:p>
          <a:p>
            <a:pPr marL="0" indent="0" algn="ctr">
              <a:buNone/>
            </a:pPr>
            <a:endParaRPr lang="en-US" sz="3200" b="1" dirty="0"/>
          </a:p>
          <a:p>
            <a:pPr marL="0" indent="0" algn="ctr">
              <a:buNone/>
            </a:pPr>
            <a:endParaRPr lang="en-US" sz="3200" b="1" dirty="0"/>
          </a:p>
          <a:p>
            <a:pPr marL="0" indent="0" algn="ctr">
              <a:buNone/>
            </a:pPr>
            <a:endParaRPr lang="en-US" b="1" dirty="0"/>
          </a:p>
        </p:txBody>
      </p:sp>
      <p:pic>
        <p:nvPicPr>
          <p:cNvPr id="409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1588202"/>
            <a:ext cx="3568700" cy="481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119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The Great Uprising of the People – 1960’s</a:t>
            </a:r>
          </a:p>
        </p:txBody>
      </p:sp>
      <p:sp>
        <p:nvSpPr>
          <p:cNvPr id="4" name="Slide Number Placeholder 3"/>
          <p:cNvSpPr>
            <a:spLocks noGrp="1"/>
          </p:cNvSpPr>
          <p:nvPr>
            <p:ph type="sldNum" sz="quarter" idx="12"/>
          </p:nvPr>
        </p:nvSpPr>
        <p:spPr/>
        <p:txBody>
          <a:bodyPr/>
          <a:lstStyle/>
          <a:p>
            <a:pPr>
              <a:defRPr/>
            </a:pPr>
            <a:fld id="{990B1E24-28A7-4130-BA46-13616EDE61CF}" type="slidenum">
              <a:rPr lang="en-US" smtClean="0"/>
              <a:pPr>
                <a:defRPr/>
              </a:pPr>
              <a:t>25</a:t>
            </a:fld>
            <a:endParaRPr lang="en-US"/>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143000"/>
            <a:ext cx="3886643" cy="257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3809999" cy="256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86200"/>
            <a:ext cx="3810000" cy="2598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88152" y="3886200"/>
            <a:ext cx="396479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353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600" b="1" dirty="0"/>
              <a:t>Fighting for Racial Justice </a:t>
            </a:r>
            <a:br>
              <a:rPr lang="en-US" sz="3600" b="1" dirty="0"/>
            </a:br>
            <a:r>
              <a:rPr lang="en-US" sz="3600" b="1" dirty="0"/>
              <a:t>National AFL-CIO Refuses to Endorse</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2125"/>
            <a:ext cx="4028627"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1"/>
            <a:ext cx="4291012" cy="459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589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lstStyle/>
          <a:p>
            <a:r>
              <a:rPr lang="en-US" sz="3600" b="1" dirty="0"/>
              <a:t>Labor and Our Allies Win Historic People’s Victories –1960s and Early 1970s</a:t>
            </a:r>
          </a:p>
        </p:txBody>
      </p:sp>
      <p:sp>
        <p:nvSpPr>
          <p:cNvPr id="3" name="Content Placeholder 2"/>
          <p:cNvSpPr>
            <a:spLocks noGrp="1"/>
          </p:cNvSpPr>
          <p:nvPr>
            <p:ph idx="1"/>
          </p:nvPr>
        </p:nvSpPr>
        <p:spPr>
          <a:xfrm>
            <a:off x="457200" y="1828800"/>
            <a:ext cx="8229600" cy="4525963"/>
          </a:xfrm>
        </p:spPr>
        <p:txBody>
          <a:bodyPr/>
          <a:lstStyle/>
          <a:p>
            <a:r>
              <a:rPr lang="en-US" sz="2800" b="1" dirty="0" smtClean="0"/>
              <a:t>Right to a safe workplace </a:t>
            </a:r>
            <a:r>
              <a:rPr lang="en-US" sz="2800" b="1" dirty="0"/>
              <a:t>– OSHA</a:t>
            </a:r>
          </a:p>
          <a:p>
            <a:r>
              <a:rPr lang="en-US" sz="2800" b="1" dirty="0"/>
              <a:t>Health insurance and pensions</a:t>
            </a:r>
          </a:p>
          <a:p>
            <a:r>
              <a:rPr lang="en-US" sz="2800" b="1" dirty="0" smtClean="0"/>
              <a:t>Civil </a:t>
            </a:r>
            <a:r>
              <a:rPr lang="en-US" sz="2800" b="1" dirty="0"/>
              <a:t>Rights and Voting Right Acts</a:t>
            </a:r>
          </a:p>
          <a:p>
            <a:r>
              <a:rPr lang="en-US" sz="2800" b="1" dirty="0" smtClean="0"/>
              <a:t>Medicare/Medicaid</a:t>
            </a:r>
            <a:endParaRPr lang="en-US" sz="2800" b="1" dirty="0"/>
          </a:p>
          <a:p>
            <a:r>
              <a:rPr lang="en-US" sz="2800" b="1" dirty="0"/>
              <a:t>Anti-poverty programs</a:t>
            </a:r>
          </a:p>
          <a:p>
            <a:r>
              <a:rPr lang="en-US" sz="2800" b="1" dirty="0" smtClean="0"/>
              <a:t>Anti-discrimination laws</a:t>
            </a:r>
            <a:endParaRPr lang="en-US" sz="2800" b="1" dirty="0"/>
          </a:p>
          <a:p>
            <a:r>
              <a:rPr lang="en-US" sz="2800" b="1" dirty="0" smtClean="0"/>
              <a:t>More college opportunities for working class/poor</a:t>
            </a:r>
            <a:endParaRPr lang="en-US" sz="2800" b="1" dirty="0"/>
          </a:p>
          <a:p>
            <a:r>
              <a:rPr lang="en-US" sz="2800" b="1" dirty="0" smtClean="0"/>
              <a:t>Clean </a:t>
            </a:r>
            <a:r>
              <a:rPr lang="en-US" sz="2800" b="1" dirty="0"/>
              <a:t>air and </a:t>
            </a:r>
            <a:r>
              <a:rPr lang="en-US" sz="2800" b="1" dirty="0" smtClean="0"/>
              <a:t>water protections</a:t>
            </a:r>
            <a:endParaRPr lang="en-US" sz="2800" b="1" dirty="0"/>
          </a:p>
        </p:txBody>
      </p:sp>
    </p:spTree>
    <p:extLst>
      <p:ext uri="{BB962C8B-B14F-4D97-AF65-F5344CB8AC3E}">
        <p14:creationId xmlns:p14="http://schemas.microsoft.com/office/powerpoint/2010/main" val="16421281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z="3600" b="1" dirty="0" smtClean="0"/>
              <a:t>We Organized and Won Decades </a:t>
            </a:r>
            <a:r>
              <a:rPr lang="en-US" sz="3600" b="1" dirty="0"/>
              <a:t>of Shared Prosperity – 1947-1979</a:t>
            </a:r>
          </a:p>
        </p:txBody>
      </p:sp>
      <p:graphicFrame>
        <p:nvGraphicFramePr>
          <p:cNvPr id="30723" name="Content Placeholder 3"/>
          <p:cNvGraphicFramePr>
            <a:graphicFrameLocks noGrp="1"/>
          </p:cNvGraphicFramePr>
          <p:nvPr>
            <p:ph idx="1"/>
          </p:nvPr>
        </p:nvGraphicFramePr>
        <p:xfrm>
          <a:off x="365125" y="1320800"/>
          <a:ext cx="8331200" cy="4627563"/>
        </p:xfrm>
        <a:graphic>
          <a:graphicData uri="http://schemas.openxmlformats.org/presentationml/2006/ole">
            <mc:AlternateContent xmlns:mc="http://schemas.openxmlformats.org/markup-compatibility/2006">
              <mc:Choice xmlns:v="urn:schemas-microsoft-com:vml" Requires="v">
                <p:oleObj spid="_x0000_s31020" r:id="rId4" imgW="8333954" imgH="4627265" progId="Excel.Chart.8">
                  <p:embed/>
                </p:oleObj>
              </mc:Choice>
              <mc:Fallback>
                <p:oleObj r:id="rId4" imgW="8333954" imgH="4627265"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13208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America Stealing our Shared Prosperity – </a:t>
            </a:r>
            <a:r>
              <a:rPr lang="en-US" sz="3600" b="1" dirty="0" smtClean="0"/>
              <a:t>1979-2016  </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77277714"/>
              </p:ext>
            </p:extLst>
          </p:nvPr>
        </p:nvGraphicFramePr>
        <p:xfrm>
          <a:off x="5334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8922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Our Stories Are the Game Films of History</a:t>
            </a:r>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lgn="ctr">
              <a:buNone/>
            </a:pPr>
            <a:r>
              <a:rPr lang="en-US" sz="3200" b="1" dirty="0"/>
              <a:t>“Those who cannot learn from history are doomed to repeat it.  Those who do not remember their past are condemned to repeat their mistakes."  </a:t>
            </a:r>
          </a:p>
          <a:p>
            <a:pPr marL="0" indent="0" algn="ctr">
              <a:buNone/>
            </a:pPr>
            <a:r>
              <a:rPr lang="en-US" sz="2400" b="1" dirty="0"/>
              <a:t>George Santayana, 1936</a:t>
            </a:r>
          </a:p>
          <a:p>
            <a:pPr marL="0" indent="0">
              <a:buNone/>
            </a:pP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67" y="1600200"/>
            <a:ext cx="3505233" cy="461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5844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The Super-Rich Stealing our Shared Prosperity</a:t>
            </a:r>
            <a:r>
              <a:rPr lang="en-US" sz="4000" b="1" dirty="0"/>
              <a:t> – </a:t>
            </a:r>
            <a:r>
              <a:rPr lang="en-US" sz="3600" b="1" dirty="0" smtClean="0"/>
              <a:t>1979-2016  </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89279793"/>
              </p:ext>
            </p:extLst>
          </p:nvPr>
        </p:nvGraphicFramePr>
        <p:xfrm>
          <a:off x="5334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3400" y="5943600"/>
            <a:ext cx="8077200" cy="646331"/>
          </a:xfrm>
          <a:prstGeom prst="rect">
            <a:avLst/>
          </a:prstGeom>
          <a:noFill/>
        </p:spPr>
        <p:txBody>
          <a:bodyPr wrap="square" rtlCol="0">
            <a:spAutoFit/>
          </a:bodyPr>
          <a:lstStyle/>
          <a:p>
            <a:r>
              <a:rPr lang="en-US" dirty="0"/>
              <a:t>Richest 13,000 families’ average income rises 315%.  Their minimum income is $12.1 million and their average income is $36.8 million in 2012</a:t>
            </a:r>
          </a:p>
        </p:txBody>
      </p:sp>
    </p:spTree>
    <p:extLst>
      <p:ext uri="{BB962C8B-B14F-4D97-AF65-F5344CB8AC3E}">
        <p14:creationId xmlns:p14="http://schemas.microsoft.com/office/powerpoint/2010/main" val="2267495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lstStyle/>
          <a:p>
            <a:r>
              <a:rPr lang="en-US" b="1" dirty="0"/>
              <a:t>Public Opinion Poll</a:t>
            </a:r>
          </a:p>
        </p:txBody>
      </p:sp>
      <p:sp>
        <p:nvSpPr>
          <p:cNvPr id="3" name="Slide Number Placeholder 2"/>
          <p:cNvSpPr>
            <a:spLocks noGrp="1"/>
          </p:cNvSpPr>
          <p:nvPr>
            <p:ph type="sldNum" sz="quarter" idx="12"/>
          </p:nvPr>
        </p:nvSpPr>
        <p:spPr/>
        <p:txBody>
          <a:bodyPr/>
          <a:lstStyle/>
          <a:p>
            <a:pPr>
              <a:defRPr/>
            </a:pPr>
            <a:fld id="{CFE7401E-F7BD-42C7-B5EA-DBFDC2C9BA4A}" type="slidenum">
              <a:rPr lang="en-US" smtClean="0"/>
              <a:pPr>
                <a:defRPr/>
              </a:pPr>
              <a:t>31</a:t>
            </a:fld>
            <a:endParaRPr lang="en-US"/>
          </a:p>
        </p:txBody>
      </p:sp>
    </p:spTree>
    <p:extLst>
      <p:ext uri="{BB962C8B-B14F-4D97-AF65-F5344CB8AC3E}">
        <p14:creationId xmlns:p14="http://schemas.microsoft.com/office/powerpoint/2010/main" val="20542818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z="3600" b="1" dirty="0"/>
              <a:t>Future U.S. Supreme Court Justice Lewis Powell’s Secret Memo – August 23, 1971</a:t>
            </a:r>
          </a:p>
        </p:txBody>
      </p:sp>
      <p:sp>
        <p:nvSpPr>
          <p:cNvPr id="36867" name="Content Placeholder 2"/>
          <p:cNvSpPr>
            <a:spLocks noGrp="1"/>
          </p:cNvSpPr>
          <p:nvPr>
            <p:ph sz="half" idx="1"/>
          </p:nvPr>
        </p:nvSpPr>
        <p:spPr>
          <a:xfrm>
            <a:off x="457200" y="1576388"/>
            <a:ext cx="3352800" cy="4525962"/>
          </a:xfrm>
        </p:spPr>
        <p:txBody>
          <a:bodyPr/>
          <a:lstStyle/>
          <a:p>
            <a:pPr marL="0" indent="0">
              <a:buFont typeface="Arial" charset="0"/>
              <a:buNone/>
            </a:pPr>
            <a:endParaRPr lang="en-US"/>
          </a:p>
        </p:txBody>
      </p:sp>
      <p:sp>
        <p:nvSpPr>
          <p:cNvPr id="36868" name="Content Placeholder 3"/>
          <p:cNvSpPr>
            <a:spLocks noGrp="1"/>
          </p:cNvSpPr>
          <p:nvPr>
            <p:ph sz="half" idx="2"/>
          </p:nvPr>
        </p:nvSpPr>
        <p:spPr>
          <a:xfrm>
            <a:off x="3962400" y="1620838"/>
            <a:ext cx="4648200" cy="4525962"/>
          </a:xfrm>
        </p:spPr>
        <p:txBody>
          <a:bodyPr/>
          <a:lstStyle/>
          <a:p>
            <a:r>
              <a:rPr lang="en-US" sz="3200" b="1" dirty="0"/>
              <a:t>Decades-long strategy for corporate domination</a:t>
            </a:r>
          </a:p>
          <a:p>
            <a:r>
              <a:rPr lang="en-US" sz="3200" b="1" dirty="0"/>
              <a:t>Win the war of big ideas</a:t>
            </a:r>
          </a:p>
          <a:p>
            <a:r>
              <a:rPr lang="en-US" sz="3200" b="1" dirty="0"/>
              <a:t>Build national idea machine</a:t>
            </a:r>
          </a:p>
          <a:p>
            <a:r>
              <a:rPr lang="en-US" sz="3200" b="1" dirty="0"/>
              <a:t>Relentless political attacks</a:t>
            </a:r>
          </a:p>
        </p:txBody>
      </p:sp>
      <p:sp>
        <p:nvSpPr>
          <p:cNvPr id="5" name="Slide Number Placeholder 4"/>
          <p:cNvSpPr>
            <a:spLocks noGrp="1"/>
          </p:cNvSpPr>
          <p:nvPr>
            <p:ph type="sldNum" sz="quarter" idx="12"/>
          </p:nvPr>
        </p:nvSpPr>
        <p:spPr/>
        <p:txBody>
          <a:bodyPr/>
          <a:lstStyle/>
          <a:p>
            <a:pPr>
              <a:defRPr/>
            </a:pPr>
            <a:fld id="{330B1554-F6A0-434C-A745-568B68D4C104}" type="slidenum">
              <a:rPr lang="en-US" smtClean="0"/>
              <a:pPr>
                <a:defRPr/>
              </a:pPr>
              <a:t>32</a:t>
            </a:fld>
            <a:endParaRPr lang="en-US"/>
          </a:p>
        </p:txBody>
      </p:sp>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600200"/>
            <a:ext cx="3371850" cy="449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Strategic Mistakes Affect Us to This Day</a:t>
            </a:r>
          </a:p>
        </p:txBody>
      </p:sp>
      <p:sp>
        <p:nvSpPr>
          <p:cNvPr id="4" name="Content Placeholder 3"/>
          <p:cNvSpPr>
            <a:spLocks noGrp="1"/>
          </p:cNvSpPr>
          <p:nvPr>
            <p:ph sz="half" idx="2"/>
          </p:nvPr>
        </p:nvSpPr>
        <p:spPr>
          <a:xfrm>
            <a:off x="4343400" y="1600202"/>
            <a:ext cx="4572000" cy="4525963"/>
          </a:xfrm>
        </p:spPr>
        <p:txBody>
          <a:bodyPr/>
          <a:lstStyle/>
          <a:p>
            <a:pPr marL="0" indent="0" algn="ctr">
              <a:buNone/>
            </a:pPr>
            <a:r>
              <a:rPr lang="en-US" sz="3200" b="1" dirty="0"/>
              <a:t>“I used to worry about the size of the membership.  I stopped worrying because it doesn’t make any difference.  The organized fellow is the only fellow who matters.” </a:t>
            </a:r>
          </a:p>
          <a:p>
            <a:pPr marL="0" indent="0" algn="ctr">
              <a:buNone/>
            </a:pPr>
            <a:r>
              <a:rPr lang="en-US" sz="2400" b="1" dirty="0"/>
              <a:t>George Meany, President, AFL-CIO, 1972</a:t>
            </a: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1651328"/>
            <a:ext cx="3790950" cy="459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278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Attacks on Democratic Elections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495800" y="1600200"/>
            <a:ext cx="4191000" cy="4525963"/>
          </a:xfrm>
        </p:spPr>
        <p:txBody>
          <a:bodyPr/>
          <a:lstStyle/>
          <a:p>
            <a:pPr marL="0" indent="0" algn="ctr">
              <a:buNone/>
            </a:pPr>
            <a:r>
              <a:rPr lang="en-US" sz="3200" b="1" dirty="0"/>
              <a:t>“ I don’t want everybody to vote…our leverage in the elections quite candidly goes up as the voting populace goes down.” </a:t>
            </a:r>
          </a:p>
          <a:p>
            <a:pPr marL="0" indent="0" algn="ctr">
              <a:buNone/>
            </a:pPr>
            <a:r>
              <a:rPr lang="en-US" sz="2400" b="1" dirty="0"/>
              <a:t>Paul </a:t>
            </a:r>
            <a:r>
              <a:rPr lang="en-US" sz="2400" b="1" dirty="0" err="1"/>
              <a:t>Weyrich</a:t>
            </a:r>
            <a:r>
              <a:rPr lang="en-US" sz="2400" b="1" dirty="0"/>
              <a:t>, 1980.  Co-founder of the Heritage Foundation. </a:t>
            </a:r>
            <a:endParaRPr lang="en-US" b="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58" y="1600200"/>
            <a:ext cx="346254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937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Supreme Court Aids in Voter Suppression New Restrictions </a:t>
            </a:r>
            <a:r>
              <a:rPr lang="en-US" sz="3600" b="1" dirty="0"/>
              <a:t>in </a:t>
            </a:r>
            <a:r>
              <a:rPr lang="en-US" sz="3600" b="1" dirty="0" smtClean="0"/>
              <a:t>2012 and 2016</a:t>
            </a:r>
            <a:endParaRPr lang="en-US" sz="2800" b="1" dirty="0"/>
          </a:p>
        </p:txBody>
      </p:sp>
      <p:pic>
        <p:nvPicPr>
          <p:cNvPr id="4" name="Content Placeholder 3"/>
          <p:cNvPicPr>
            <a:picLocks noGrp="1" noChangeAspect="1"/>
          </p:cNvPicPr>
          <p:nvPr>
            <p:ph idx="1"/>
          </p:nvPr>
        </p:nvPicPr>
        <p:blipFill>
          <a:blip r:embed="rId3"/>
          <a:stretch>
            <a:fillRect/>
          </a:stretch>
        </p:blipFill>
        <p:spPr>
          <a:xfrm>
            <a:off x="508398" y="1600200"/>
            <a:ext cx="8102202" cy="4953000"/>
          </a:xfrm>
          <a:prstGeom prst="rect">
            <a:avLst/>
          </a:prstGeom>
        </p:spPr>
      </p:pic>
    </p:spTree>
    <p:extLst>
      <p:ext uri="{BB962C8B-B14F-4D97-AF65-F5344CB8AC3E}">
        <p14:creationId xmlns:p14="http://schemas.microsoft.com/office/powerpoint/2010/main" val="2540002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half" idx="1"/>
          </p:nvPr>
        </p:nvSpPr>
        <p:spPr>
          <a:xfrm>
            <a:off x="457200" y="1600200"/>
            <a:ext cx="4038600" cy="4525963"/>
          </a:xfrm>
        </p:spPr>
        <p:txBody>
          <a:bodyPr/>
          <a:lstStyle/>
          <a:p>
            <a:pPr marL="0" indent="0" eaLnBrk="1" hangingPunct="1">
              <a:buFont typeface="Arial" charset="0"/>
              <a:buNone/>
            </a:pPr>
            <a:endParaRPr lang="en-US"/>
          </a:p>
        </p:txBody>
      </p:sp>
      <p:sp>
        <p:nvSpPr>
          <p:cNvPr id="35843" name="Content Placeholder 3"/>
          <p:cNvSpPr>
            <a:spLocks noGrp="1"/>
          </p:cNvSpPr>
          <p:nvPr>
            <p:ph sz="half" idx="2"/>
          </p:nvPr>
        </p:nvSpPr>
        <p:spPr>
          <a:xfrm>
            <a:off x="4648200" y="1600200"/>
            <a:ext cx="4038600" cy="4525963"/>
          </a:xfrm>
        </p:spPr>
        <p:txBody>
          <a:bodyPr/>
          <a:lstStyle/>
          <a:p>
            <a:pPr marL="0" indent="0" algn="ctr" eaLnBrk="1" hangingPunct="1">
              <a:lnSpc>
                <a:spcPct val="90000"/>
              </a:lnSpc>
              <a:buFont typeface="Arial" charset="0"/>
              <a:buNone/>
            </a:pPr>
            <a:endParaRPr lang="en-US" sz="3200" b="1" dirty="0"/>
          </a:p>
          <a:p>
            <a:pPr marL="0" indent="0" algn="ctr" eaLnBrk="1" hangingPunct="1">
              <a:lnSpc>
                <a:spcPct val="90000"/>
              </a:lnSpc>
              <a:buFont typeface="Arial" charset="0"/>
              <a:buNone/>
            </a:pPr>
            <a:r>
              <a:rPr lang="en-US" sz="3200" b="1" dirty="0"/>
              <a:t>“There’s Class Warfare, all right. But it’s my class, the rich class, that’s making war, and we’re winning.”</a:t>
            </a:r>
            <a:r>
              <a:rPr lang="en-US" b="1" dirty="0"/>
              <a:t>  </a:t>
            </a:r>
          </a:p>
          <a:p>
            <a:pPr marL="0" indent="0" algn="ctr" eaLnBrk="1" hangingPunct="1">
              <a:lnSpc>
                <a:spcPct val="90000"/>
              </a:lnSpc>
              <a:buFont typeface="Arial" charset="0"/>
              <a:buNone/>
            </a:pPr>
            <a:r>
              <a:rPr lang="en-US" sz="2400" b="1" dirty="0"/>
              <a:t>Warren Buffett, World’s Third Richest Man</a:t>
            </a:r>
            <a:endParaRPr lang="en-US" sz="2400" dirty="0"/>
          </a:p>
        </p:txBody>
      </p:sp>
      <p:sp>
        <p:nvSpPr>
          <p:cNvPr id="5" name="Slide Number Placeholder 4"/>
          <p:cNvSpPr>
            <a:spLocks noGrp="1"/>
          </p:cNvSpPr>
          <p:nvPr>
            <p:ph type="sldNum" sz="quarter" idx="12"/>
          </p:nvPr>
        </p:nvSpPr>
        <p:spPr/>
        <p:txBody>
          <a:bodyPr/>
          <a:lstStyle/>
          <a:p>
            <a:pPr>
              <a:defRPr/>
            </a:pPr>
            <a:fld id="{6A5712F0-A371-4F92-90BC-3ED693210C71}" type="slidenum">
              <a:rPr lang="en-US" smtClean="0"/>
              <a:pPr>
                <a:defRPr/>
              </a:pPr>
              <a:t>36</a:t>
            </a:fld>
            <a:endParaRPr lang="en-US"/>
          </a:p>
        </p:txBody>
      </p:sp>
      <p:sp>
        <p:nvSpPr>
          <p:cNvPr id="35845" name="Title 1"/>
          <p:cNvSpPr>
            <a:spLocks noGrp="1"/>
          </p:cNvSpPr>
          <p:nvPr>
            <p:ph type="title"/>
          </p:nvPr>
        </p:nvSpPr>
        <p:spPr/>
        <p:txBody>
          <a:bodyPr/>
          <a:lstStyle/>
          <a:p>
            <a:pPr eaLnBrk="1" hangingPunct="1"/>
            <a:r>
              <a:rPr lang="en-US" sz="3600" b="1"/>
              <a:t>Corporate America Declares War On  America’s Workers: 1980 to Present</a:t>
            </a:r>
          </a:p>
        </p:txBody>
      </p:sp>
      <p:pic>
        <p:nvPicPr>
          <p:cNvPr id="35846" name="Picture 2" descr="Z:\Mark_Mcdermott\mark\Pictures\Labor History Photos\Reclaim the Dream\Warren Buff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90675"/>
            <a:ext cx="41148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6200" y="304800"/>
            <a:ext cx="8534400" cy="1524000"/>
          </a:xfrm>
        </p:spPr>
        <p:txBody>
          <a:bodyPr/>
          <a:lstStyle/>
          <a:p>
            <a:pPr eaLnBrk="1" hangingPunct="1"/>
            <a:r>
              <a:rPr lang="en-US" sz="3600" b="1"/>
              <a:t/>
            </a:r>
            <a:br>
              <a:rPr lang="en-US" sz="3600" b="1"/>
            </a:br>
            <a:r>
              <a:rPr lang="en-US" sz="3600" b="1"/>
              <a:t/>
            </a:r>
            <a:br>
              <a:rPr lang="en-US" sz="3600" b="1"/>
            </a:br>
            <a:r>
              <a:rPr lang="en-US" sz="3600" b="1"/>
              <a:t>Corporate America’s Class Warfare </a:t>
            </a:r>
            <a:br>
              <a:rPr lang="en-US" sz="3600" b="1"/>
            </a:br>
            <a:r>
              <a:rPr lang="en-US" sz="3600"/>
              <a:t/>
            </a:r>
            <a:br>
              <a:rPr lang="en-US" sz="3600"/>
            </a:br>
            <a:endParaRPr lang="en-US" sz="3600"/>
          </a:p>
        </p:txBody>
      </p:sp>
      <p:sp>
        <p:nvSpPr>
          <p:cNvPr id="3" name="Content Placeholder 2"/>
          <p:cNvSpPr>
            <a:spLocks noGrp="1"/>
          </p:cNvSpPr>
          <p:nvPr>
            <p:ph idx="1"/>
          </p:nvPr>
        </p:nvSpPr>
        <p:spPr>
          <a:xfrm>
            <a:off x="457200" y="1905000"/>
            <a:ext cx="8458200" cy="4343400"/>
          </a:xfrm>
        </p:spPr>
        <p:txBody>
          <a:bodyPr/>
          <a:lstStyle/>
          <a:p>
            <a:pPr eaLnBrk="1" hangingPunct="1">
              <a:lnSpc>
                <a:spcPct val="90000"/>
              </a:lnSpc>
              <a:defRPr/>
            </a:pPr>
            <a:r>
              <a:rPr lang="en-US" sz="2800" b="1" dirty="0"/>
              <a:t>Crush organized labor</a:t>
            </a:r>
          </a:p>
          <a:p>
            <a:pPr eaLnBrk="1" hangingPunct="1">
              <a:lnSpc>
                <a:spcPct val="90000"/>
              </a:lnSpc>
              <a:defRPr/>
            </a:pPr>
            <a:r>
              <a:rPr lang="en-US" sz="2800" b="1" dirty="0"/>
              <a:t>Promote free trade and export manufacturing </a:t>
            </a:r>
          </a:p>
          <a:p>
            <a:pPr eaLnBrk="1" hangingPunct="1">
              <a:lnSpc>
                <a:spcPct val="90000"/>
              </a:lnSpc>
              <a:defRPr/>
            </a:pPr>
            <a:r>
              <a:rPr lang="en-US" sz="2800" b="1" dirty="0"/>
              <a:t>Buy elections with big money</a:t>
            </a:r>
          </a:p>
          <a:p>
            <a:pPr eaLnBrk="1" hangingPunct="1">
              <a:lnSpc>
                <a:spcPct val="90000"/>
              </a:lnSpc>
              <a:defRPr/>
            </a:pPr>
            <a:r>
              <a:rPr lang="en-US" sz="2800" b="1" dirty="0"/>
              <a:t>Voter suppression</a:t>
            </a:r>
          </a:p>
          <a:p>
            <a:pPr marL="0" indent="0" eaLnBrk="1" hangingPunct="1">
              <a:lnSpc>
                <a:spcPct val="90000"/>
              </a:lnSpc>
              <a:defRPr/>
            </a:pPr>
            <a:r>
              <a:rPr lang="en-US" sz="2800" b="1" dirty="0"/>
              <a:t>  Deregulate financial industries and corporations</a:t>
            </a:r>
          </a:p>
          <a:p>
            <a:pPr marL="0" indent="0" eaLnBrk="1" hangingPunct="1">
              <a:lnSpc>
                <a:spcPct val="90000"/>
              </a:lnSpc>
              <a:defRPr/>
            </a:pPr>
            <a:r>
              <a:rPr lang="en-US" sz="2800" b="1" dirty="0"/>
              <a:t>  Cut social programs for poor, unemployed and needy</a:t>
            </a:r>
          </a:p>
          <a:p>
            <a:pPr marL="0" indent="0" eaLnBrk="1" hangingPunct="1">
              <a:lnSpc>
                <a:spcPct val="90000"/>
              </a:lnSpc>
              <a:defRPr/>
            </a:pPr>
            <a:r>
              <a:rPr lang="en-US" sz="2800" b="1" dirty="0"/>
              <a:t>  Cut taxes on corporations and the wealthy</a:t>
            </a:r>
          </a:p>
          <a:p>
            <a:pPr marL="0" indent="0" eaLnBrk="1" hangingPunct="1">
              <a:lnSpc>
                <a:spcPct val="90000"/>
              </a:lnSpc>
              <a:defRPr/>
            </a:pPr>
            <a:r>
              <a:rPr lang="en-US" sz="2800" b="1" dirty="0"/>
              <a:t>  Privatize government</a:t>
            </a:r>
          </a:p>
          <a:p>
            <a:pPr marL="0" indent="0" eaLnBrk="1" hangingPunct="1">
              <a:lnSpc>
                <a:spcPct val="90000"/>
              </a:lnSpc>
              <a:defRPr/>
            </a:pPr>
            <a:r>
              <a:rPr lang="en-US" sz="2800" b="1" dirty="0"/>
              <a:t>  </a:t>
            </a:r>
            <a:r>
              <a:rPr lang="en-US" sz="2800" b="1" u="sng" dirty="0"/>
              <a:t>Divide and conquer </a:t>
            </a:r>
            <a:r>
              <a:rPr lang="en-US" sz="2800" u="sng" dirty="0"/>
              <a:t> </a:t>
            </a:r>
          </a:p>
          <a:p>
            <a:pPr marL="0" indent="0" eaLnBrk="1" hangingPunct="1">
              <a:lnSpc>
                <a:spcPct val="90000"/>
              </a:lnSpc>
              <a:defRPr/>
            </a:pPr>
            <a:endParaRPr lang="en-US" sz="2800" dirty="0"/>
          </a:p>
          <a:p>
            <a:pPr marL="0" indent="0" eaLnBrk="1" hangingPunct="1">
              <a:lnSpc>
                <a:spcPct val="90000"/>
              </a:lnSpc>
              <a:buFont typeface="Arial" charset="0"/>
              <a:buNone/>
              <a:defRPr/>
            </a:pPr>
            <a:endParaRPr lang="en-US" sz="2000" dirty="0"/>
          </a:p>
          <a:p>
            <a:pPr marL="0" indent="0" eaLnBrk="1" hangingPunct="1">
              <a:lnSpc>
                <a:spcPct val="90000"/>
              </a:lnSpc>
              <a:buFont typeface="Arial" charset="0"/>
              <a:buNone/>
              <a:defRPr/>
            </a:pPr>
            <a:endParaRPr lang="en-US" sz="2000" dirty="0"/>
          </a:p>
        </p:txBody>
      </p:sp>
      <p:sp>
        <p:nvSpPr>
          <p:cNvPr id="4" name="Slide Number Placeholder 3"/>
          <p:cNvSpPr>
            <a:spLocks noGrp="1"/>
          </p:cNvSpPr>
          <p:nvPr>
            <p:ph type="sldNum" sz="quarter" idx="12"/>
          </p:nvPr>
        </p:nvSpPr>
        <p:spPr/>
        <p:txBody>
          <a:bodyPr/>
          <a:lstStyle/>
          <a:p>
            <a:pPr>
              <a:defRPr/>
            </a:pPr>
            <a:fld id="{7F5FBE9F-AA28-4AEC-9679-E15677768F0B}" type="slidenum">
              <a:rPr lang="en-US"/>
              <a:pPr>
                <a:defRPr/>
              </a:pPr>
              <a:t>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lstStyle/>
          <a:p>
            <a:r>
              <a:rPr lang="en-US" sz="4800" b="1" dirty="0" smtClean="0"/>
              <a:t>What Do The American People Think of Organized Labor?</a:t>
            </a:r>
            <a:endParaRPr lang="en-US" sz="4800" b="1" dirty="0"/>
          </a:p>
        </p:txBody>
      </p:sp>
      <p:sp>
        <p:nvSpPr>
          <p:cNvPr id="3" name="Slide Number Placeholder 2"/>
          <p:cNvSpPr>
            <a:spLocks noGrp="1"/>
          </p:cNvSpPr>
          <p:nvPr>
            <p:ph type="sldNum" sz="quarter" idx="12"/>
          </p:nvPr>
        </p:nvSpPr>
        <p:spPr/>
        <p:txBody>
          <a:bodyPr/>
          <a:lstStyle/>
          <a:p>
            <a:pPr>
              <a:defRPr/>
            </a:pPr>
            <a:fld id="{CFE7401E-F7BD-42C7-B5EA-DBFDC2C9BA4A}" type="slidenum">
              <a:rPr lang="en-US" smtClean="0"/>
              <a:pPr>
                <a:defRPr/>
              </a:pPr>
              <a:t>38</a:t>
            </a:fld>
            <a:endParaRPr lang="en-US"/>
          </a:p>
        </p:txBody>
      </p:sp>
    </p:spTree>
    <p:extLst>
      <p:ext uri="{BB962C8B-B14F-4D97-AF65-F5344CB8AC3E}">
        <p14:creationId xmlns:p14="http://schemas.microsoft.com/office/powerpoint/2010/main" val="20846546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77962"/>
          </a:xfrm>
        </p:spPr>
        <p:txBody>
          <a:bodyPr/>
          <a:lstStyle/>
          <a:p>
            <a:r>
              <a:rPr lang="en-US" sz="3600" b="1" dirty="0"/>
              <a:t>Which </a:t>
            </a:r>
            <a:r>
              <a:rPr lang="en-US" sz="3600" b="1" dirty="0" smtClean="0"/>
              <a:t>Groups </a:t>
            </a:r>
            <a:r>
              <a:rPr lang="en-US" sz="3600" b="1" dirty="0"/>
              <a:t>Do You Think </a:t>
            </a:r>
            <a:r>
              <a:rPr lang="en-US" sz="3600" b="1" dirty="0" smtClean="0"/>
              <a:t>Are </a:t>
            </a:r>
            <a:r>
              <a:rPr lang="en-US" sz="3600" b="1" dirty="0"/>
              <a:t>Most Favorable to Unions?</a:t>
            </a:r>
          </a:p>
        </p:txBody>
      </p:sp>
      <p:sp>
        <p:nvSpPr>
          <p:cNvPr id="3" name="Content Placeholder 2"/>
          <p:cNvSpPr>
            <a:spLocks noGrp="1"/>
          </p:cNvSpPr>
          <p:nvPr>
            <p:ph idx="1"/>
          </p:nvPr>
        </p:nvSpPr>
        <p:spPr>
          <a:xfrm>
            <a:off x="457200" y="1600200"/>
            <a:ext cx="8229600" cy="4525963"/>
          </a:xfrm>
        </p:spPr>
        <p:txBody>
          <a:bodyPr/>
          <a:lstStyle/>
          <a:p>
            <a:r>
              <a:rPr lang="en-US" b="1" dirty="0" smtClean="0"/>
              <a:t>18-29 </a:t>
            </a:r>
            <a:r>
              <a:rPr lang="en-US" b="1" dirty="0"/>
              <a:t>years </a:t>
            </a:r>
            <a:r>
              <a:rPr lang="en-US" b="1" dirty="0" smtClean="0"/>
              <a:t>old</a:t>
            </a:r>
          </a:p>
          <a:p>
            <a:pPr marL="0" indent="0">
              <a:buNone/>
            </a:pPr>
            <a:endParaRPr lang="en-US" sz="1600" b="1" dirty="0" smtClean="0"/>
          </a:p>
          <a:p>
            <a:r>
              <a:rPr lang="en-US" b="1" dirty="0" smtClean="0"/>
              <a:t>30-49 </a:t>
            </a:r>
            <a:r>
              <a:rPr lang="en-US" b="1" dirty="0"/>
              <a:t>years </a:t>
            </a:r>
            <a:r>
              <a:rPr lang="en-US" b="1" dirty="0" smtClean="0"/>
              <a:t>old</a:t>
            </a:r>
          </a:p>
          <a:p>
            <a:pPr marL="0" indent="0">
              <a:buNone/>
            </a:pPr>
            <a:endParaRPr lang="en-US" sz="1600" b="1" dirty="0"/>
          </a:p>
          <a:p>
            <a:r>
              <a:rPr lang="en-US" b="1" dirty="0" smtClean="0"/>
              <a:t>50-64 </a:t>
            </a:r>
            <a:r>
              <a:rPr lang="en-US" b="1" dirty="0"/>
              <a:t>years </a:t>
            </a:r>
            <a:r>
              <a:rPr lang="en-US" b="1" dirty="0" smtClean="0"/>
              <a:t>old</a:t>
            </a:r>
          </a:p>
          <a:p>
            <a:pPr marL="0" indent="0">
              <a:buNone/>
            </a:pPr>
            <a:endParaRPr lang="en-US" sz="1600" b="1" dirty="0" smtClean="0"/>
          </a:p>
          <a:p>
            <a:r>
              <a:rPr lang="en-US" b="1" dirty="0" smtClean="0"/>
              <a:t>65+</a:t>
            </a:r>
          </a:p>
          <a:p>
            <a:pPr marL="0" indent="0">
              <a:buNone/>
            </a:pPr>
            <a:endParaRPr lang="en-US" sz="1600" b="1" dirty="0" smtClean="0"/>
          </a:p>
          <a:p>
            <a:r>
              <a:rPr lang="en-US" b="1" dirty="0" smtClean="0"/>
              <a:t>Men or Women</a:t>
            </a:r>
            <a:endParaRPr lang="en-US" b="1" dirty="0"/>
          </a:p>
          <a:p>
            <a:pPr marL="0" indent="0">
              <a:buNone/>
            </a:pPr>
            <a:endParaRPr lang="en-US" b="1"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39</a:t>
            </a:fld>
            <a:endParaRPr lang="en-US"/>
          </a:p>
        </p:txBody>
      </p:sp>
    </p:spTree>
    <p:extLst>
      <p:ext uri="{BB962C8B-B14F-4D97-AF65-F5344CB8AC3E}">
        <p14:creationId xmlns:p14="http://schemas.microsoft.com/office/powerpoint/2010/main" val="439547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At Our Best, We are Heroes and Heroines of the American Dream </a:t>
            </a:r>
            <a:endParaRPr lang="en-US" sz="3600"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a:xfrm>
            <a:off x="4648200" y="1600202"/>
            <a:ext cx="4191000" cy="4525963"/>
          </a:xfrm>
        </p:spPr>
        <p:txBody>
          <a:bodyPr/>
          <a:lstStyle/>
          <a:p>
            <a:pPr marL="0" indent="0" algn="ctr">
              <a:buNone/>
            </a:pPr>
            <a:r>
              <a:rPr lang="en-US" sz="3200" b="1" dirty="0"/>
              <a:t>“The labor movement was the principal force that transformed misery and despair into hope and progress …The captains of industry did not lead this transformation.”</a:t>
            </a:r>
          </a:p>
          <a:p>
            <a:pPr marL="0" indent="0">
              <a:buNone/>
            </a:pPr>
            <a:r>
              <a:rPr lang="en-US" sz="2400" b="1" dirty="0"/>
              <a:t>Rev. Dr. Martin Luther King Jr.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45406"/>
            <a:ext cx="3609975" cy="452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5096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Do You Have a Favorable View of Unions?</a:t>
            </a:r>
            <a:br>
              <a:rPr lang="en-US" sz="3600" b="1" dirty="0" smtClean="0"/>
            </a:br>
            <a:r>
              <a:rPr lang="en-US" sz="3600" b="1" dirty="0" smtClean="0"/>
              <a:t>Pew Research – January 2017</a:t>
            </a:r>
            <a:endParaRPr lang="en-US" sz="3600" b="1" dirty="0"/>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2287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Women </a:t>
            </a:r>
            <a:r>
              <a:rPr lang="en-US" sz="3600" b="1" dirty="0" smtClean="0"/>
              <a:t>Are More Favorable to Unions than Men </a:t>
            </a:r>
            <a:r>
              <a:rPr lang="en-US" sz="3600" b="1" dirty="0"/>
              <a:t>– Gallup Poll – 2015</a:t>
            </a: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80191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Low Wage Workers Are Overwhelmingly Pro-Union – 2015 </a:t>
            </a: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3215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z="3600" b="1" dirty="0" smtClean="0"/>
              <a:t>Republican Convention Calls for National Right to Work and Repeal of Davis-Bacon  </a:t>
            </a:r>
            <a:endParaRPr lang="en-US" sz="3600" b="1" dirty="0"/>
          </a:p>
        </p:txBody>
      </p:sp>
      <p:pic>
        <p:nvPicPr>
          <p:cNvPr id="8" name="Content Placeholder 7"/>
          <p:cNvPicPr>
            <a:picLocks noGrp="1" noChangeAspect="1"/>
          </p:cNvPicPr>
          <p:nvPr>
            <p:ph sz="half" idx="1"/>
          </p:nvPr>
        </p:nvPicPr>
        <p:blipFill>
          <a:blip r:embed="rId3"/>
          <a:stretch>
            <a:fillRect/>
          </a:stretch>
        </p:blipFill>
        <p:spPr>
          <a:xfrm>
            <a:off x="359954" y="1676400"/>
            <a:ext cx="4288246" cy="4679950"/>
          </a:xfrm>
          <a:prstGeom prst="rect">
            <a:avLst/>
          </a:prstGeom>
        </p:spPr>
      </p:pic>
      <p:sp>
        <p:nvSpPr>
          <p:cNvPr id="4" name="Content Placeholder 3"/>
          <p:cNvSpPr>
            <a:spLocks noGrp="1"/>
          </p:cNvSpPr>
          <p:nvPr>
            <p:ph sz="half" idx="2"/>
          </p:nvPr>
        </p:nvSpPr>
        <p:spPr>
          <a:xfrm>
            <a:off x="4648200" y="1600200"/>
            <a:ext cx="4191000" cy="4525965"/>
          </a:xfrm>
        </p:spPr>
        <p:txBody>
          <a:bodyPr/>
          <a:lstStyle/>
          <a:p>
            <a:pPr marL="0" indent="0" algn="ctr">
              <a:buNone/>
            </a:pPr>
            <a:r>
              <a:rPr lang="en-US" sz="3200" b="1" dirty="0" smtClean="0"/>
              <a:t>2016 Platform</a:t>
            </a:r>
          </a:p>
          <a:p>
            <a:pPr marL="0" indent="0" algn="ctr">
              <a:buNone/>
            </a:pPr>
            <a:r>
              <a:rPr lang="en-US" sz="3200" b="1" dirty="0" smtClean="0"/>
              <a:t>National Right to Work Law</a:t>
            </a:r>
          </a:p>
          <a:p>
            <a:pPr marL="0" indent="0" algn="ctr">
              <a:buNone/>
            </a:pPr>
            <a:r>
              <a:rPr lang="en-US" sz="3200" b="1" dirty="0" smtClean="0"/>
              <a:t>Repeal prevailing wage (Davis-Bacon)</a:t>
            </a:r>
          </a:p>
          <a:p>
            <a:pPr marL="0" indent="0" algn="ctr">
              <a:buNone/>
            </a:pPr>
            <a:r>
              <a:rPr lang="en-US" sz="3200" b="1" dirty="0" smtClean="0"/>
              <a:t>Ban project labor agreements</a:t>
            </a:r>
          </a:p>
          <a:p>
            <a:pPr marL="0" indent="0" algn="ctr">
              <a:buNone/>
            </a:pPr>
            <a:r>
              <a:rPr lang="en-US" sz="3200" b="1" dirty="0" smtClean="0"/>
              <a:t>No federal minimum wage.  Currently $7.25.</a:t>
            </a:r>
            <a:endParaRPr lang="en-US" sz="3200" b="1"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43</a:t>
            </a:fld>
            <a:endParaRPr lang="en-US"/>
          </a:p>
        </p:txBody>
      </p:sp>
    </p:spTree>
    <p:extLst>
      <p:ext uri="{BB962C8B-B14F-4D97-AF65-F5344CB8AC3E}">
        <p14:creationId xmlns:p14="http://schemas.microsoft.com/office/powerpoint/2010/main" val="16844862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4818" y="457200"/>
            <a:ext cx="8211982" cy="6019800"/>
          </a:xfrm>
          <a:prstGeom prst="rect">
            <a:avLst/>
          </a:prstGeom>
        </p:spPr>
      </p:pic>
      <p:sp>
        <p:nvSpPr>
          <p:cNvPr id="2" name="Title 1"/>
          <p:cNvSpPr>
            <a:spLocks noGrp="1"/>
          </p:cNvSpPr>
          <p:nvPr>
            <p:ph type="title"/>
          </p:nvPr>
        </p:nvSpPr>
        <p:spPr>
          <a:xfrm>
            <a:off x="457200" y="274638"/>
            <a:ext cx="8229600" cy="6430962"/>
          </a:xfrm>
        </p:spPr>
        <p:txBody>
          <a:bodyPr/>
          <a:lstStyle/>
          <a:p>
            <a:endParaRPr lang="en-US" dirty="0"/>
          </a:p>
        </p:txBody>
      </p:sp>
    </p:spTree>
    <p:extLst>
      <p:ext uri="{BB962C8B-B14F-4D97-AF65-F5344CB8AC3E}">
        <p14:creationId xmlns:p14="http://schemas.microsoft.com/office/powerpoint/2010/main" val="28738894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Class Warfare – </a:t>
            </a:r>
            <a:r>
              <a:rPr lang="en-US" sz="3600" b="1" dirty="0" smtClean="0"/>
              <a:t>2017</a:t>
            </a:r>
            <a:r>
              <a:rPr lang="en-US" sz="3600" b="1" dirty="0"/>
              <a:t/>
            </a:r>
            <a:br>
              <a:rPr lang="en-US" sz="3600" b="1" dirty="0"/>
            </a:br>
            <a:r>
              <a:rPr lang="en-US" sz="3600" b="1" dirty="0"/>
              <a:t>Right to Work for Less</a:t>
            </a:r>
            <a:endParaRPr lang="en-US" sz="3600" dirty="0"/>
          </a:p>
        </p:txBody>
      </p:sp>
      <p:pic>
        <p:nvPicPr>
          <p:cNvPr id="4" name="Content Placeholder 3"/>
          <p:cNvPicPr>
            <a:picLocks noGrp="1" noChangeAspect="1"/>
          </p:cNvPicPr>
          <p:nvPr>
            <p:ph idx="1"/>
          </p:nvPr>
        </p:nvPicPr>
        <p:blipFill>
          <a:blip r:embed="rId3"/>
          <a:stretch>
            <a:fillRect/>
          </a:stretch>
        </p:blipFill>
        <p:spPr>
          <a:xfrm>
            <a:off x="690563" y="1619331"/>
            <a:ext cx="7767637" cy="4705269"/>
          </a:xfrm>
          <a:prstGeom prst="rect">
            <a:avLst/>
          </a:prstGeom>
        </p:spPr>
      </p:pic>
    </p:spTree>
    <p:extLst>
      <p:ext uri="{BB962C8B-B14F-4D97-AF65-F5344CB8AC3E}">
        <p14:creationId xmlns:p14="http://schemas.microsoft.com/office/powerpoint/2010/main" val="33658712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Corporate Class Warfare on the Building Trades and Prevailing Wage – 2017 </a:t>
            </a:r>
            <a:endParaRPr lang="en-US" sz="3600" b="1" dirty="0"/>
          </a:p>
        </p:txBody>
      </p:sp>
      <p:pic>
        <p:nvPicPr>
          <p:cNvPr id="4" name="Content Placeholder 3"/>
          <p:cNvPicPr>
            <a:picLocks noGrp="1" noChangeAspect="1"/>
          </p:cNvPicPr>
          <p:nvPr>
            <p:ph idx="1"/>
          </p:nvPr>
        </p:nvPicPr>
        <p:blipFill>
          <a:blip r:embed="rId3"/>
          <a:stretch>
            <a:fillRect/>
          </a:stretch>
        </p:blipFill>
        <p:spPr>
          <a:xfrm>
            <a:off x="381000" y="1589881"/>
            <a:ext cx="8446882" cy="4658519"/>
          </a:xfrm>
          <a:prstGeom prst="rect">
            <a:avLst/>
          </a:prstGeom>
        </p:spPr>
      </p:pic>
    </p:spTree>
    <p:extLst>
      <p:ext uri="{BB962C8B-B14F-4D97-AF65-F5344CB8AC3E}">
        <p14:creationId xmlns:p14="http://schemas.microsoft.com/office/powerpoint/2010/main" val="228791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Trump Supreme Court Nominee Gorsuch:  OK to Fire Trucker Fearing Death</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616296"/>
            <a:ext cx="4038600" cy="4493770"/>
          </a:xfrm>
          <a:prstGeom prst="rect">
            <a:avLst/>
          </a:prstGeom>
        </p:spPr>
      </p:pic>
      <p:sp>
        <p:nvSpPr>
          <p:cNvPr id="4" name="Content Placeholder 3"/>
          <p:cNvSpPr>
            <a:spLocks noGrp="1"/>
          </p:cNvSpPr>
          <p:nvPr>
            <p:ph sz="half" idx="2"/>
          </p:nvPr>
        </p:nvSpPr>
        <p:spPr/>
        <p:txBody>
          <a:bodyPr>
            <a:normAutofit/>
          </a:bodyPr>
          <a:lstStyle/>
          <a:p>
            <a:pPr marL="0" indent="0" algn="ctr">
              <a:buNone/>
            </a:pPr>
            <a:r>
              <a:rPr lang="en-US" sz="3200" b="1" dirty="0" smtClean="0"/>
              <a:t>27 Below Zero</a:t>
            </a:r>
          </a:p>
          <a:p>
            <a:pPr marL="0" indent="0" algn="ctr">
              <a:buNone/>
            </a:pPr>
            <a:r>
              <a:rPr lang="en-US" sz="3200" b="1" dirty="0" smtClean="0"/>
              <a:t>Brakes Frozen on Truck Trailer</a:t>
            </a:r>
          </a:p>
          <a:p>
            <a:pPr marL="0" indent="0" algn="ctr">
              <a:buNone/>
            </a:pPr>
            <a:r>
              <a:rPr lang="en-US" sz="3200" b="1" dirty="0" smtClean="0"/>
              <a:t>Fearing Death </a:t>
            </a:r>
          </a:p>
          <a:p>
            <a:pPr marL="0" indent="0" algn="ctr">
              <a:buNone/>
            </a:pPr>
            <a:r>
              <a:rPr lang="en-US" sz="3200" b="1" dirty="0" smtClean="0"/>
              <a:t>Alphonse </a:t>
            </a:r>
            <a:r>
              <a:rPr lang="en-US" sz="3200" b="1" dirty="0" err="1" smtClean="0"/>
              <a:t>Maddin</a:t>
            </a:r>
            <a:r>
              <a:rPr lang="en-US" sz="3200" b="1" dirty="0" smtClean="0"/>
              <a:t> Disobeyed Order </a:t>
            </a:r>
          </a:p>
          <a:p>
            <a:pPr marL="0" indent="0" algn="ctr">
              <a:buNone/>
            </a:pPr>
            <a:r>
              <a:rPr lang="en-US" sz="3200" b="1" dirty="0" smtClean="0"/>
              <a:t>10</a:t>
            </a:r>
            <a:r>
              <a:rPr lang="en-US" sz="3200" b="1" baseline="30000" dirty="0" smtClean="0"/>
              <a:t>th</a:t>
            </a:r>
            <a:r>
              <a:rPr lang="en-US" sz="3200" b="1" dirty="0" smtClean="0"/>
              <a:t> Circuit Rules 6-1  in His Favor</a:t>
            </a:r>
          </a:p>
        </p:txBody>
      </p:sp>
    </p:spTree>
    <p:extLst>
      <p:ext uri="{BB962C8B-B14F-4D97-AF65-F5344CB8AC3E}">
        <p14:creationId xmlns:p14="http://schemas.microsoft.com/office/powerpoint/2010/main" val="29066568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sz="half" idx="1"/>
          </p:nvPr>
        </p:nvSpPr>
        <p:spPr>
          <a:xfrm>
            <a:off x="434975" y="1790700"/>
            <a:ext cx="4038600" cy="4133850"/>
          </a:xfrm>
        </p:spPr>
        <p:txBody>
          <a:bodyPr/>
          <a:lstStyle/>
          <a:p>
            <a:pPr marL="0" indent="0" eaLnBrk="1" hangingPunct="1">
              <a:buFont typeface="Arial" charset="0"/>
              <a:buNone/>
            </a:pPr>
            <a:endParaRPr lang="en-US"/>
          </a:p>
        </p:txBody>
      </p:sp>
      <p:sp>
        <p:nvSpPr>
          <p:cNvPr id="57347" name="Content Placeholder 3"/>
          <p:cNvSpPr>
            <a:spLocks noGrp="1"/>
          </p:cNvSpPr>
          <p:nvPr>
            <p:ph sz="half" idx="2"/>
          </p:nvPr>
        </p:nvSpPr>
        <p:spPr>
          <a:xfrm>
            <a:off x="4648200" y="1600200"/>
            <a:ext cx="4038600" cy="4525963"/>
          </a:xfrm>
        </p:spPr>
        <p:txBody>
          <a:bodyPr/>
          <a:lstStyle/>
          <a:p>
            <a:pPr marL="0" indent="0" algn="ctr" eaLnBrk="1" hangingPunct="1">
              <a:buFont typeface="Arial" charset="0"/>
              <a:buNone/>
            </a:pPr>
            <a:r>
              <a:rPr lang="en-US" b="1" dirty="0"/>
              <a:t>“If there is no struggle, there can be no progress…find out what any people will quietly submit to and you will have found out the exact measure of injustice and wrong which will be imposed upon them.”</a:t>
            </a:r>
          </a:p>
          <a:p>
            <a:pPr marL="0" indent="0" algn="ctr" eaLnBrk="1" hangingPunct="1">
              <a:buFont typeface="Arial" charset="0"/>
              <a:buNone/>
            </a:pPr>
            <a:r>
              <a:rPr lang="en-US" sz="2400" b="1" dirty="0"/>
              <a:t>Frederick Douglass, 1857</a:t>
            </a:r>
            <a:endParaRPr lang="en-US" sz="2400" dirty="0"/>
          </a:p>
        </p:txBody>
      </p:sp>
      <p:sp>
        <p:nvSpPr>
          <p:cNvPr id="5" name="Slide Number Placeholder 4"/>
          <p:cNvSpPr>
            <a:spLocks noGrp="1"/>
          </p:cNvSpPr>
          <p:nvPr>
            <p:ph type="sldNum" sz="quarter" idx="12"/>
          </p:nvPr>
        </p:nvSpPr>
        <p:spPr/>
        <p:txBody>
          <a:bodyPr/>
          <a:lstStyle/>
          <a:p>
            <a:pPr>
              <a:defRPr/>
            </a:pPr>
            <a:fld id="{072B22E2-F4B3-41A9-BB43-6108F8764734}" type="slidenum">
              <a:rPr lang="en-US" smtClean="0"/>
              <a:pPr>
                <a:defRPr/>
              </a:pPr>
              <a:t>48</a:t>
            </a:fld>
            <a:endParaRPr lang="en-US"/>
          </a:p>
        </p:txBody>
      </p:sp>
      <p:pic>
        <p:nvPicPr>
          <p:cNvPr id="57349" name="Picture 3" descr="Z:\Mark_Mcdermott\mark\Pictures\Labor History Photos\Reclaim the Dream\Frederick Dou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752600"/>
            <a:ext cx="40608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itle 1"/>
          <p:cNvSpPr>
            <a:spLocks noGrp="1"/>
          </p:cNvSpPr>
          <p:nvPr>
            <p:ph type="title"/>
          </p:nvPr>
        </p:nvSpPr>
        <p:spPr>
          <a:xfrm>
            <a:off x="228600" y="304800"/>
            <a:ext cx="8686800" cy="1143000"/>
          </a:xfrm>
        </p:spPr>
        <p:txBody>
          <a:bodyPr/>
          <a:lstStyle/>
          <a:p>
            <a:pPr eaLnBrk="1" hangingPunct="1"/>
            <a:r>
              <a:rPr lang="en-US" sz="3600" b="1" dirty="0"/>
              <a:t>We </a:t>
            </a:r>
            <a:r>
              <a:rPr lang="en-US" sz="3600" b="1" dirty="0" smtClean="0"/>
              <a:t>Are Building A New </a:t>
            </a:r>
            <a:r>
              <a:rPr lang="en-US" sz="3600" b="1" dirty="0"/>
              <a:t>Great Uprising of the People:  Finding Hope and Getting </a:t>
            </a:r>
            <a:r>
              <a:rPr lang="en-US" sz="3600" b="1" dirty="0" smtClean="0"/>
              <a:t>Active</a:t>
            </a:r>
            <a:endParaRPr lang="en-US" sz="36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600" y="274638"/>
            <a:ext cx="8686800" cy="1325562"/>
          </a:xfrm>
        </p:spPr>
        <p:txBody>
          <a:bodyPr>
            <a:noAutofit/>
          </a:bodyPr>
          <a:lstStyle/>
          <a:p>
            <a:r>
              <a:rPr lang="en-US" sz="3600" b="1" dirty="0" smtClean="0"/>
              <a:t>Labor/Community Alliance Crush </a:t>
            </a:r>
            <a:r>
              <a:rPr lang="en-US" sz="3600" b="1" dirty="0"/>
              <a:t>the </a:t>
            </a:r>
            <a:r>
              <a:rPr lang="en-US" sz="3600" b="1" dirty="0" smtClean="0"/>
              <a:t>Union </a:t>
            </a:r>
            <a:r>
              <a:rPr lang="en-US" sz="3600" b="1" dirty="0"/>
              <a:t>Busters in </a:t>
            </a:r>
            <a:r>
              <a:rPr lang="en-US" sz="3600" b="1" dirty="0" smtClean="0"/>
              <a:t>Ohio – 62</a:t>
            </a:r>
            <a:r>
              <a:rPr lang="en-US" sz="3600" b="1" dirty="0"/>
              <a:t>% to 38% – 2011 </a:t>
            </a:r>
          </a:p>
        </p:txBody>
      </p:sp>
      <p:pic>
        <p:nvPicPr>
          <p:cNvPr id="9"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62000" y="1626835"/>
            <a:ext cx="3276599" cy="482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038599" y="1981200"/>
            <a:ext cx="4641851" cy="385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289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a:t>
            </a:fld>
            <a:endParaRPr lang="en-US" dirty="0"/>
          </a:p>
        </p:txBody>
      </p:sp>
      <p:sp>
        <p:nvSpPr>
          <p:cNvPr id="6" name="Title 1"/>
          <p:cNvSpPr>
            <a:spLocks noGrp="1"/>
          </p:cNvSpPr>
          <p:nvPr>
            <p:ph type="title"/>
          </p:nvPr>
        </p:nvSpPr>
        <p:spPr/>
        <p:txBody>
          <a:bodyPr>
            <a:noAutofit/>
          </a:bodyPr>
          <a:lstStyle/>
          <a:p>
            <a:pPr eaLnBrk="1" hangingPunct="1"/>
            <a:r>
              <a:rPr lang="en-US" sz="3600" b="1" dirty="0" smtClean="0"/>
              <a:t>Building Our Movement and Power and Corporate America Counterattacking</a:t>
            </a:r>
            <a:endParaRPr lang="en-US" sz="3600" b="1" dirty="0"/>
          </a:p>
        </p:txBody>
      </p:sp>
      <p:cxnSp>
        <p:nvCxnSpPr>
          <p:cNvPr id="3" name="Straight Connector 2"/>
          <p:cNvCxnSpPr/>
          <p:nvPr/>
        </p:nvCxnSpPr>
        <p:spPr>
          <a:xfrm>
            <a:off x="1600200" y="1752600"/>
            <a:ext cx="0" cy="3200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2660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Students, Parents and Teachers Win Big in Seattle Strike – 2015 </a:t>
            </a:r>
            <a:endParaRPr lang="en-US" dirty="0"/>
          </a:p>
        </p:txBody>
      </p:sp>
      <p:pic>
        <p:nvPicPr>
          <p:cNvPr id="4" name="Content Placeholder 3"/>
          <p:cNvPicPr>
            <a:picLocks noGrp="1" noChangeAspect="1"/>
          </p:cNvPicPr>
          <p:nvPr>
            <p:ph idx="1"/>
          </p:nvPr>
        </p:nvPicPr>
        <p:blipFill>
          <a:blip r:embed="rId3"/>
          <a:stretch>
            <a:fillRect/>
          </a:stretch>
        </p:blipFill>
        <p:spPr>
          <a:xfrm>
            <a:off x="457200" y="1618745"/>
            <a:ext cx="8229600" cy="4488872"/>
          </a:xfrm>
          <a:prstGeom prst="rect">
            <a:avLst/>
          </a:prstGeom>
        </p:spPr>
      </p:pic>
    </p:spTree>
    <p:extLst>
      <p:ext uri="{BB962C8B-B14F-4D97-AF65-F5344CB8AC3E}">
        <p14:creationId xmlns:p14="http://schemas.microsoft.com/office/powerpoint/2010/main" val="6170332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Historic Women’s Marches:  </a:t>
            </a:r>
            <a:br>
              <a:rPr lang="en-US" sz="3600" b="1" dirty="0" smtClean="0"/>
            </a:br>
            <a:r>
              <a:rPr lang="en-US" sz="3600" b="1" dirty="0" smtClean="0"/>
              <a:t>The People Are Rising – 2017 </a:t>
            </a:r>
            <a:endParaRPr lang="en-US" sz="3600" b="1" dirty="0"/>
          </a:p>
        </p:txBody>
      </p:sp>
      <p:pic>
        <p:nvPicPr>
          <p:cNvPr id="5" name="Content Placeholder 4"/>
          <p:cNvPicPr>
            <a:picLocks noGrp="1" noChangeAspect="1"/>
          </p:cNvPicPr>
          <p:nvPr>
            <p:ph idx="1"/>
          </p:nvPr>
        </p:nvPicPr>
        <p:blipFill>
          <a:blip r:embed="rId3"/>
          <a:stretch>
            <a:fillRect/>
          </a:stretch>
        </p:blipFill>
        <p:spPr>
          <a:xfrm>
            <a:off x="1066800" y="1600200"/>
            <a:ext cx="7191959" cy="4876800"/>
          </a:xfrm>
          <a:prstGeom prst="rect">
            <a:avLst/>
          </a:prstGeom>
        </p:spPr>
      </p:pic>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51</a:t>
            </a:fld>
            <a:endParaRPr lang="en-US"/>
          </a:p>
        </p:txBody>
      </p:sp>
    </p:spTree>
    <p:extLst>
      <p:ext uri="{BB962C8B-B14F-4D97-AF65-F5344CB8AC3E}">
        <p14:creationId xmlns:p14="http://schemas.microsoft.com/office/powerpoint/2010/main" val="22488800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Autofit/>
          </a:bodyPr>
          <a:lstStyle/>
          <a:p>
            <a:r>
              <a:rPr lang="en-US" sz="3600" b="1" dirty="0" smtClean="0"/>
              <a:t>Who Says We Can’t Win Big? </a:t>
            </a:r>
            <a:br>
              <a:rPr lang="en-US" sz="3600" b="1" dirty="0" smtClean="0"/>
            </a:br>
            <a:r>
              <a:rPr lang="en-US" sz="3600" b="1" dirty="0" smtClean="0"/>
              <a:t>Crushing the Union Busters in Iowa with Internal Organizing – 2017 </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03578" y="2098469"/>
            <a:ext cx="4473222" cy="3921331"/>
          </a:xfrm>
          <a:prstGeom prst="rect">
            <a:avLst/>
          </a:prstGeom>
        </p:spPr>
      </p:pic>
      <p:sp>
        <p:nvSpPr>
          <p:cNvPr id="4" name="Content Placeholder 3"/>
          <p:cNvSpPr>
            <a:spLocks noGrp="1"/>
          </p:cNvSpPr>
          <p:nvPr>
            <p:ph sz="half" idx="2"/>
          </p:nvPr>
        </p:nvSpPr>
        <p:spPr>
          <a:xfrm>
            <a:off x="5105400" y="2438400"/>
            <a:ext cx="3581400" cy="3687763"/>
          </a:xfrm>
        </p:spPr>
        <p:txBody>
          <a:bodyPr>
            <a:normAutofit/>
          </a:bodyPr>
          <a:lstStyle/>
          <a:p>
            <a:pPr marL="0" indent="0" algn="ctr">
              <a:buNone/>
            </a:pPr>
            <a:r>
              <a:rPr lang="en-US" sz="3200" b="1" dirty="0" smtClean="0"/>
              <a:t>Voting to recertify their unions:</a:t>
            </a:r>
          </a:p>
          <a:p>
            <a:pPr marL="0" indent="0" algn="ctr">
              <a:buNone/>
            </a:pPr>
            <a:r>
              <a:rPr lang="en-US" sz="3200" b="1" dirty="0" smtClean="0"/>
              <a:t>28,448 – Yes</a:t>
            </a:r>
          </a:p>
          <a:p>
            <a:pPr marL="0" indent="0" algn="ctr">
              <a:buNone/>
            </a:pPr>
            <a:r>
              <a:rPr lang="en-US" sz="3200" b="1" dirty="0" smtClean="0"/>
              <a:t>624 – No</a:t>
            </a:r>
          </a:p>
          <a:p>
            <a:pPr marL="0" indent="0" algn="ctr">
              <a:buNone/>
            </a:pPr>
            <a:r>
              <a:rPr lang="en-US" sz="3200" b="1" smtClean="0"/>
              <a:t>98% - Yes  </a:t>
            </a:r>
            <a:endParaRPr lang="en-US" sz="3200" b="1" dirty="0" smtClean="0"/>
          </a:p>
          <a:p>
            <a:pPr marL="0" indent="0" algn="ctr">
              <a:buNone/>
            </a:pPr>
            <a:r>
              <a:rPr lang="en-US" sz="3200" b="1" dirty="0" smtClean="0"/>
              <a:t>88% - Turnout </a:t>
            </a:r>
          </a:p>
        </p:txBody>
      </p:sp>
    </p:spTree>
    <p:extLst>
      <p:ext uri="{BB962C8B-B14F-4D97-AF65-F5344CB8AC3E}">
        <p14:creationId xmlns:p14="http://schemas.microsoft.com/office/powerpoint/2010/main" val="1475856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310,567 Missouri Workers and Allies Sign Petition to Repeal Right to Work – 2017 </a:t>
            </a:r>
            <a:endParaRPr lang="en-US" sz="3600" b="1" dirty="0"/>
          </a:p>
        </p:txBody>
      </p:sp>
      <p:pic>
        <p:nvPicPr>
          <p:cNvPr id="6" name="Content Placeholder 5"/>
          <p:cNvPicPr>
            <a:picLocks noGrp="1" noChangeAspect="1"/>
          </p:cNvPicPr>
          <p:nvPr>
            <p:ph idx="1"/>
          </p:nvPr>
        </p:nvPicPr>
        <p:blipFill>
          <a:blip r:embed="rId3"/>
          <a:stretch>
            <a:fillRect/>
          </a:stretch>
        </p:blipFill>
        <p:spPr>
          <a:xfrm>
            <a:off x="1212628" y="1600200"/>
            <a:ext cx="6712172" cy="4972717"/>
          </a:xfrm>
          <a:prstGeom prst="rect">
            <a:avLst/>
          </a:prstGeom>
        </p:spPr>
      </p:pic>
    </p:spTree>
    <p:extLst>
      <p:ext uri="{BB962C8B-B14F-4D97-AF65-F5344CB8AC3E}">
        <p14:creationId xmlns:p14="http://schemas.microsoft.com/office/powerpoint/2010/main" val="34213259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Autofit/>
          </a:bodyPr>
          <a:lstStyle/>
          <a:p>
            <a:r>
              <a:rPr lang="en-US" sz="3600" b="1" dirty="0"/>
              <a:t>“We Elected the Wrong People</a:t>
            </a:r>
            <a:r>
              <a:rPr lang="en-US" sz="3600" b="1" dirty="0" smtClean="0"/>
              <a:t>”</a:t>
            </a:r>
            <a:br>
              <a:rPr lang="en-US" sz="3600" b="1" dirty="0" smtClean="0"/>
            </a:br>
            <a:r>
              <a:rPr lang="en-US" sz="3600" b="1" dirty="0" smtClean="0"/>
              <a:t>10 Years No Raise - Oklahoma Teachers Strike and Win $6,000 Raise – 2018 </a:t>
            </a:r>
            <a:endParaRPr lang="en-US" sz="3600" b="1" dirty="0"/>
          </a:p>
        </p:txBody>
      </p:sp>
      <p:pic>
        <p:nvPicPr>
          <p:cNvPr id="4" name="Content Placeholder 3"/>
          <p:cNvPicPr>
            <a:picLocks noGrp="1" noChangeAspect="1"/>
          </p:cNvPicPr>
          <p:nvPr>
            <p:ph idx="1"/>
          </p:nvPr>
        </p:nvPicPr>
        <p:blipFill>
          <a:blip r:embed="rId3"/>
          <a:stretch>
            <a:fillRect/>
          </a:stretch>
        </p:blipFill>
        <p:spPr>
          <a:xfrm>
            <a:off x="847126" y="2133600"/>
            <a:ext cx="7458674" cy="4419600"/>
          </a:xfrm>
          <a:prstGeom prst="rect">
            <a:avLst/>
          </a:prstGeom>
        </p:spPr>
      </p:pic>
    </p:spTree>
    <p:extLst>
      <p:ext uri="{BB962C8B-B14F-4D97-AF65-F5344CB8AC3E}">
        <p14:creationId xmlns:p14="http://schemas.microsoft.com/office/powerpoint/2010/main" val="1058499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371600"/>
          </a:xfrm>
        </p:spPr>
        <p:txBody>
          <a:bodyPr>
            <a:noAutofit/>
          </a:bodyPr>
          <a:lstStyle/>
          <a:p>
            <a:r>
              <a:rPr lang="en-US" sz="3600" b="1" dirty="0" smtClean="0"/>
              <a:t>We Defeat Repeal of Federal Davis-Bacon (Prevailing Wage) – July 26, 2017</a:t>
            </a:r>
            <a:endParaRPr lang="en-US" sz="3600" b="1" dirty="0"/>
          </a:p>
        </p:txBody>
      </p:sp>
      <p:sp>
        <p:nvSpPr>
          <p:cNvPr id="3" name="Content Placeholder 2"/>
          <p:cNvSpPr>
            <a:spLocks noGrp="1"/>
          </p:cNvSpPr>
          <p:nvPr>
            <p:ph idx="1"/>
          </p:nvPr>
        </p:nvSpPr>
        <p:spPr>
          <a:xfrm>
            <a:off x="457200" y="3048000"/>
            <a:ext cx="8229600" cy="1904999"/>
          </a:xfrm>
        </p:spPr>
        <p:txBody>
          <a:bodyPr/>
          <a:lstStyle/>
          <a:p>
            <a:pPr marL="0" indent="0" algn="ctr">
              <a:buNone/>
            </a:pPr>
            <a:r>
              <a:rPr lang="en-US" b="1" u="sng" dirty="0" smtClean="0"/>
              <a:t>The U.S. House vote:</a:t>
            </a:r>
          </a:p>
          <a:p>
            <a:pPr marL="0" indent="0" algn="ctr">
              <a:buNone/>
            </a:pPr>
            <a:r>
              <a:rPr lang="en-US" b="1" dirty="0" smtClean="0"/>
              <a:t>All 191 Democrats Voted No Repeal</a:t>
            </a:r>
          </a:p>
          <a:p>
            <a:pPr marL="0" indent="0" algn="ctr">
              <a:buNone/>
            </a:pPr>
            <a:r>
              <a:rPr lang="en-US" b="1" dirty="0" smtClean="0"/>
              <a:t>178 Republicans Voted to Repeal</a:t>
            </a:r>
          </a:p>
        </p:txBody>
      </p:sp>
    </p:spTree>
    <p:extLst>
      <p:ext uri="{BB962C8B-B14F-4D97-AF65-F5344CB8AC3E}">
        <p14:creationId xmlns:p14="http://schemas.microsoft.com/office/powerpoint/2010/main" val="41841981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fontScale="90000"/>
          </a:bodyPr>
          <a:lstStyle/>
          <a:p>
            <a:r>
              <a:rPr lang="en-US" sz="4000" b="1" dirty="0" smtClean="0"/>
              <a:t>Fighting for All Workers, We Raise Minimum Wage for Tens of Millions in 29 States – 2018 </a:t>
            </a:r>
            <a:endParaRPr lang="en-US" sz="4000" b="1" dirty="0"/>
          </a:p>
        </p:txBody>
      </p:sp>
      <p:pic>
        <p:nvPicPr>
          <p:cNvPr id="4" name="Content Placeholder 3"/>
          <p:cNvPicPr>
            <a:picLocks noGrp="1" noChangeAspect="1"/>
          </p:cNvPicPr>
          <p:nvPr>
            <p:ph idx="1"/>
          </p:nvPr>
        </p:nvPicPr>
        <p:blipFill>
          <a:blip r:embed="rId3"/>
          <a:stretch>
            <a:fillRect/>
          </a:stretch>
        </p:blipFill>
        <p:spPr>
          <a:xfrm>
            <a:off x="1066800" y="1600200"/>
            <a:ext cx="7127768" cy="4975989"/>
          </a:xfrm>
          <a:prstGeom prst="rect">
            <a:avLst/>
          </a:prstGeom>
        </p:spPr>
      </p:pic>
    </p:spTree>
    <p:extLst>
      <p:ext uri="{BB962C8B-B14F-4D97-AF65-F5344CB8AC3E}">
        <p14:creationId xmlns:p14="http://schemas.microsoft.com/office/powerpoint/2010/main" val="20814698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3600" b="1" dirty="0" smtClean="0"/>
              <a:t>Spreading Hatred to Divide </a:t>
            </a:r>
            <a:r>
              <a:rPr lang="en-US" sz="3600" b="1" dirty="0"/>
              <a:t>and </a:t>
            </a:r>
            <a:r>
              <a:rPr lang="en-US" sz="3600" b="1" dirty="0" smtClean="0"/>
              <a:t>Conquer 2016</a:t>
            </a:r>
            <a:endParaRPr lang="en-US" sz="3600" b="1" dirty="0"/>
          </a:p>
        </p:txBody>
      </p:sp>
      <p:sp>
        <p:nvSpPr>
          <p:cNvPr id="4" name="Content Placeholder 3"/>
          <p:cNvSpPr>
            <a:spLocks noGrp="1"/>
          </p:cNvSpPr>
          <p:nvPr>
            <p:ph sz="half" idx="2"/>
          </p:nvPr>
        </p:nvSpPr>
        <p:spPr>
          <a:xfrm>
            <a:off x="4648200" y="1600200"/>
            <a:ext cx="4267200" cy="4525963"/>
          </a:xfrm>
        </p:spPr>
        <p:txBody>
          <a:bodyPr>
            <a:noAutofit/>
          </a:bodyPr>
          <a:lstStyle/>
          <a:p>
            <a:pPr marL="0" indent="0" algn="ctr">
              <a:buNone/>
            </a:pPr>
            <a:r>
              <a:rPr lang="en-US" sz="3000" b="1" dirty="0"/>
              <a:t>“When Mexico sends its people, they’re not sending their best…They’re bringing drugs and crime.  They’re rapists.  And some, I assume, are good people.”</a:t>
            </a:r>
          </a:p>
          <a:p>
            <a:pPr marL="0" indent="0" algn="ctr">
              <a:buNone/>
            </a:pPr>
            <a:r>
              <a:rPr lang="en-US" sz="3000" b="1" dirty="0"/>
              <a:t>“I can never apologize for the truth.”</a:t>
            </a:r>
          </a:p>
        </p:txBody>
      </p:sp>
      <p:pic>
        <p:nvPicPr>
          <p:cNvPr id="5" name="Content Placeholder 4"/>
          <p:cNvPicPr>
            <a:picLocks noGrp="1" noChangeAspect="1"/>
          </p:cNvPicPr>
          <p:nvPr>
            <p:ph sz="half" idx="1"/>
          </p:nvPr>
        </p:nvPicPr>
        <p:blipFill>
          <a:blip r:embed="rId3"/>
          <a:stretch>
            <a:fillRect/>
          </a:stretch>
        </p:blipFill>
        <p:spPr>
          <a:xfrm>
            <a:off x="376611" y="1885487"/>
            <a:ext cx="4195389" cy="4362913"/>
          </a:xfrm>
          <a:prstGeom prst="rect">
            <a:avLst/>
          </a:prstGeom>
        </p:spPr>
      </p:pic>
    </p:spTree>
    <p:extLst>
      <p:ext uri="{BB962C8B-B14F-4D97-AF65-F5344CB8AC3E}">
        <p14:creationId xmlns:p14="http://schemas.microsoft.com/office/powerpoint/2010/main" val="10533817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28600"/>
            <a:ext cx="8763000" cy="1295400"/>
          </a:xfrm>
        </p:spPr>
        <p:txBody>
          <a:bodyPr>
            <a:noAutofit/>
          </a:bodyPr>
          <a:lstStyle/>
          <a:p>
            <a:r>
              <a:rPr lang="en-US" sz="3600" b="1" dirty="0" smtClean="0"/>
              <a:t>People Support Path to Citizenship:  70-25%</a:t>
            </a:r>
            <a:br>
              <a:rPr lang="en-US" sz="3600" b="1" dirty="0" smtClean="0"/>
            </a:br>
            <a:r>
              <a:rPr lang="en-US" sz="3600" b="1" dirty="0" smtClean="0"/>
              <a:t>Oppose Mexican Wall:  62-35%</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600200"/>
            <a:ext cx="3905902" cy="4525963"/>
          </a:xfrm>
          <a:prstGeom prst="rect">
            <a:avLst/>
          </a:prstGeom>
        </p:spPr>
      </p:pic>
      <p:pic>
        <p:nvPicPr>
          <p:cNvPr id="8" name="Content Placeholder 7"/>
          <p:cNvPicPr>
            <a:picLocks noGrp="1" noChangeAspect="1"/>
          </p:cNvPicPr>
          <p:nvPr>
            <p:ph sz="half" idx="2"/>
          </p:nvPr>
        </p:nvPicPr>
        <p:blipFill>
          <a:blip r:embed="rId4"/>
          <a:stretch>
            <a:fillRect/>
          </a:stretch>
        </p:blipFill>
        <p:spPr>
          <a:xfrm>
            <a:off x="4672389" y="1600200"/>
            <a:ext cx="4059744" cy="4572000"/>
          </a:xfrm>
          <a:prstGeom prst="rect">
            <a:avLst/>
          </a:prstGeom>
        </p:spPr>
      </p:pic>
    </p:spTree>
    <p:extLst>
      <p:ext uri="{BB962C8B-B14F-4D97-AF65-F5344CB8AC3E}">
        <p14:creationId xmlns:p14="http://schemas.microsoft.com/office/powerpoint/2010/main" val="31109195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325562"/>
          </a:xfrm>
        </p:spPr>
        <p:txBody>
          <a:bodyPr>
            <a:noAutofit/>
          </a:bodyPr>
          <a:lstStyle/>
          <a:p>
            <a:r>
              <a:rPr lang="en-US" sz="3600" b="1" dirty="0" smtClean="0"/>
              <a:t>120,000-Member NYC Teamsters District Council 16 Says: “We Are a Sanctuary Union!”</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822432"/>
            <a:ext cx="4038600" cy="4081498"/>
          </a:xfrm>
          <a:prstGeom prst="rect">
            <a:avLst/>
          </a:prstGeom>
        </p:spPr>
      </p:pic>
      <p:sp>
        <p:nvSpPr>
          <p:cNvPr id="4" name="Content Placeholder 3"/>
          <p:cNvSpPr>
            <a:spLocks noGrp="1"/>
          </p:cNvSpPr>
          <p:nvPr>
            <p:ph sz="half" idx="2"/>
          </p:nvPr>
        </p:nvSpPr>
        <p:spPr>
          <a:xfrm>
            <a:off x="4648200" y="1822432"/>
            <a:ext cx="4191000" cy="4303731"/>
          </a:xfrm>
        </p:spPr>
        <p:txBody>
          <a:bodyPr/>
          <a:lstStyle/>
          <a:p>
            <a:pPr marL="0" indent="0" algn="ctr">
              <a:buNone/>
            </a:pPr>
            <a:r>
              <a:rPr lang="en-US" b="1" dirty="0" smtClean="0"/>
              <a:t>Eber Garcia Vasquez</a:t>
            </a:r>
          </a:p>
          <a:p>
            <a:pPr marL="0" indent="0" algn="ctr">
              <a:buNone/>
            </a:pPr>
            <a:r>
              <a:rPr lang="en-US" b="1" dirty="0" smtClean="0"/>
              <a:t>26-year member deported</a:t>
            </a:r>
          </a:p>
          <a:p>
            <a:pPr marL="0" indent="0" algn="ctr">
              <a:buNone/>
            </a:pPr>
            <a:r>
              <a:rPr lang="en-US" b="1" dirty="0" smtClean="0"/>
              <a:t>Father of 4</a:t>
            </a:r>
          </a:p>
          <a:p>
            <a:pPr marL="0" indent="0" algn="ctr">
              <a:buNone/>
            </a:pPr>
            <a:r>
              <a:rPr lang="en-US" b="1" dirty="0" smtClean="0"/>
              <a:t>Grandfather of 3</a:t>
            </a:r>
          </a:p>
          <a:p>
            <a:pPr marL="0" indent="0" algn="ctr">
              <a:buNone/>
            </a:pPr>
            <a:r>
              <a:rPr lang="en-US" b="1" dirty="0" smtClean="0"/>
              <a:t>Disabled wife</a:t>
            </a:r>
          </a:p>
          <a:p>
            <a:pPr marL="0" indent="0" algn="ctr">
              <a:buNone/>
            </a:pPr>
            <a:r>
              <a:rPr lang="en-US" b="1" dirty="0" smtClean="0"/>
              <a:t>Fled Guatemala after his mother and other family members killed in civil war.</a:t>
            </a:r>
          </a:p>
        </p:txBody>
      </p:sp>
    </p:spTree>
    <p:extLst>
      <p:ext uri="{BB962C8B-B14F-4D97-AF65-F5344CB8AC3E}">
        <p14:creationId xmlns:p14="http://schemas.microsoft.com/office/powerpoint/2010/main" val="3936960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a:t>My McDermott and </a:t>
            </a:r>
            <a:r>
              <a:rPr lang="en-US" sz="3600" b="1" dirty="0" err="1"/>
              <a:t>Wabel</a:t>
            </a:r>
            <a:r>
              <a:rPr lang="en-US" sz="3600" b="1" dirty="0"/>
              <a:t> Grandparents</a:t>
            </a:r>
            <a:br>
              <a:rPr lang="en-US" sz="3600" b="1" dirty="0"/>
            </a:br>
            <a:r>
              <a:rPr lang="en-US" sz="3600" b="1" dirty="0"/>
              <a:t>Child Laborers at Ages 10 and 12</a:t>
            </a:r>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6</a:t>
            </a:fld>
            <a:endParaRPr lang="en-US"/>
          </a:p>
        </p:txBody>
      </p:sp>
      <p:pic>
        <p:nvPicPr>
          <p:cNvPr id="6" name="Picture 4" descr="Mark 2.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3155217" cy="457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ark 3.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57849" y="1754072"/>
            <a:ext cx="3119351" cy="449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377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b="1" dirty="0" smtClean="0"/>
              <a:t>We Can Not Let History Repeats!</a:t>
            </a:r>
            <a:br>
              <a:rPr lang="en-US" sz="3600" b="1" dirty="0" smtClean="0"/>
            </a:br>
            <a:r>
              <a:rPr lang="en-US" sz="3600" b="1" dirty="0" smtClean="0"/>
              <a:t>We </a:t>
            </a:r>
            <a:r>
              <a:rPr lang="en-US" sz="3600" b="1" dirty="0"/>
              <a:t>Must Unite Against Hate</a:t>
            </a:r>
          </a:p>
        </p:txBody>
      </p:sp>
      <p:pic>
        <p:nvPicPr>
          <p:cNvPr id="5" name="Content Placeholder 4"/>
          <p:cNvPicPr>
            <a:picLocks noGrp="1" noChangeAspect="1"/>
          </p:cNvPicPr>
          <p:nvPr>
            <p:ph sz="half" idx="1"/>
          </p:nvPr>
        </p:nvPicPr>
        <p:blipFill>
          <a:blip r:embed="rId3"/>
          <a:stretch>
            <a:fillRect/>
          </a:stretch>
        </p:blipFill>
        <p:spPr>
          <a:xfrm>
            <a:off x="350157" y="1823244"/>
            <a:ext cx="4221843" cy="4120356"/>
          </a:xfrm>
          <a:prstGeom prst="rect">
            <a:avLst/>
          </a:prstGeom>
        </p:spPr>
      </p:pic>
      <p:sp>
        <p:nvSpPr>
          <p:cNvPr id="4" name="Content Placeholder 3"/>
          <p:cNvSpPr>
            <a:spLocks noGrp="1"/>
          </p:cNvSpPr>
          <p:nvPr>
            <p:ph sz="half" idx="2"/>
          </p:nvPr>
        </p:nvSpPr>
        <p:spPr>
          <a:xfrm>
            <a:off x="4648200" y="1823244"/>
            <a:ext cx="4038600" cy="4302919"/>
          </a:xfrm>
        </p:spPr>
        <p:txBody>
          <a:bodyPr>
            <a:normAutofit/>
          </a:bodyPr>
          <a:lstStyle/>
          <a:p>
            <a:pPr marL="0" indent="0" algn="ctr">
              <a:buNone/>
            </a:pPr>
            <a:r>
              <a:rPr lang="en-US" sz="3200" b="1" dirty="0" smtClean="0"/>
              <a:t> Charlottesville VA</a:t>
            </a:r>
          </a:p>
          <a:p>
            <a:pPr marL="0" indent="0" algn="ctr">
              <a:buNone/>
            </a:pPr>
            <a:r>
              <a:rPr lang="en-US" sz="3200" b="1" dirty="0" smtClean="0"/>
              <a:t>White Supremacists</a:t>
            </a:r>
          </a:p>
          <a:p>
            <a:pPr marL="0" indent="0" algn="ctr">
              <a:buNone/>
            </a:pPr>
            <a:r>
              <a:rPr lang="en-US" sz="3200" b="1" dirty="0" smtClean="0"/>
              <a:t>KKK</a:t>
            </a:r>
          </a:p>
          <a:p>
            <a:pPr marL="0" indent="0" algn="ctr">
              <a:buNone/>
            </a:pPr>
            <a:r>
              <a:rPr lang="en-US" sz="3200" b="1" dirty="0" smtClean="0"/>
              <a:t>Neo-Nazis</a:t>
            </a:r>
          </a:p>
          <a:p>
            <a:pPr marL="0" indent="0" algn="ctr">
              <a:buNone/>
            </a:pPr>
            <a:r>
              <a:rPr lang="en-US" sz="3200" b="1" dirty="0" smtClean="0"/>
              <a:t>One of the chants was:</a:t>
            </a:r>
          </a:p>
          <a:p>
            <a:pPr marL="0" indent="0" algn="ctr">
              <a:buNone/>
            </a:pPr>
            <a:r>
              <a:rPr lang="en-US" sz="3200" b="1" dirty="0" smtClean="0"/>
              <a:t>“We will not be ruled by Jews.”</a:t>
            </a:r>
          </a:p>
        </p:txBody>
      </p:sp>
    </p:spTree>
    <p:extLst>
      <p:ext uri="{BB962C8B-B14F-4D97-AF65-F5344CB8AC3E}">
        <p14:creationId xmlns:p14="http://schemas.microsoft.com/office/powerpoint/2010/main" val="40884563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en-US" sz="3600" b="1" dirty="0"/>
              <a:t>United We Can Change Our World </a:t>
            </a:r>
          </a:p>
        </p:txBody>
      </p:sp>
      <p:sp>
        <p:nvSpPr>
          <p:cNvPr id="4" name="Content Placeholder 3"/>
          <p:cNvSpPr>
            <a:spLocks noGrp="1"/>
          </p:cNvSpPr>
          <p:nvPr>
            <p:ph sz="half" idx="2"/>
          </p:nvPr>
        </p:nvSpPr>
        <p:spPr>
          <a:xfrm>
            <a:off x="4800600" y="1828800"/>
            <a:ext cx="4038600" cy="4297363"/>
          </a:xfrm>
        </p:spPr>
        <p:txBody>
          <a:bodyPr>
            <a:normAutofit fontScale="92500" lnSpcReduction="20000"/>
          </a:bodyPr>
          <a:lstStyle/>
          <a:p>
            <a:pPr marL="0" indent="0" algn="ctr">
              <a:buNone/>
            </a:pPr>
            <a:r>
              <a:rPr lang="en-US" sz="3000" b="1" dirty="0"/>
              <a:t>The ultimate test of a person, a union, a movement and a people is not whether or not we get knocked down.  It is what we do when we get up.  Are we stronger, smarter, more determined, and more united?</a:t>
            </a:r>
            <a:br>
              <a:rPr lang="en-US" sz="3000" b="1" dirty="0"/>
            </a:br>
            <a:r>
              <a:rPr lang="en-US" sz="3000" b="1" dirty="0"/>
              <a:t/>
            </a:r>
            <a:br>
              <a:rPr lang="en-US" sz="3000" b="1" dirty="0"/>
            </a:br>
            <a:r>
              <a:rPr lang="en-US" sz="3000" b="1" dirty="0"/>
              <a:t>This is always our choice</a:t>
            </a:r>
            <a:r>
              <a:rPr lang="en-US" b="1" dirty="0"/>
              <a:t>.</a:t>
            </a:r>
            <a:endParaRPr lang="en-US"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61</a:t>
            </a:fld>
            <a:endParaRPr lang="en-US" dirty="0"/>
          </a:p>
        </p:txBody>
      </p:sp>
      <p:pic>
        <p:nvPicPr>
          <p:cNvPr id="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8600" y="1676191"/>
            <a:ext cx="4419600" cy="441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0342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lstStyle/>
          <a:p>
            <a:r>
              <a:rPr lang="en-US" b="1" dirty="0"/>
              <a:t>DISCUSSION</a:t>
            </a:r>
            <a:br>
              <a:rPr lang="en-US" b="1" dirty="0"/>
            </a:br>
            <a:r>
              <a:rPr lang="en-US" b="1" dirty="0"/>
              <a:t/>
            </a:r>
            <a:br>
              <a:rPr lang="en-US" b="1" dirty="0"/>
            </a:br>
            <a:r>
              <a:rPr lang="en-US" b="1" dirty="0"/>
              <a:t>What </a:t>
            </a:r>
            <a:r>
              <a:rPr lang="en-US" b="1" dirty="0" smtClean="0"/>
              <a:t>ideas and </a:t>
            </a:r>
            <a:r>
              <a:rPr lang="en-US" b="1" dirty="0"/>
              <a:t>ideas came up for you today</a:t>
            </a:r>
            <a:r>
              <a:rPr lang="en-US" b="1" dirty="0" smtClean="0"/>
              <a:t>?</a:t>
            </a:r>
            <a:br>
              <a:rPr lang="en-US" b="1" dirty="0" smtClean="0"/>
            </a:br>
            <a:r>
              <a:rPr lang="en-US" b="1" dirty="0"/>
              <a:t/>
            </a:r>
            <a:br>
              <a:rPr lang="en-US" b="1" dirty="0"/>
            </a:br>
            <a:r>
              <a:rPr lang="en-US" b="1" dirty="0" smtClean="0"/>
              <a:t>How would you like to be involved </a:t>
            </a:r>
            <a:r>
              <a:rPr lang="en-US" b="1" smtClean="0"/>
              <a:t>in your </a:t>
            </a:r>
            <a:r>
              <a:rPr lang="en-US" b="1" dirty="0" smtClean="0"/>
              <a:t>union?</a:t>
            </a:r>
            <a:r>
              <a:rPr lang="en-US" b="1" dirty="0"/>
              <a:t/>
            </a:r>
            <a:br>
              <a:rPr lang="en-US" b="1" dirty="0"/>
            </a:br>
            <a:endParaRPr lang="en-US" b="1" dirty="0"/>
          </a:p>
        </p:txBody>
      </p:sp>
      <p:sp>
        <p:nvSpPr>
          <p:cNvPr id="3" name="Slide Number Placeholder 2"/>
          <p:cNvSpPr>
            <a:spLocks noGrp="1"/>
          </p:cNvSpPr>
          <p:nvPr>
            <p:ph type="sldNum" sz="quarter" idx="12"/>
          </p:nvPr>
        </p:nvSpPr>
        <p:spPr/>
        <p:txBody>
          <a:bodyPr/>
          <a:lstStyle/>
          <a:p>
            <a:pPr>
              <a:defRPr/>
            </a:pPr>
            <a:fld id="{CFE7401E-F7BD-42C7-B5EA-DBFDC2C9BA4A}" type="slidenum">
              <a:rPr lang="en-US" smtClean="0"/>
              <a:pPr>
                <a:defRPr/>
              </a:pPr>
              <a:t>62</a:t>
            </a:fld>
            <a:endParaRPr lang="en-US"/>
          </a:p>
        </p:txBody>
      </p:sp>
    </p:spTree>
    <p:extLst>
      <p:ext uri="{BB962C8B-B14F-4D97-AF65-F5344CB8AC3E}">
        <p14:creationId xmlns:p14="http://schemas.microsoft.com/office/powerpoint/2010/main" val="23967677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Information Sources I Trust – Page 1</a:t>
            </a:r>
            <a:endParaRPr lang="en-US" sz="3600" b="1" dirty="0"/>
          </a:p>
        </p:txBody>
      </p:sp>
      <p:sp>
        <p:nvSpPr>
          <p:cNvPr id="3" name="Content Placeholder 2"/>
          <p:cNvSpPr>
            <a:spLocks noGrp="1"/>
          </p:cNvSpPr>
          <p:nvPr>
            <p:ph idx="1"/>
          </p:nvPr>
        </p:nvSpPr>
        <p:spPr>
          <a:xfrm>
            <a:off x="457200" y="1295400"/>
            <a:ext cx="8229600" cy="4830763"/>
          </a:xfrm>
        </p:spPr>
        <p:txBody>
          <a:bodyPr>
            <a:noAutofit/>
          </a:bodyPr>
          <a:lstStyle/>
          <a:p>
            <a:r>
              <a:rPr lang="en-US" b="1" dirty="0" smtClean="0"/>
              <a:t>The Stand – WA State Labor Council daily newspaper – </a:t>
            </a:r>
            <a:r>
              <a:rPr lang="en-US" b="1" dirty="0" smtClean="0">
                <a:hlinkClick r:id="rId2"/>
              </a:rPr>
              <a:t>www.thestand.org</a:t>
            </a:r>
            <a:r>
              <a:rPr lang="en-US" b="1" dirty="0" smtClean="0"/>
              <a:t> </a:t>
            </a:r>
          </a:p>
          <a:p>
            <a:r>
              <a:rPr lang="en-US" b="1" dirty="0" smtClean="0"/>
              <a:t>Trump Attacks on Labor – Economic </a:t>
            </a:r>
            <a:r>
              <a:rPr lang="en-US" b="1" dirty="0"/>
              <a:t>Policy Institute </a:t>
            </a:r>
            <a:r>
              <a:rPr lang="en-US" b="1" dirty="0" smtClean="0"/>
              <a:t>-  </a:t>
            </a:r>
            <a:r>
              <a:rPr lang="en-US" b="1" dirty="0" smtClean="0">
                <a:hlinkClick r:id="rId3"/>
              </a:rPr>
              <a:t>www.epi.org/policywatch/</a:t>
            </a:r>
            <a:r>
              <a:rPr lang="en-US" b="1" dirty="0" smtClean="0"/>
              <a:t> </a:t>
            </a:r>
          </a:p>
          <a:p>
            <a:r>
              <a:rPr lang="en-US" b="1" dirty="0" smtClean="0"/>
              <a:t>The Nation – </a:t>
            </a:r>
            <a:r>
              <a:rPr lang="en-US" b="1" dirty="0" smtClean="0">
                <a:hlinkClick r:id="rId4"/>
              </a:rPr>
              <a:t>www.thenation.org</a:t>
            </a:r>
            <a:endParaRPr lang="en-US" b="1" dirty="0" smtClean="0"/>
          </a:p>
          <a:p>
            <a:r>
              <a:rPr lang="en-US" b="1" dirty="0" smtClean="0"/>
              <a:t>The American Prospect – </a:t>
            </a:r>
            <a:r>
              <a:rPr lang="en-US" b="1" dirty="0" smtClean="0">
                <a:hlinkClick r:id="rId5"/>
              </a:rPr>
              <a:t>www.prospect.org</a:t>
            </a:r>
            <a:endParaRPr lang="en-US" b="1" dirty="0" smtClean="0"/>
          </a:p>
          <a:p>
            <a:r>
              <a:rPr lang="en-US" b="1" dirty="0" smtClean="0"/>
              <a:t>The New </a:t>
            </a:r>
            <a:r>
              <a:rPr lang="en-US" b="1" dirty="0"/>
              <a:t>York Times </a:t>
            </a:r>
            <a:r>
              <a:rPr lang="en-US" b="1" dirty="0" smtClean="0"/>
              <a:t>– </a:t>
            </a:r>
            <a:r>
              <a:rPr lang="en-US" b="1" dirty="0" smtClean="0">
                <a:hlinkClick r:id="rId6"/>
              </a:rPr>
              <a:t>www.nytimes.com</a:t>
            </a:r>
            <a:r>
              <a:rPr lang="en-US" b="1" dirty="0" smtClean="0"/>
              <a:t> </a:t>
            </a:r>
          </a:p>
          <a:p>
            <a:r>
              <a:rPr lang="en-US" b="1" dirty="0"/>
              <a:t>Democracy Now </a:t>
            </a:r>
            <a:r>
              <a:rPr lang="en-US" b="1" dirty="0" smtClean="0"/>
              <a:t>- </a:t>
            </a:r>
            <a:r>
              <a:rPr lang="en-US" b="1" dirty="0" smtClean="0">
                <a:hlinkClick r:id="rId7"/>
              </a:rPr>
              <a:t>www.democracynow.org</a:t>
            </a:r>
            <a:endParaRPr lang="en-US" b="1" dirty="0">
              <a:hlinkClick r:id="rId7"/>
            </a:endParaRPr>
          </a:p>
          <a:p>
            <a:r>
              <a:rPr lang="en-US" b="1" dirty="0"/>
              <a:t>In These Times – </a:t>
            </a:r>
            <a:r>
              <a:rPr lang="en-US" b="1" dirty="0">
                <a:hlinkClick r:id="rId8"/>
              </a:rPr>
              <a:t>www.inthesetimes.com</a:t>
            </a:r>
            <a:r>
              <a:rPr lang="en-US" b="1" dirty="0"/>
              <a:t> </a:t>
            </a:r>
          </a:p>
          <a:p>
            <a:pPr marL="0" indent="0">
              <a:buNone/>
            </a:pPr>
            <a:endParaRPr lang="en-US" b="1" dirty="0" smtClean="0"/>
          </a:p>
        </p:txBody>
      </p:sp>
    </p:spTree>
    <p:extLst>
      <p:ext uri="{BB962C8B-B14F-4D97-AF65-F5344CB8AC3E}">
        <p14:creationId xmlns:p14="http://schemas.microsoft.com/office/powerpoint/2010/main" val="1847128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Information Sources I Trust – Page 2</a:t>
            </a:r>
            <a:endParaRPr lang="en-US" sz="3600" b="1" dirty="0"/>
          </a:p>
        </p:txBody>
      </p:sp>
      <p:sp>
        <p:nvSpPr>
          <p:cNvPr id="3" name="Content Placeholder 2"/>
          <p:cNvSpPr>
            <a:spLocks noGrp="1"/>
          </p:cNvSpPr>
          <p:nvPr>
            <p:ph idx="1"/>
          </p:nvPr>
        </p:nvSpPr>
        <p:spPr>
          <a:xfrm>
            <a:off x="304800" y="1219200"/>
            <a:ext cx="8534400" cy="5334000"/>
          </a:xfrm>
        </p:spPr>
        <p:txBody>
          <a:bodyPr>
            <a:normAutofit/>
          </a:bodyPr>
          <a:lstStyle/>
          <a:p>
            <a:r>
              <a:rPr lang="en-US" b="1" dirty="0" smtClean="0"/>
              <a:t>Rachel </a:t>
            </a:r>
            <a:r>
              <a:rPr lang="en-US" b="1" dirty="0"/>
              <a:t>Maddow - </a:t>
            </a:r>
            <a:r>
              <a:rPr lang="en-US" b="1" dirty="0">
                <a:hlinkClick r:id="rId2"/>
              </a:rPr>
              <a:t>www.rachelmaddow.com</a:t>
            </a:r>
            <a:endParaRPr lang="en-US" b="1" dirty="0"/>
          </a:p>
          <a:p>
            <a:r>
              <a:rPr lang="en-US" b="1" dirty="0" smtClean="0"/>
              <a:t>The </a:t>
            </a:r>
            <a:r>
              <a:rPr lang="en-US" b="1" dirty="0"/>
              <a:t>Progressive – </a:t>
            </a:r>
            <a:r>
              <a:rPr lang="en-US" b="1" dirty="0" smtClean="0">
                <a:hlinkClick r:id="rId3"/>
              </a:rPr>
              <a:t>www.progressive.org</a:t>
            </a:r>
            <a:r>
              <a:rPr lang="en-US" b="1" dirty="0" smtClean="0"/>
              <a:t>  </a:t>
            </a:r>
            <a:endParaRPr lang="en-US" b="1" dirty="0"/>
          </a:p>
          <a:p>
            <a:r>
              <a:rPr lang="en-US" b="1" dirty="0" smtClean="0"/>
              <a:t>The </a:t>
            </a:r>
            <a:r>
              <a:rPr lang="en-US" b="1" dirty="0"/>
              <a:t>Union Edge – </a:t>
            </a:r>
            <a:r>
              <a:rPr lang="en-US" b="1" dirty="0">
                <a:hlinkClick r:id="rId4"/>
              </a:rPr>
              <a:t>https://</a:t>
            </a:r>
            <a:r>
              <a:rPr lang="en-US" b="1" dirty="0" smtClean="0">
                <a:hlinkClick r:id="rId4"/>
              </a:rPr>
              <a:t>theunionedge.com</a:t>
            </a:r>
            <a:r>
              <a:rPr lang="en-US" b="1" dirty="0"/>
              <a:t> </a:t>
            </a:r>
            <a:r>
              <a:rPr lang="en-US" b="1" dirty="0" smtClean="0"/>
              <a:t> </a:t>
            </a:r>
            <a:endParaRPr lang="en-US" b="1" dirty="0"/>
          </a:p>
          <a:p>
            <a:r>
              <a:rPr lang="en-US" b="1" dirty="0" smtClean="0"/>
              <a:t>Economic Policy Institute – </a:t>
            </a:r>
            <a:r>
              <a:rPr lang="en-US" b="1" dirty="0" smtClean="0">
                <a:hlinkClick r:id="rId5"/>
              </a:rPr>
              <a:t>www.epi.org</a:t>
            </a:r>
            <a:r>
              <a:rPr lang="en-US" b="1" dirty="0" smtClean="0"/>
              <a:t>  </a:t>
            </a:r>
          </a:p>
          <a:p>
            <a:r>
              <a:rPr lang="en-US" b="1" dirty="0" smtClean="0"/>
              <a:t>Center for Tax Justice </a:t>
            </a:r>
            <a:r>
              <a:rPr lang="en-US" b="1" dirty="0"/>
              <a:t>– </a:t>
            </a:r>
            <a:r>
              <a:rPr lang="en-US" b="1" dirty="0" smtClean="0">
                <a:hlinkClick r:id="rId6"/>
              </a:rPr>
              <a:t>www.ctj.org</a:t>
            </a:r>
            <a:r>
              <a:rPr lang="en-US" b="1" dirty="0" smtClean="0"/>
              <a:t>  </a:t>
            </a:r>
          </a:p>
          <a:p>
            <a:r>
              <a:rPr lang="en-US" b="1" dirty="0"/>
              <a:t>Brennan Center for </a:t>
            </a:r>
            <a:r>
              <a:rPr lang="en-US" b="1" dirty="0" smtClean="0"/>
              <a:t>Justice – </a:t>
            </a:r>
            <a:r>
              <a:rPr lang="en-US" b="1" dirty="0" smtClean="0">
                <a:hlinkClick r:id="rId7"/>
              </a:rPr>
              <a:t>www.brennancenter.org</a:t>
            </a:r>
            <a:r>
              <a:rPr lang="en-US" b="1" dirty="0" smtClean="0"/>
              <a:t> </a:t>
            </a:r>
            <a:endParaRPr lang="en-US" b="1" dirty="0"/>
          </a:p>
          <a:p>
            <a:r>
              <a:rPr lang="en-US" b="1" dirty="0" smtClean="0"/>
              <a:t>Puget Sound Advocates for Retirement Security – </a:t>
            </a:r>
            <a:r>
              <a:rPr lang="en-US" b="1" dirty="0" smtClean="0">
                <a:hlinkClick r:id="rId8"/>
              </a:rPr>
              <a:t>www.psara.org</a:t>
            </a:r>
            <a:r>
              <a:rPr lang="en-US" b="1" dirty="0" smtClean="0"/>
              <a:t> </a:t>
            </a:r>
          </a:p>
          <a:p>
            <a:endParaRPr lang="en-US" b="1" dirty="0"/>
          </a:p>
        </p:txBody>
      </p:sp>
    </p:spTree>
    <p:extLst>
      <p:ext uri="{BB962C8B-B14F-4D97-AF65-F5344CB8AC3E}">
        <p14:creationId xmlns:p14="http://schemas.microsoft.com/office/powerpoint/2010/main" val="6287522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74638"/>
            <a:ext cx="8229600" cy="6049962"/>
          </a:xfrm>
        </p:spPr>
        <p:txBody>
          <a:bodyPr/>
          <a:lstStyle/>
          <a:p>
            <a:pPr eaLnBrk="1" fontAlgn="auto" hangingPunct="1">
              <a:spcAft>
                <a:spcPts val="0"/>
              </a:spcAft>
              <a:defRPr/>
            </a:pPr>
            <a:r>
              <a:rPr lang="en-US" b="1" dirty="0"/>
              <a:t>Mark McDermott</a:t>
            </a:r>
            <a:br>
              <a:rPr lang="en-US" b="1" dirty="0"/>
            </a:br>
            <a:r>
              <a:rPr lang="en-US" b="1" dirty="0"/>
              <a:t/>
            </a:r>
            <a:br>
              <a:rPr lang="en-US" b="1" dirty="0"/>
            </a:br>
            <a:r>
              <a:rPr lang="en-US" b="1" dirty="0">
                <a:hlinkClick r:id="rId3"/>
              </a:rPr>
              <a:t>www.markmmcdermott.com</a:t>
            </a:r>
            <a:r>
              <a:rPr lang="en-US" b="1" dirty="0"/>
              <a:t/>
            </a:r>
            <a:br>
              <a:rPr lang="en-US" b="1" dirty="0"/>
            </a:br>
            <a:r>
              <a:rPr lang="en-US" b="1" dirty="0"/>
              <a:t/>
            </a:r>
            <a:br>
              <a:rPr lang="en-US" b="1" dirty="0"/>
            </a:br>
            <a:r>
              <a:rPr lang="en-US" b="1" dirty="0"/>
              <a:t>Facebook:  </a:t>
            </a:r>
            <a:r>
              <a:rPr lang="en-US" b="1" dirty="0" err="1"/>
              <a:t>markmcdermottworkshops</a:t>
            </a:r>
            <a:r>
              <a:rPr lang="en-US" b="1" dirty="0"/>
              <a:t/>
            </a:r>
            <a:br>
              <a:rPr lang="en-US" b="1" dirty="0"/>
            </a:br>
            <a:r>
              <a:rPr lang="en-US" b="1" dirty="0"/>
              <a:t/>
            </a:r>
            <a:br>
              <a:rPr lang="en-US" b="1" dirty="0"/>
            </a:br>
            <a:r>
              <a:rPr lang="en-US" b="1" dirty="0"/>
              <a:t>markmmcdermott1@msn.com</a:t>
            </a:r>
            <a:endParaRPr lang="en-US" dirty="0"/>
          </a:p>
        </p:txBody>
      </p:sp>
    </p:spTree>
    <p:extLst>
      <p:ext uri="{BB962C8B-B14F-4D97-AF65-F5344CB8AC3E}">
        <p14:creationId xmlns:p14="http://schemas.microsoft.com/office/powerpoint/2010/main" val="105878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199" cy="2392362"/>
          </a:xfrm>
        </p:spPr>
        <p:txBody>
          <a:bodyPr>
            <a:normAutofit/>
          </a:bodyPr>
          <a:lstStyle/>
          <a:p>
            <a:r>
              <a:rPr lang="en-US" sz="2800" b="1" dirty="0"/>
              <a:t>The most beautiful sight that we see is the child at labor.  As early as he may get at labor, the more beautiful, the more useful does his life get to be.</a:t>
            </a:r>
            <a:br>
              <a:rPr lang="en-US" sz="2800" b="1" dirty="0"/>
            </a:br>
            <a:r>
              <a:rPr lang="en-US" sz="2400" b="1" dirty="0" err="1"/>
              <a:t>Asa</a:t>
            </a:r>
            <a:r>
              <a:rPr lang="en-US" sz="2400" b="1" dirty="0"/>
              <a:t> Griggs Candler, founder of Coca-Cola</a:t>
            </a:r>
            <a:endParaRPr lang="en-US" sz="2800" b="1" dirty="0"/>
          </a:p>
        </p:txBody>
      </p:sp>
      <p:sp>
        <p:nvSpPr>
          <p:cNvPr id="4" name="Content Placeholder 3"/>
          <p:cNvSpPr>
            <a:spLocks noGrp="1"/>
          </p:cNvSpPr>
          <p:nvPr>
            <p:ph sz="half" idx="2"/>
          </p:nvPr>
        </p:nvSpPr>
        <p:spPr>
          <a:xfrm>
            <a:off x="4648200" y="2667000"/>
            <a:ext cx="4038600" cy="3459163"/>
          </a:xfrm>
        </p:spPr>
        <p:txBody>
          <a:bodyPr/>
          <a:lstStyle/>
          <a:p>
            <a:pPr marL="0" indent="0">
              <a:buNone/>
            </a:pPr>
            <a:endParaRPr lang="en-US" dirty="0"/>
          </a:p>
        </p:txBody>
      </p:sp>
      <p:pic>
        <p:nvPicPr>
          <p:cNvPr id="7"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82506" y="2743200"/>
            <a:ext cx="2870494" cy="354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7" y="2747879"/>
            <a:ext cx="1486433" cy="3729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743200"/>
            <a:ext cx="3483887"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646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b="1" dirty="0"/>
              <a:t>100,000 Strike for 55 Hour Week</a:t>
            </a:r>
            <a:br>
              <a:rPr lang="en-US" sz="3600" b="1" dirty="0"/>
            </a:br>
            <a:r>
              <a:rPr lang="en-US" sz="3600" b="1" dirty="0"/>
              <a:t>16,000 Child Workers Join the Fight - 1903</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75396"/>
            <a:ext cx="7843838" cy="4925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018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706562"/>
          </a:xfrm>
        </p:spPr>
        <p:txBody>
          <a:bodyPr>
            <a:noAutofit/>
          </a:bodyPr>
          <a:lstStyle/>
          <a:p>
            <a:pPr marL="0" indent="0"/>
            <a:r>
              <a:rPr lang="en-US" sz="3200" b="1" dirty="0"/>
              <a:t>“We pursue policies to keep the races and nationalities apart…Stir up suspicion, rivalry and hatred among them</a:t>
            </a:r>
            <a:r>
              <a:rPr lang="en-US" sz="3200" b="1" dirty="0" smtClean="0"/>
              <a:t>.” – 1915</a:t>
            </a:r>
            <a:r>
              <a:rPr lang="en-US" sz="2800" b="1" dirty="0" smtClean="0"/>
              <a:t> </a:t>
            </a:r>
            <a:r>
              <a:rPr lang="en-US" sz="2800" b="1" dirty="0"/>
              <a:t/>
            </a:r>
            <a:br>
              <a:rPr lang="en-US" sz="2800" b="1" dirty="0"/>
            </a:br>
            <a:r>
              <a:rPr lang="en-US" sz="2400" b="1" dirty="0"/>
              <a:t>Philip </a:t>
            </a:r>
            <a:r>
              <a:rPr lang="en-US" sz="2400" b="1" dirty="0" err="1"/>
              <a:t>Armour</a:t>
            </a:r>
            <a:r>
              <a:rPr lang="en-US" sz="2400" b="1" dirty="0"/>
              <a:t>, CEO, world’s largest meatpacker </a:t>
            </a:r>
            <a:endParaRPr lang="en-US" sz="24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2066160"/>
            <a:ext cx="6407150" cy="451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5946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CHARTCOLORINDICES" val="37,34,37,34,37,34,37,34,37,34,10,3"/>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2.0"/>
  <p:tag name="RESPCOUNTERFORMAT" val="0"/>
  <p:tag name="AUTOADVANCE" val="True"/>
  <p:tag name="SKIPREMAININGRACESLIDES" val="True"/>
  <p:tag name="CUSTOMCELLBACKCOLOR1" val="-657956"/>
  <p:tag name="GRIDROTATIONINTERVAL" val="2"/>
  <p:tag name="MULTIRESPDIVISOR" val="1"/>
  <p:tag name="ADVANCEDSETTINGSVIEW" val="Tru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1"/>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FULLVERSION" val="4.3.2.1178"/>
  <p:tag name="INCLUDESESSION" val="True"/>
  <p:tag name="EXPANDSHOWBAR" val="False"/>
</p:tagLst>
</file>

<file path=ppt/theme/theme1.xml><?xml version="1.0" encoding="utf-8"?>
<a:theme xmlns:a="http://schemas.openxmlformats.org/drawingml/2006/main" name="UFCW Community Partners Presentation 11120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UFCW Community Partners Presentation 111205</Template>
  <TotalTime>129247</TotalTime>
  <Words>4975</Words>
  <Application>Microsoft Office PowerPoint</Application>
  <PresentationFormat>On-screen Show (4:3)</PresentationFormat>
  <Paragraphs>405</Paragraphs>
  <Slides>65</Slides>
  <Notes>57</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9" baseType="lpstr">
      <vt:lpstr>Arial</vt:lpstr>
      <vt:lpstr>Calibri</vt:lpstr>
      <vt:lpstr>UFCW Community Partners Presentation 111205</vt:lpstr>
      <vt:lpstr>Microsoft Excel Chart</vt:lpstr>
      <vt:lpstr> Making the American Dream Real for Everyone  Cement Masons Local 528 May 12, 2018</vt:lpstr>
      <vt:lpstr>Finding Our Common Ground</vt:lpstr>
      <vt:lpstr>Our Stories Are the Game Films of History</vt:lpstr>
      <vt:lpstr>At Our Best, We are Heroes and Heroines of the American Dream </vt:lpstr>
      <vt:lpstr>Building Our Movement and Power and Corporate America Counterattacking</vt:lpstr>
      <vt:lpstr>My McDermott and Wabel Grandparents Child Laborers at Ages 10 and 12</vt:lpstr>
      <vt:lpstr>The most beautiful sight that we see is the child at labor.  As early as he may get at labor, the more beautiful, the more useful does his life get to be. Asa Griggs Candler, founder of Coca-Cola</vt:lpstr>
      <vt:lpstr>100,000 Strike for 55 Hour Week 16,000 Child Workers Join the Fight - 1903</vt:lpstr>
      <vt:lpstr>“We pursue policies to keep the races and nationalities apart…Stir up suspicion, rivalry and hatred among them.” – 1915  Philip Armour, CEO, world’s largest meatpacker </vt:lpstr>
      <vt:lpstr>The Ku Klux Klan is Larger than the Labor Movement – 1925 </vt:lpstr>
      <vt:lpstr>Grandpa Wabel Leaves Union Job for “Lifetime” Non-Union Job at Ford – 1925</vt:lpstr>
      <vt:lpstr>Henry Ford Lays Off 91,000 – 1931</vt:lpstr>
      <vt:lpstr>Wall Street Speculators and Big Business Crash the Economy – Tens of Millions Suffer – 1932</vt:lpstr>
      <vt:lpstr>Growing Solidarity Between White and Black Workers – Early 1930s</vt:lpstr>
      <vt:lpstr>Police Kill 5 Ford Hunger Marchers Dearborn Michigan – 1932</vt:lpstr>
      <vt:lpstr>100,000 in Funeral Procession for Martyrs of Ford Hunger March Massacre</vt:lpstr>
      <vt:lpstr>GM Sit-Down Strikers Occupy Flint, Michigan - 1937</vt:lpstr>
      <vt:lpstr>National Guard Occupies Flint</vt:lpstr>
      <vt:lpstr>They carried themselves with a different walk, their heads were high, and they had confidence in themselves.”</vt:lpstr>
      <vt:lpstr>The Great Uprising of the People – 1937 UAW Defeats GM – Flint MI</vt:lpstr>
      <vt:lpstr>The Great Uprising of the People Led by Labor Wins Great Victories in the 1930s</vt:lpstr>
      <vt:lpstr>Growing Racial Solidarity  Key to Victories 1930-40s</vt:lpstr>
      <vt:lpstr>Corporate Divide and Conquer:   Right to Work = Union-Busting + Racism</vt:lpstr>
      <vt:lpstr>Corporate America’s Counterattack Right to Work and Taft-Hartley Act – 1947</vt:lpstr>
      <vt:lpstr>The Great Uprising of the People – 1960’s</vt:lpstr>
      <vt:lpstr>Fighting for Racial Justice  National AFL-CIO Refuses to Endorse</vt:lpstr>
      <vt:lpstr>Labor and Our Allies Win Historic People’s Victories –1960s and Early 1970s</vt:lpstr>
      <vt:lpstr>We Organized and Won Decades of Shared Prosperity – 1947-1979</vt:lpstr>
      <vt:lpstr>Corporate America Stealing our Shared Prosperity – 1979-2016  </vt:lpstr>
      <vt:lpstr>The Super-Rich Stealing our Shared Prosperity – 1979-2016  </vt:lpstr>
      <vt:lpstr>Public Opinion Poll</vt:lpstr>
      <vt:lpstr>Future U.S. Supreme Court Justice Lewis Powell’s Secret Memo – August 23, 1971</vt:lpstr>
      <vt:lpstr>Strategic Mistakes Affect Us to This Day</vt:lpstr>
      <vt:lpstr>Corporate Attacks on Democratic Elections </vt:lpstr>
      <vt:lpstr>Supreme Court Aids in Voter Suppression New Restrictions in 2012 and 2016</vt:lpstr>
      <vt:lpstr>Corporate America Declares War On  America’s Workers: 1980 to Present</vt:lpstr>
      <vt:lpstr>  Corporate America’s Class Warfare   </vt:lpstr>
      <vt:lpstr>What Do The American People Think of Organized Labor?</vt:lpstr>
      <vt:lpstr>Which Groups Do You Think Are Most Favorable to Unions?</vt:lpstr>
      <vt:lpstr>Do You Have a Favorable View of Unions? Pew Research – January 2017</vt:lpstr>
      <vt:lpstr>Women Are More Favorable to Unions than Men – Gallup Poll – 2015</vt:lpstr>
      <vt:lpstr>Low Wage Workers Are Overwhelmingly Pro-Union – 2015 </vt:lpstr>
      <vt:lpstr>Republican Convention Calls for National Right to Work and Repeal of Davis-Bacon  </vt:lpstr>
      <vt:lpstr>PowerPoint Presentation</vt:lpstr>
      <vt:lpstr>Corporate Class Warfare – 2017 Right to Work for Less</vt:lpstr>
      <vt:lpstr>Corporate Class Warfare on the Building Trades and Prevailing Wage – 2017 </vt:lpstr>
      <vt:lpstr>Trump Supreme Court Nominee Gorsuch:  OK to Fire Trucker Fearing Death</vt:lpstr>
      <vt:lpstr>We Are Building A New Great Uprising of the People:  Finding Hope and Getting Active</vt:lpstr>
      <vt:lpstr>Labor/Community Alliance Crush the Union Busters in Ohio – 62% to 38% – 2011 </vt:lpstr>
      <vt:lpstr>Students, Parents and Teachers Win Big in Seattle Strike – 2015 </vt:lpstr>
      <vt:lpstr>Historic Women’s Marches:   The People Are Rising – 2017 </vt:lpstr>
      <vt:lpstr>Who Says We Can’t Win Big?  Crushing the Union Busters in Iowa with Internal Organizing – 2017 </vt:lpstr>
      <vt:lpstr>310,567 Missouri Workers and Allies Sign Petition to Repeal Right to Work – 2017 </vt:lpstr>
      <vt:lpstr>“We Elected the Wrong People” 10 Years No Raise - Oklahoma Teachers Strike and Win $6,000 Raise – 2018 </vt:lpstr>
      <vt:lpstr>We Defeat Repeal of Federal Davis-Bacon (Prevailing Wage) – July 26, 2017</vt:lpstr>
      <vt:lpstr>Fighting for All Workers, We Raise Minimum Wage for Tens of Millions in 29 States – 2018 </vt:lpstr>
      <vt:lpstr>Spreading Hatred to Divide and Conquer 2016</vt:lpstr>
      <vt:lpstr>People Support Path to Citizenship:  70-25% Oppose Mexican Wall:  62-35%</vt:lpstr>
      <vt:lpstr>120,000-Member NYC Teamsters District Council 16 Says: “We Are a Sanctuary Union!”</vt:lpstr>
      <vt:lpstr>We Can Not Let History Repeats! We Must Unite Against Hate</vt:lpstr>
      <vt:lpstr>United We Can Change Our World </vt:lpstr>
      <vt:lpstr>DISCUSSION  What ideas and ideas came up for you today?  How would you like to be involved in your union? </vt:lpstr>
      <vt:lpstr>Information Sources I Trust – Page 1</vt:lpstr>
      <vt:lpstr>Information Sources I Trust – Page 2</vt:lpstr>
      <vt:lpstr>Mark McDermott  www.markmmcdermott.com  Facebook:  markmcdermottworkshops  markmmcdermott1@msn.com</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Reclaiming the American Dream  UFCW Local 21 Community Partners Presentation</dc:title>
  <dc:creator>mark</dc:creator>
  <cp:lastModifiedBy>Windows</cp:lastModifiedBy>
  <cp:revision>445</cp:revision>
  <cp:lastPrinted>2018-05-10T23:52:06Z</cp:lastPrinted>
  <dcterms:created xsi:type="dcterms:W3CDTF">2011-12-21T18:50:01Z</dcterms:created>
  <dcterms:modified xsi:type="dcterms:W3CDTF">2018-09-21T17:47:57Z</dcterms:modified>
</cp:coreProperties>
</file>