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7.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9.xml" ContentType="application/vnd.openxmlformats-officedocument.drawingml.chart+xml"/>
  <Override PartName="/ppt/notesSlides/notesSlide52.xml" ContentType="application/vnd.openxmlformats-officedocument.presentationml.notesSlide+xml"/>
  <Override PartName="/ppt/charts/chart10.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451" r:id="rId2"/>
    <p:sldId id="1193" r:id="rId3"/>
    <p:sldId id="1166" r:id="rId4"/>
    <p:sldId id="804" r:id="rId5"/>
    <p:sldId id="916" r:id="rId6"/>
    <p:sldId id="1167" r:id="rId7"/>
    <p:sldId id="863" r:id="rId8"/>
    <p:sldId id="1074" r:id="rId9"/>
    <p:sldId id="1168" r:id="rId10"/>
    <p:sldId id="1194" r:id="rId11"/>
    <p:sldId id="1114" r:id="rId12"/>
    <p:sldId id="1174" r:id="rId13"/>
    <p:sldId id="1150" r:id="rId14"/>
    <p:sldId id="1171" r:id="rId15"/>
    <p:sldId id="1160" r:id="rId16"/>
    <p:sldId id="1080" r:id="rId17"/>
    <p:sldId id="1172" r:id="rId18"/>
    <p:sldId id="1105" r:id="rId19"/>
    <p:sldId id="1175" r:id="rId20"/>
    <p:sldId id="1143" r:id="rId21"/>
    <p:sldId id="1104" r:id="rId22"/>
    <p:sldId id="1170" r:id="rId23"/>
    <p:sldId id="1107" r:id="rId24"/>
    <p:sldId id="1151" r:id="rId25"/>
    <p:sldId id="1152" r:id="rId26"/>
    <p:sldId id="1153" r:id="rId27"/>
    <p:sldId id="1154" r:id="rId28"/>
    <p:sldId id="1155" r:id="rId29"/>
    <p:sldId id="1066" r:id="rId30"/>
    <p:sldId id="978" r:id="rId31"/>
    <p:sldId id="530" r:id="rId32"/>
    <p:sldId id="989" r:id="rId33"/>
    <p:sldId id="998" r:id="rId34"/>
    <p:sldId id="984" r:id="rId35"/>
    <p:sldId id="987" r:id="rId36"/>
    <p:sldId id="1173" r:id="rId37"/>
    <p:sldId id="999" r:id="rId38"/>
    <p:sldId id="1005" r:id="rId39"/>
    <p:sldId id="1015" r:id="rId40"/>
    <p:sldId id="1014" r:id="rId41"/>
    <p:sldId id="1003" r:id="rId42"/>
    <p:sldId id="985" r:id="rId43"/>
    <p:sldId id="988" r:id="rId44"/>
    <p:sldId id="996" r:id="rId45"/>
    <p:sldId id="997" r:id="rId46"/>
    <p:sldId id="525" r:id="rId47"/>
    <p:sldId id="1177" r:id="rId48"/>
    <p:sldId id="1178" r:id="rId49"/>
    <p:sldId id="1100" r:id="rId50"/>
    <p:sldId id="1099" r:id="rId51"/>
    <p:sldId id="1098" r:id="rId52"/>
    <p:sldId id="1081" r:id="rId53"/>
    <p:sldId id="1024" r:id="rId54"/>
    <p:sldId id="1163" r:id="rId55"/>
    <p:sldId id="1111" r:id="rId56"/>
    <p:sldId id="1109" r:id="rId57"/>
    <p:sldId id="1110" r:id="rId58"/>
    <p:sldId id="1164" r:id="rId59"/>
    <p:sldId id="1186" r:id="rId60"/>
    <p:sldId id="1187" r:id="rId61"/>
    <p:sldId id="1188" r:id="rId62"/>
    <p:sldId id="1189" r:id="rId63"/>
    <p:sldId id="1026" r:id="rId64"/>
    <p:sldId id="1025" r:id="rId65"/>
    <p:sldId id="1029" r:id="rId66"/>
    <p:sldId id="1032" r:id="rId67"/>
    <p:sldId id="1038" r:id="rId68"/>
    <p:sldId id="1179" r:id="rId69"/>
    <p:sldId id="1180" r:id="rId70"/>
    <p:sldId id="1181" r:id="rId71"/>
    <p:sldId id="1037" r:id="rId72"/>
    <p:sldId id="1052" r:id="rId73"/>
    <p:sldId id="1185" r:id="rId74"/>
    <p:sldId id="1059" r:id="rId75"/>
    <p:sldId id="1126" r:id="rId76"/>
    <p:sldId id="1192" r:id="rId77"/>
    <p:sldId id="1119" r:id="rId78"/>
    <p:sldId id="1054" r:id="rId79"/>
    <p:sldId id="1057" r:id="rId80"/>
    <p:sldId id="1094" r:id="rId81"/>
    <p:sldId id="1182" r:id="rId82"/>
    <p:sldId id="1184" r:id="rId83"/>
    <p:sldId id="1191" r:id="rId84"/>
    <p:sldId id="1157" r:id="rId85"/>
    <p:sldId id="1088" r:id="rId86"/>
    <p:sldId id="1089" r:id="rId87"/>
    <p:sldId id="1091" r:id="rId88"/>
    <p:sldId id="1063" r:id="rId89"/>
    <p:sldId id="1055" r:id="rId90"/>
    <p:sldId id="1064" r:id="rId91"/>
    <p:sldId id="1085" r:id="rId92"/>
    <p:sldId id="1087" r:id="rId93"/>
    <p:sldId id="1070" r:id="rId9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26" autoAdjust="0"/>
    <p:restoredTop sz="94411" autoAdjust="0"/>
  </p:normalViewPr>
  <p:slideViewPr>
    <p:cSldViewPr>
      <p:cViewPr varScale="1">
        <p:scale>
          <a:sx n="70" d="100"/>
          <a:sy n="70" d="100"/>
        </p:scale>
        <p:origin x="1176" y="56"/>
      </p:cViewPr>
      <p:guideLst>
        <p:guide orient="horz" pos="2160"/>
        <p:guide pos="2880"/>
      </p:guideLst>
    </p:cSldViewPr>
  </p:slideViewPr>
  <p:outlineViewPr>
    <p:cViewPr>
      <p:scale>
        <a:sx n="33" d="100"/>
        <a:sy n="33" d="100"/>
      </p:scale>
      <p:origin x="0" y="-1232"/>
    </p:cViewPr>
  </p:outlineViewPr>
  <p:notesTextViewPr>
    <p:cViewPr>
      <p:scale>
        <a:sx n="3" d="2"/>
        <a:sy n="3" d="2"/>
      </p:scale>
      <p:origin x="0" y="0"/>
    </p:cViewPr>
  </p:notesTextViewPr>
  <p:sorterViewPr>
    <p:cViewPr varScale="1">
      <p:scale>
        <a:sx n="1" d="1"/>
        <a:sy n="1" d="1"/>
      </p:scale>
      <p:origin x="0" y="-1020"/>
    </p:cViewPr>
  </p:sorterViewPr>
  <p:notesViewPr>
    <p:cSldViewPr>
      <p:cViewPr varScale="1">
        <p:scale>
          <a:sx n="68" d="100"/>
          <a:sy n="68" d="100"/>
        </p:scale>
        <p:origin x="1816" y="5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Sheet1!$A$2:$A$122</c:f>
              <c:numCache>
                <c:formatCode>General</c:formatCode>
                <c:ptCount val="121"/>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numCache>
            </c:numRef>
          </c:cat>
          <c:val>
            <c:numRef>
              <c:f>Sheet1!$B$2:$B$122</c:f>
              <c:numCache>
                <c:formatCode>0.0%</c:formatCode>
                <c:ptCount val="121"/>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pt idx="76">
                  <c:v>0.27200000000000002</c:v>
                </c:pt>
                <c:pt idx="77">
                  <c:v>0.26700000000000002</c:v>
                </c:pt>
                <c:pt idx="78">
                  <c:v>0.26200000000000001</c:v>
                </c:pt>
                <c:pt idx="79">
                  <c:v>0.255</c:v>
                </c:pt>
                <c:pt idx="80">
                  <c:v>0.248</c:v>
                </c:pt>
                <c:pt idx="81">
                  <c:v>0.24199999999999999</c:v>
                </c:pt>
                <c:pt idx="82">
                  <c:v>0.23599999999999999</c:v>
                </c:pt>
                <c:pt idx="83">
                  <c:v>0.24399999999999999</c:v>
                </c:pt>
                <c:pt idx="84">
                  <c:v>0.252</c:v>
                </c:pt>
                <c:pt idx="85">
                  <c:v>0.23499999999999999</c:v>
                </c:pt>
                <c:pt idx="86">
                  <c:v>0.219</c:v>
                </c:pt>
                <c:pt idx="87">
                  <c:v>0.20100000000000001</c:v>
                </c:pt>
                <c:pt idx="88">
                  <c:v>0.18</c:v>
                </c:pt>
                <c:pt idx="89">
                  <c:v>0.18</c:v>
                </c:pt>
                <c:pt idx="90">
                  <c:v>0.17499999999999999</c:v>
                </c:pt>
                <c:pt idx="91">
                  <c:v>0.17</c:v>
                </c:pt>
                <c:pt idx="92">
                  <c:v>0.16800000000000001</c:v>
                </c:pt>
                <c:pt idx="93">
                  <c:v>0.16400000000000001</c:v>
                </c:pt>
                <c:pt idx="94">
                  <c:v>0.161</c:v>
                </c:pt>
                <c:pt idx="95">
                  <c:v>0.161</c:v>
                </c:pt>
                <c:pt idx="96">
                  <c:v>0.158</c:v>
                </c:pt>
                <c:pt idx="97">
                  <c:v>0.158</c:v>
                </c:pt>
                <c:pt idx="98">
                  <c:v>0.155</c:v>
                </c:pt>
                <c:pt idx="99">
                  <c:v>0.14899999999999999</c:v>
                </c:pt>
                <c:pt idx="100">
                  <c:v>0.14499999999999999</c:v>
                </c:pt>
                <c:pt idx="101">
                  <c:v>0.14099999999999999</c:v>
                </c:pt>
                <c:pt idx="102">
                  <c:v>0.13900000000000001</c:v>
                </c:pt>
                <c:pt idx="103">
                  <c:v>0.13900000000000001</c:v>
                </c:pt>
                <c:pt idx="104">
                  <c:v>0.13500000000000001</c:v>
                </c:pt>
                <c:pt idx="105">
                  <c:v>0.13500000000000001</c:v>
                </c:pt>
                <c:pt idx="106">
                  <c:v>0.13300000000000001</c:v>
                </c:pt>
                <c:pt idx="107">
                  <c:v>0.129</c:v>
                </c:pt>
                <c:pt idx="108">
                  <c:v>0.125</c:v>
                </c:pt>
                <c:pt idx="109">
                  <c:v>0.125</c:v>
                </c:pt>
                <c:pt idx="110">
                  <c:v>0.12</c:v>
                </c:pt>
                <c:pt idx="111">
                  <c:v>0.121</c:v>
                </c:pt>
                <c:pt idx="112">
                  <c:v>0.124</c:v>
                </c:pt>
                <c:pt idx="113">
                  <c:v>0.123</c:v>
                </c:pt>
                <c:pt idx="114">
                  <c:v>0.11899999999999999</c:v>
                </c:pt>
                <c:pt idx="115">
                  <c:v>0.11799999999999999</c:v>
                </c:pt>
                <c:pt idx="116">
                  <c:v>0.113</c:v>
                </c:pt>
                <c:pt idx="117">
                  <c:v>0.113</c:v>
                </c:pt>
                <c:pt idx="118">
                  <c:v>0.111</c:v>
                </c:pt>
                <c:pt idx="119">
                  <c:v>0.111</c:v>
                </c:pt>
                <c:pt idx="120">
                  <c:v>0.107</c:v>
                </c:pt>
              </c:numCache>
            </c:numRef>
          </c:val>
          <c:smooth val="0"/>
          <c:extLst>
            <c:ext xmlns:c16="http://schemas.microsoft.com/office/drawing/2014/chart" uri="{C3380CC4-5D6E-409C-BE32-E72D297353CC}">
              <c16:uniqueId val="{00000000-F3EE-4A1E-9E25-AA2707F7F58B}"/>
            </c:ext>
          </c:extLst>
        </c:ser>
        <c:ser>
          <c:idx val="1"/>
          <c:order val="1"/>
          <c:tx>
            <c:strRef>
              <c:f>Sheet1!$C$1</c:f>
              <c:strCache>
                <c:ptCount val="1"/>
                <c:pt idx="0">
                  <c:v>Unionization Rate - Non-Ag Private Sector</c:v>
                </c:pt>
              </c:strCache>
            </c:strRef>
          </c:tx>
          <c:marker>
            <c:symbol val="none"/>
          </c:marker>
          <c:cat>
            <c:numRef>
              <c:f>Sheet1!$A$2:$A$122</c:f>
              <c:numCache>
                <c:formatCode>General</c:formatCode>
                <c:ptCount val="121"/>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numCache>
            </c:numRef>
          </c:cat>
          <c:val>
            <c:numRef>
              <c:f>Sheet1!$C$2:$C$122</c:f>
              <c:numCache>
                <c:formatCode>General</c:formatCode>
                <c:ptCount val="121"/>
                <c:pt idx="78" formatCode="0.0%">
                  <c:v>0.246</c:v>
                </c:pt>
                <c:pt idx="79" formatCode="0.0%">
                  <c:v>0.23799999999999999</c:v>
                </c:pt>
                <c:pt idx="80" formatCode="0.0%">
                  <c:v>0.219</c:v>
                </c:pt>
                <c:pt idx="81" formatCode="0.0%">
                  <c:v>0.217</c:v>
                </c:pt>
                <c:pt idx="82" formatCode="0.0%">
                  <c:v>0.221</c:v>
                </c:pt>
                <c:pt idx="83" formatCode="0.0%">
                  <c:v>0.216</c:v>
                </c:pt>
                <c:pt idx="84" formatCode="0.0%">
                  <c:v>0.20399999999999999</c:v>
                </c:pt>
                <c:pt idx="85" formatCode="0.0%">
                  <c:v>0.191</c:v>
                </c:pt>
                <c:pt idx="86" formatCode="0.0%">
                  <c:v>0.18</c:v>
                </c:pt>
                <c:pt idx="87" formatCode="0.0%">
                  <c:v>0.16800000000000001</c:v>
                </c:pt>
                <c:pt idx="88" formatCode="0.0%">
                  <c:v>0.155</c:v>
                </c:pt>
                <c:pt idx="89" formatCode="0.0%">
                  <c:v>0.14599999999999999</c:v>
                </c:pt>
                <c:pt idx="90" formatCode="0.0%">
                  <c:v>0.14000000000000001</c:v>
                </c:pt>
                <c:pt idx="91" formatCode="0.0%">
                  <c:v>0.13400000000000001</c:v>
                </c:pt>
                <c:pt idx="92" formatCode="0.0%">
                  <c:v>0.129</c:v>
                </c:pt>
                <c:pt idx="93" formatCode="0.0%">
                  <c:v>0.124</c:v>
                </c:pt>
                <c:pt idx="94" formatCode="0.0%">
                  <c:v>0.121</c:v>
                </c:pt>
                <c:pt idx="95" formatCode="0.0%">
                  <c:v>0.11899999999999999</c:v>
                </c:pt>
                <c:pt idx="96" formatCode="0.0%">
                  <c:v>0.115</c:v>
                </c:pt>
                <c:pt idx="97" formatCode="0.0%">
                  <c:v>0.112</c:v>
                </c:pt>
                <c:pt idx="98" formatCode="0.0%">
                  <c:v>0.109</c:v>
                </c:pt>
                <c:pt idx="99" formatCode="0.0%">
                  <c:v>0.104</c:v>
                </c:pt>
                <c:pt idx="100" formatCode="0.0%">
                  <c:v>0.10199999999999999</c:v>
                </c:pt>
                <c:pt idx="101" formatCode="0.0%">
                  <c:v>9.8000000000000004E-2</c:v>
                </c:pt>
                <c:pt idx="102" formatCode="0.0%">
                  <c:v>9.6000000000000002E-2</c:v>
                </c:pt>
                <c:pt idx="103" formatCode="0.0%">
                  <c:v>9.5000000000000001E-2</c:v>
                </c:pt>
                <c:pt idx="104" formatCode="0.0%">
                  <c:v>9.0999999999999998E-2</c:v>
                </c:pt>
                <c:pt idx="105" formatCode="0.0%">
                  <c:v>9.0999999999999998E-2</c:v>
                </c:pt>
                <c:pt idx="106" formatCode="0.0%">
                  <c:v>8.6999999999999994E-2</c:v>
                </c:pt>
                <c:pt idx="107" formatCode="0.0%">
                  <c:v>8.3000000000000004E-2</c:v>
                </c:pt>
                <c:pt idx="108" formatCode="0.0%">
                  <c:v>0.08</c:v>
                </c:pt>
                <c:pt idx="109" formatCode="0.0%">
                  <c:v>7.9000000000000001E-2</c:v>
                </c:pt>
                <c:pt idx="110" formatCode="0.0%">
                  <c:v>7.3999999999999996E-2</c:v>
                </c:pt>
                <c:pt idx="111" formatCode="0.0%">
                  <c:v>7.4999999999999997E-2</c:v>
                </c:pt>
                <c:pt idx="112" formatCode="0.0%">
                  <c:v>7.6999999999999999E-2</c:v>
                </c:pt>
                <c:pt idx="113" formatCode="0.0%">
                  <c:v>7.1999999999999995E-2</c:v>
                </c:pt>
                <c:pt idx="114" formatCode="0.0%">
                  <c:v>6.9000000000000006E-2</c:v>
                </c:pt>
                <c:pt idx="115" formatCode="0.0%">
                  <c:v>6.9000000000000006E-2</c:v>
                </c:pt>
                <c:pt idx="116" formatCode="0.0%">
                  <c:v>6.6000000000000003E-2</c:v>
                </c:pt>
                <c:pt idx="117" formatCode="0.0%">
                  <c:v>6.7000000000000004E-2</c:v>
                </c:pt>
                <c:pt idx="118" formatCode="0.0%">
                  <c:v>6.6000000000000003E-2</c:v>
                </c:pt>
                <c:pt idx="119" formatCode="0.0%">
                  <c:v>6.7000000000000004E-2</c:v>
                </c:pt>
                <c:pt idx="120" formatCode="0.0%">
                  <c:v>6.4000000000000001E-2</c:v>
                </c:pt>
              </c:numCache>
            </c:numRef>
          </c:val>
          <c:smooth val="0"/>
          <c:extLst>
            <c:ext xmlns:c16="http://schemas.microsoft.com/office/drawing/2014/chart" uri="{C3380CC4-5D6E-409C-BE32-E72D297353CC}">
              <c16:uniqueId val="{00000001-F3EE-4A1E-9E25-AA2707F7F58B}"/>
            </c:ext>
          </c:extLst>
        </c:ser>
        <c:dLbls>
          <c:showLegendKey val="0"/>
          <c:showVal val="0"/>
          <c:showCatName val="0"/>
          <c:showSerName val="0"/>
          <c:showPercent val="0"/>
          <c:showBubbleSize val="0"/>
        </c:dLbls>
        <c:smooth val="0"/>
        <c:axId val="88477056"/>
        <c:axId val="181208192"/>
      </c:lineChart>
      <c:catAx>
        <c:axId val="88477056"/>
        <c:scaling>
          <c:orientation val="minMax"/>
        </c:scaling>
        <c:delete val="0"/>
        <c:axPos val="b"/>
        <c:numFmt formatCode="General" sourceLinked="1"/>
        <c:majorTickMark val="out"/>
        <c:minorTickMark val="none"/>
        <c:tickLblPos val="nextTo"/>
        <c:crossAx val="181208192"/>
        <c:crosses val="autoZero"/>
        <c:auto val="1"/>
        <c:lblAlgn val="ctr"/>
        <c:lblOffset val="100"/>
        <c:noMultiLvlLbl val="0"/>
      </c:catAx>
      <c:valAx>
        <c:axId val="181208192"/>
        <c:scaling>
          <c:orientation val="minMax"/>
        </c:scaling>
        <c:delete val="0"/>
        <c:axPos val="l"/>
        <c:majorGridlines/>
        <c:numFmt formatCode="0%" sourceLinked="0"/>
        <c:majorTickMark val="out"/>
        <c:minorTickMark val="none"/>
        <c:tickLblPos val="nextTo"/>
        <c:crossAx val="8847705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02692718965678E-2"/>
          <c:y val="4.4861391929187228E-2"/>
          <c:w val="0.88512199863905905"/>
          <c:h val="0.69698956884976748"/>
        </c:manualLayout>
      </c:layout>
      <c:barChart>
        <c:barDir val="col"/>
        <c:grouping val="clustered"/>
        <c:varyColors val="0"/>
        <c:ser>
          <c:idx val="0"/>
          <c:order val="0"/>
          <c:tx>
            <c:strRef>
              <c:f>Sheet1!$B$1</c:f>
              <c:strCache>
                <c:ptCount val="1"/>
                <c:pt idx="0">
                  <c:v>Less than $29K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Sheet1!$B$2</c:f>
              <c:numCache>
                <c:formatCode>0%</c:formatCode>
                <c:ptCount val="1"/>
                <c:pt idx="0">
                  <c:v>-0.12</c:v>
                </c:pt>
              </c:numCache>
            </c:numRef>
          </c:val>
          <c:extLst>
            <c:ext xmlns:c16="http://schemas.microsoft.com/office/drawing/2014/chart" uri="{C3380CC4-5D6E-409C-BE32-E72D297353CC}">
              <c16:uniqueId val="{00000000-3EAF-4DE2-9D3C-B8EB93C131EC}"/>
            </c:ext>
          </c:extLst>
        </c:ser>
        <c:ser>
          <c:idx val="1"/>
          <c:order val="1"/>
          <c:tx>
            <c:strRef>
              <c:f>Sheet1!$C$1</c:f>
              <c:strCache>
                <c:ptCount val="1"/>
                <c:pt idx="0">
                  <c:v>$29 to 53K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Sheet1!$C$2</c:f>
              <c:numCache>
                <c:formatCode>0%</c:formatCode>
                <c:ptCount val="1"/>
                <c:pt idx="0">
                  <c:v>0.03</c:v>
                </c:pt>
              </c:numCache>
            </c:numRef>
          </c:val>
          <c:extLst>
            <c:ext xmlns:c16="http://schemas.microsoft.com/office/drawing/2014/chart" uri="{C3380CC4-5D6E-409C-BE32-E72D297353CC}">
              <c16:uniqueId val="{00000001-3EAF-4DE2-9D3C-B8EB93C131EC}"/>
            </c:ext>
          </c:extLst>
        </c:ser>
        <c:ser>
          <c:idx val="2"/>
          <c:order val="2"/>
          <c:tx>
            <c:strRef>
              <c:f>Sheet1!$D$1</c:f>
              <c:strCache>
                <c:ptCount val="1"/>
                <c:pt idx="0">
                  <c:v>$53 to 82K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Sheet1!$D$2</c:f>
              <c:numCache>
                <c:formatCode>0%</c:formatCode>
                <c:ptCount val="1"/>
                <c:pt idx="0">
                  <c:v>0.12</c:v>
                </c:pt>
              </c:numCache>
            </c:numRef>
          </c:val>
          <c:extLst>
            <c:ext xmlns:c16="http://schemas.microsoft.com/office/drawing/2014/chart" uri="{C3380CC4-5D6E-409C-BE32-E72D297353CC}">
              <c16:uniqueId val="{00000002-3EAF-4DE2-9D3C-B8EB93C131EC}"/>
            </c:ext>
          </c:extLst>
        </c:ser>
        <c:ser>
          <c:idx val="3"/>
          <c:order val="3"/>
          <c:tx>
            <c:strRef>
              <c:f>Sheet1!$E$1</c:f>
              <c:strCache>
                <c:ptCount val="1"/>
                <c:pt idx="0">
                  <c:v>$82 to 129K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Sheet1!$E$2</c:f>
              <c:numCache>
                <c:formatCode>0%</c:formatCode>
                <c:ptCount val="1"/>
                <c:pt idx="0">
                  <c:v>0.26</c:v>
                </c:pt>
              </c:numCache>
            </c:numRef>
          </c:val>
          <c:extLst>
            <c:ext xmlns:c16="http://schemas.microsoft.com/office/drawing/2014/chart" uri="{C3380CC4-5D6E-409C-BE32-E72D297353CC}">
              <c16:uniqueId val="{00000003-3EAF-4DE2-9D3C-B8EB93C131EC}"/>
            </c:ext>
          </c:extLst>
        </c:ser>
        <c:ser>
          <c:idx val="4"/>
          <c:order val="4"/>
          <c:tx>
            <c:strRef>
              <c:f>Sheet1!$F$1</c:f>
              <c:strCache>
                <c:ptCount val="1"/>
                <c:pt idx="0">
                  <c:v>$129K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Sheet1!$F$2</c:f>
              <c:numCache>
                <c:formatCode>0%</c:formatCode>
                <c:ptCount val="1"/>
                <c:pt idx="0">
                  <c:v>0.54</c:v>
                </c:pt>
              </c:numCache>
            </c:numRef>
          </c:val>
          <c:extLst>
            <c:ext xmlns:c16="http://schemas.microsoft.com/office/drawing/2014/chart" uri="{C3380CC4-5D6E-409C-BE32-E72D297353CC}">
              <c16:uniqueId val="{00000004-3EAF-4DE2-9D3C-B8EB93C131EC}"/>
            </c:ext>
          </c:extLst>
        </c:ser>
        <c:ser>
          <c:idx val="5"/>
          <c:order val="5"/>
          <c:tx>
            <c:strRef>
              <c:f>Sheet1!$G$1</c:f>
              <c:strCache>
                <c:ptCount val="1"/>
                <c:pt idx="0">
                  <c:v>$230K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Sheet1!$G$2</c:f>
              <c:numCache>
                <c:formatCode>0%</c:formatCode>
                <c:ptCount val="1"/>
                <c:pt idx="0">
                  <c:v>0.78</c:v>
                </c:pt>
              </c:numCache>
            </c:numRef>
          </c:val>
          <c:extLst>
            <c:ext xmlns:c16="http://schemas.microsoft.com/office/drawing/2014/chart" uri="{C3380CC4-5D6E-409C-BE32-E72D297353CC}">
              <c16:uniqueId val="{00000005-3EAF-4DE2-9D3C-B8EB93C131EC}"/>
            </c:ext>
          </c:extLst>
        </c:ser>
        <c:ser>
          <c:idx val="6"/>
          <c:order val="6"/>
          <c:tx>
            <c:strRef>
              <c:f>Sheet1!$H$1</c:f>
              <c:strCache>
                <c:ptCount val="1"/>
                <c:pt idx="0">
                  <c:v>Top .01%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Sheet1!$H$2</c:f>
              <c:numCache>
                <c:formatCode>0%</c:formatCode>
                <c:ptCount val="1"/>
                <c:pt idx="0">
                  <c:v>3.15</c:v>
                </c:pt>
              </c:numCache>
            </c:numRef>
          </c:val>
          <c:extLst>
            <c:ext xmlns:c16="http://schemas.microsoft.com/office/drawing/2014/chart" uri="{C3380CC4-5D6E-409C-BE32-E72D297353CC}">
              <c16:uniqueId val="{00000006-3EAF-4DE2-9D3C-B8EB93C131EC}"/>
            </c:ext>
          </c:extLst>
        </c:ser>
        <c:dLbls>
          <c:showLegendKey val="0"/>
          <c:showVal val="0"/>
          <c:showCatName val="0"/>
          <c:showSerName val="0"/>
          <c:showPercent val="0"/>
          <c:showBubbleSize val="0"/>
        </c:dLbls>
        <c:gapWidth val="150"/>
        <c:overlap val="-51"/>
        <c:axId val="95561600"/>
        <c:axId val="95563136"/>
      </c:barChart>
      <c:catAx>
        <c:axId val="95561600"/>
        <c:scaling>
          <c:orientation val="minMax"/>
        </c:scaling>
        <c:delete val="0"/>
        <c:axPos val="b"/>
        <c:numFmt formatCode="0%" sourceLinked="1"/>
        <c:majorTickMark val="out"/>
        <c:minorTickMark val="none"/>
        <c:tickLblPos val="nextTo"/>
        <c:crossAx val="95563136"/>
        <c:crosses val="autoZero"/>
        <c:auto val="1"/>
        <c:lblAlgn val="ctr"/>
        <c:lblOffset val="100"/>
        <c:noMultiLvlLbl val="0"/>
      </c:catAx>
      <c:valAx>
        <c:axId val="95563136"/>
        <c:scaling>
          <c:orientation val="minMax"/>
          <c:max val="4"/>
        </c:scaling>
        <c:delete val="0"/>
        <c:axPos val="l"/>
        <c:majorGridlines/>
        <c:numFmt formatCode="0%" sourceLinked="1"/>
        <c:majorTickMark val="out"/>
        <c:minorTickMark val="none"/>
        <c:tickLblPos val="nextTo"/>
        <c:crossAx val="95561600"/>
        <c:crosses val="autoZero"/>
        <c:crossBetween val="between"/>
      </c:valAx>
    </c:plotArea>
    <c:legend>
      <c:legendPos val="b"/>
      <c:layout>
        <c:manualLayout>
          <c:xMode val="edge"/>
          <c:yMode val="edge"/>
          <c:x val="3.5527486147564895E-2"/>
          <c:y val="0.77548822206456391"/>
          <c:w val="0.95363638572956155"/>
          <c:h val="0.13471873278681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Gallup Polls</c:v>
                </c:pt>
              </c:strCache>
            </c:strRef>
          </c:tx>
          <c:cat>
            <c:numRef>
              <c:f>Sheet1!$A$2:$A$41</c:f>
              <c:numCache>
                <c:formatCode>General</c:formatCode>
                <c:ptCount val="40"/>
                <c:pt idx="0">
                  <c:v>1936</c:v>
                </c:pt>
                <c:pt idx="1">
                  <c:v>1941</c:v>
                </c:pt>
                <c:pt idx="2">
                  <c:v>1947</c:v>
                </c:pt>
                <c:pt idx="3">
                  <c:v>1948</c:v>
                </c:pt>
                <c:pt idx="4">
                  <c:v>1953</c:v>
                </c:pt>
                <c:pt idx="5">
                  <c:v>1957</c:v>
                </c:pt>
                <c:pt idx="6">
                  <c:v>1958</c:v>
                </c:pt>
                <c:pt idx="7">
                  <c:v>1959</c:v>
                </c:pt>
                <c:pt idx="8">
                  <c:v>1961</c:v>
                </c:pt>
                <c:pt idx="9">
                  <c:v>1962</c:v>
                </c:pt>
                <c:pt idx="10">
                  <c:v>1963</c:v>
                </c:pt>
                <c:pt idx="11">
                  <c:v>1965</c:v>
                </c:pt>
                <c:pt idx="12">
                  <c:v>1967</c:v>
                </c:pt>
                <c:pt idx="13">
                  <c:v>1972</c:v>
                </c:pt>
                <c:pt idx="14">
                  <c:v>1978</c:v>
                </c:pt>
                <c:pt idx="15">
                  <c:v>1979</c:v>
                </c:pt>
                <c:pt idx="16">
                  <c:v>1981</c:v>
                </c:pt>
                <c:pt idx="17">
                  <c:v>1985</c:v>
                </c:pt>
                <c:pt idx="18">
                  <c:v>1986</c:v>
                </c:pt>
                <c:pt idx="19">
                  <c:v>1990</c:v>
                </c:pt>
                <c:pt idx="20">
                  <c:v>1991</c:v>
                </c:pt>
                <c:pt idx="21">
                  <c:v>1997</c:v>
                </c:pt>
                <c:pt idx="22">
                  <c:v>1999</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Sheet1!$B$2:$B$41</c:f>
              <c:numCache>
                <c:formatCode>General</c:formatCode>
                <c:ptCount val="40"/>
                <c:pt idx="0">
                  <c:v>72</c:v>
                </c:pt>
                <c:pt idx="1">
                  <c:v>61</c:v>
                </c:pt>
                <c:pt idx="2">
                  <c:v>64</c:v>
                </c:pt>
                <c:pt idx="3">
                  <c:v>64</c:v>
                </c:pt>
                <c:pt idx="4">
                  <c:v>75</c:v>
                </c:pt>
                <c:pt idx="5">
                  <c:v>75</c:v>
                </c:pt>
                <c:pt idx="6">
                  <c:v>64</c:v>
                </c:pt>
                <c:pt idx="7">
                  <c:v>68</c:v>
                </c:pt>
                <c:pt idx="8">
                  <c:v>69</c:v>
                </c:pt>
                <c:pt idx="9">
                  <c:v>64</c:v>
                </c:pt>
                <c:pt idx="10">
                  <c:v>68</c:v>
                </c:pt>
                <c:pt idx="11">
                  <c:v>71</c:v>
                </c:pt>
                <c:pt idx="12">
                  <c:v>66</c:v>
                </c:pt>
                <c:pt idx="13">
                  <c:v>60</c:v>
                </c:pt>
                <c:pt idx="14">
                  <c:v>59</c:v>
                </c:pt>
                <c:pt idx="15">
                  <c:v>55</c:v>
                </c:pt>
                <c:pt idx="16">
                  <c:v>55</c:v>
                </c:pt>
                <c:pt idx="17">
                  <c:v>58</c:v>
                </c:pt>
                <c:pt idx="18">
                  <c:v>59</c:v>
                </c:pt>
                <c:pt idx="19">
                  <c:v>60</c:v>
                </c:pt>
                <c:pt idx="20">
                  <c:v>60</c:v>
                </c:pt>
                <c:pt idx="21">
                  <c:v>60</c:v>
                </c:pt>
                <c:pt idx="22">
                  <c:v>66</c:v>
                </c:pt>
                <c:pt idx="23">
                  <c:v>60</c:v>
                </c:pt>
                <c:pt idx="24">
                  <c:v>58</c:v>
                </c:pt>
                <c:pt idx="25">
                  <c:v>65</c:v>
                </c:pt>
                <c:pt idx="26">
                  <c:v>59</c:v>
                </c:pt>
                <c:pt idx="27">
                  <c:v>58</c:v>
                </c:pt>
                <c:pt idx="28">
                  <c:v>59</c:v>
                </c:pt>
                <c:pt idx="29">
                  <c:v>60</c:v>
                </c:pt>
                <c:pt idx="30">
                  <c:v>59</c:v>
                </c:pt>
                <c:pt idx="31">
                  <c:v>48</c:v>
                </c:pt>
                <c:pt idx="32">
                  <c:v>52</c:v>
                </c:pt>
                <c:pt idx="33">
                  <c:v>52</c:v>
                </c:pt>
                <c:pt idx="34">
                  <c:v>52</c:v>
                </c:pt>
                <c:pt idx="35">
                  <c:v>54</c:v>
                </c:pt>
                <c:pt idx="36">
                  <c:v>53</c:v>
                </c:pt>
                <c:pt idx="37">
                  <c:v>58</c:v>
                </c:pt>
                <c:pt idx="38">
                  <c:v>56</c:v>
                </c:pt>
                <c:pt idx="39">
                  <c:v>61</c:v>
                </c:pt>
              </c:numCache>
            </c:numRef>
          </c:val>
          <c:smooth val="0"/>
          <c:extLst>
            <c:ext xmlns:c16="http://schemas.microsoft.com/office/drawing/2014/chart" uri="{C3380CC4-5D6E-409C-BE32-E72D297353CC}">
              <c16:uniqueId val="{00000000-C919-4EEF-ADCC-7C63E44CBEA8}"/>
            </c:ext>
          </c:extLst>
        </c:ser>
        <c:dLbls>
          <c:showLegendKey val="0"/>
          <c:showVal val="0"/>
          <c:showCatName val="0"/>
          <c:showSerName val="0"/>
          <c:showPercent val="0"/>
          <c:showBubbleSize val="0"/>
        </c:dLbls>
        <c:marker val="1"/>
        <c:smooth val="0"/>
        <c:axId val="97516160"/>
        <c:axId val="97517952"/>
      </c:lineChart>
      <c:catAx>
        <c:axId val="97516160"/>
        <c:scaling>
          <c:orientation val="minMax"/>
        </c:scaling>
        <c:delete val="0"/>
        <c:axPos val="b"/>
        <c:numFmt formatCode="General" sourceLinked="1"/>
        <c:majorTickMark val="out"/>
        <c:minorTickMark val="none"/>
        <c:tickLblPos val="nextTo"/>
        <c:txPr>
          <a:bodyPr rot="-5400000"/>
          <a:lstStyle/>
          <a:p>
            <a:pPr>
              <a:defRPr/>
            </a:pPr>
            <a:endParaRPr lang="en-US"/>
          </a:p>
        </c:txPr>
        <c:crossAx val="97517952"/>
        <c:crosses val="autoZero"/>
        <c:auto val="1"/>
        <c:lblAlgn val="ctr"/>
        <c:lblOffset val="100"/>
        <c:noMultiLvlLbl val="0"/>
      </c:catAx>
      <c:valAx>
        <c:axId val="97517952"/>
        <c:scaling>
          <c:orientation val="minMax"/>
          <c:max val="75"/>
          <c:min val="45"/>
        </c:scaling>
        <c:delete val="0"/>
        <c:axPos val="l"/>
        <c:majorGridlines/>
        <c:numFmt formatCode="General" sourceLinked="1"/>
        <c:majorTickMark val="out"/>
        <c:minorTickMark val="none"/>
        <c:tickLblPos val="nextTo"/>
        <c:crossAx val="97516160"/>
        <c:crosses val="autoZero"/>
        <c:crossBetween val="between"/>
      </c:valAx>
      <c:spPr>
        <a:ln w="38100"/>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Favorable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1EE-4684-AF51-DA5C60E5011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1EE-4684-AF51-DA5C60E501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1EE-4684-AF51-DA5C60E501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1EE-4684-AF51-DA5C60E5011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41EE-4684-AF51-DA5C60E50110}"/>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c:v>
                </c:pt>
                <c:pt idx="1">
                  <c:v>18-29</c:v>
                </c:pt>
                <c:pt idx="2">
                  <c:v>30-49</c:v>
                </c:pt>
                <c:pt idx="3">
                  <c:v>50-64</c:v>
                </c:pt>
                <c:pt idx="4">
                  <c:v>65+</c:v>
                </c:pt>
              </c:strCache>
            </c:strRef>
          </c:cat>
          <c:val>
            <c:numRef>
              <c:f>Sheet1!$B$2:$B$6</c:f>
              <c:numCache>
                <c:formatCode>0%</c:formatCode>
                <c:ptCount val="5"/>
                <c:pt idx="0">
                  <c:v>0.6</c:v>
                </c:pt>
                <c:pt idx="1">
                  <c:v>0.75</c:v>
                </c:pt>
                <c:pt idx="2">
                  <c:v>0.61</c:v>
                </c:pt>
                <c:pt idx="3">
                  <c:v>0.55000000000000004</c:v>
                </c:pt>
                <c:pt idx="4">
                  <c:v>0.5</c:v>
                </c:pt>
              </c:numCache>
            </c:numRef>
          </c:val>
          <c:extLst>
            <c:ext xmlns:c16="http://schemas.microsoft.com/office/drawing/2014/chart" uri="{C3380CC4-5D6E-409C-BE32-E72D297353CC}">
              <c16:uniqueId val="{00000000-1556-48BD-841C-AB278D63BBB9}"/>
            </c:ext>
          </c:extLst>
        </c:ser>
        <c:dLbls>
          <c:showLegendKey val="0"/>
          <c:showVal val="0"/>
          <c:showCatName val="0"/>
          <c:showSerName val="0"/>
          <c:showPercent val="0"/>
          <c:showBubbleSize val="0"/>
        </c:dLbls>
        <c:gapWidth val="150"/>
        <c:overlap val="-27"/>
        <c:axId val="360874800"/>
        <c:axId val="360876048"/>
      </c:barChart>
      <c:catAx>
        <c:axId val="36087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0876048"/>
        <c:crosses val="autoZero"/>
        <c:auto val="1"/>
        <c:lblAlgn val="ctr"/>
        <c:lblOffset val="100"/>
        <c:noMultiLvlLbl val="0"/>
      </c:catAx>
      <c:valAx>
        <c:axId val="360876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87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Approve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c:v>
                </c:pt>
                <c:pt idx="1">
                  <c:v>Men</c:v>
                </c:pt>
                <c:pt idx="2">
                  <c:v>Women</c:v>
                </c:pt>
              </c:strCache>
            </c:strRef>
          </c:cat>
          <c:val>
            <c:numRef>
              <c:f>Sheet1!$B$2:$B$4</c:f>
              <c:numCache>
                <c:formatCode>0%</c:formatCode>
                <c:ptCount val="3"/>
                <c:pt idx="0">
                  <c:v>0.57999999999999996</c:v>
                </c:pt>
                <c:pt idx="1">
                  <c:v>0.52</c:v>
                </c:pt>
                <c:pt idx="2">
                  <c:v>0.63</c:v>
                </c:pt>
              </c:numCache>
            </c:numRef>
          </c:val>
          <c:extLst>
            <c:ext xmlns:c16="http://schemas.microsoft.com/office/drawing/2014/chart" uri="{C3380CC4-5D6E-409C-BE32-E72D297353CC}">
              <c16:uniqueId val="{00000000-58E7-4FA4-A5A6-FB17AC9581FA}"/>
            </c:ext>
          </c:extLst>
        </c:ser>
        <c:dLbls>
          <c:showLegendKey val="0"/>
          <c:showVal val="0"/>
          <c:showCatName val="0"/>
          <c:showSerName val="0"/>
          <c:showPercent val="0"/>
          <c:showBubbleSize val="0"/>
        </c:dLbls>
        <c:gapWidth val="150"/>
        <c:axId val="97571968"/>
        <c:axId val="97573504"/>
      </c:barChart>
      <c:catAx>
        <c:axId val="97571968"/>
        <c:scaling>
          <c:orientation val="minMax"/>
        </c:scaling>
        <c:delete val="0"/>
        <c:axPos val="b"/>
        <c:numFmt formatCode="General" sourceLinked="0"/>
        <c:majorTickMark val="out"/>
        <c:minorTickMark val="none"/>
        <c:tickLblPos val="nextTo"/>
        <c:crossAx val="97573504"/>
        <c:crosses val="autoZero"/>
        <c:auto val="1"/>
        <c:lblAlgn val="ctr"/>
        <c:lblOffset val="100"/>
        <c:noMultiLvlLbl val="0"/>
      </c:catAx>
      <c:valAx>
        <c:axId val="97573504"/>
        <c:scaling>
          <c:orientation val="minMax"/>
        </c:scaling>
        <c:delete val="0"/>
        <c:axPos val="l"/>
        <c:majorGridlines/>
        <c:numFmt formatCode="0%" sourceLinked="1"/>
        <c:majorTickMark val="out"/>
        <c:minorTickMark val="none"/>
        <c:tickLblPos val="nextTo"/>
        <c:crossAx val="97571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Approve of Unions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All</c:v>
                </c:pt>
                <c:pt idx="1">
                  <c:v>Black</c:v>
                </c:pt>
                <c:pt idx="2">
                  <c:v>Latino</c:v>
                </c:pt>
                <c:pt idx="3">
                  <c:v>White</c:v>
                </c:pt>
              </c:strCache>
            </c:strRef>
          </c:cat>
          <c:val>
            <c:numRef>
              <c:f>Sheet1!$B$2:$B$5</c:f>
              <c:numCache>
                <c:formatCode>0%</c:formatCode>
                <c:ptCount val="4"/>
                <c:pt idx="0">
                  <c:v>0.72</c:v>
                </c:pt>
                <c:pt idx="1">
                  <c:v>0.87</c:v>
                </c:pt>
                <c:pt idx="2">
                  <c:v>0.79</c:v>
                </c:pt>
                <c:pt idx="3">
                  <c:v>0.69</c:v>
                </c:pt>
              </c:numCache>
            </c:numRef>
          </c:val>
          <c:extLst>
            <c:ext xmlns:c16="http://schemas.microsoft.com/office/drawing/2014/chart" uri="{C3380CC4-5D6E-409C-BE32-E72D297353CC}">
              <c16:uniqueId val="{00000000-0C9D-4FEA-90AD-290F462CB24A}"/>
            </c:ext>
          </c:extLst>
        </c:ser>
        <c:dLbls>
          <c:showLegendKey val="0"/>
          <c:showVal val="0"/>
          <c:showCatName val="0"/>
          <c:showSerName val="0"/>
          <c:showPercent val="0"/>
          <c:showBubbleSize val="0"/>
        </c:dLbls>
        <c:gapWidth val="150"/>
        <c:axId val="146350080"/>
        <c:axId val="146351616"/>
      </c:barChart>
      <c:catAx>
        <c:axId val="146350080"/>
        <c:scaling>
          <c:orientation val="minMax"/>
        </c:scaling>
        <c:delete val="0"/>
        <c:axPos val="b"/>
        <c:numFmt formatCode="General" sourceLinked="0"/>
        <c:majorTickMark val="out"/>
        <c:minorTickMark val="none"/>
        <c:tickLblPos val="nextTo"/>
        <c:crossAx val="146351616"/>
        <c:crosses val="autoZero"/>
        <c:auto val="1"/>
        <c:lblAlgn val="ctr"/>
        <c:lblOffset val="100"/>
        <c:noMultiLvlLbl val="0"/>
      </c:catAx>
      <c:valAx>
        <c:axId val="146351616"/>
        <c:scaling>
          <c:orientation val="minMax"/>
        </c:scaling>
        <c:delete val="0"/>
        <c:axPos val="l"/>
        <c:majorGridlines/>
        <c:numFmt formatCode="0%" sourceLinked="1"/>
        <c:majorTickMark val="out"/>
        <c:minorTickMark val="none"/>
        <c:tickLblPos val="nextTo"/>
        <c:crossAx val="146350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Sheet1!$A$2:$A$41</c:f>
              <c:numCache>
                <c:formatCode>General</c:formatCode>
                <c:ptCount val="40"/>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numCache>
            </c:numRef>
          </c:cat>
          <c:val>
            <c:numRef>
              <c:f>Sheet1!$B$2:$B$41</c:f>
              <c:numCache>
                <c:formatCode>0.0%</c:formatCode>
                <c:ptCount val="40"/>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numCache>
            </c:numRef>
          </c:val>
          <c:smooth val="0"/>
          <c:extLst>
            <c:ext xmlns:c16="http://schemas.microsoft.com/office/drawing/2014/chart" uri="{C3380CC4-5D6E-409C-BE32-E72D297353CC}">
              <c16:uniqueId val="{00000000-6151-46DE-B3E6-3DDC92B9BDE7}"/>
            </c:ext>
          </c:extLst>
        </c:ser>
        <c:dLbls>
          <c:showLegendKey val="0"/>
          <c:showVal val="0"/>
          <c:showCatName val="0"/>
          <c:showSerName val="0"/>
          <c:showPercent val="0"/>
          <c:showBubbleSize val="0"/>
        </c:dLbls>
        <c:smooth val="0"/>
        <c:axId val="223043584"/>
        <c:axId val="223045120"/>
      </c:lineChart>
      <c:catAx>
        <c:axId val="223043584"/>
        <c:scaling>
          <c:orientation val="minMax"/>
        </c:scaling>
        <c:delete val="0"/>
        <c:axPos val="b"/>
        <c:numFmt formatCode="General" sourceLinked="1"/>
        <c:majorTickMark val="out"/>
        <c:minorTickMark val="none"/>
        <c:tickLblPos val="nextTo"/>
        <c:crossAx val="223045120"/>
        <c:crosses val="autoZero"/>
        <c:auto val="1"/>
        <c:lblAlgn val="ctr"/>
        <c:lblOffset val="100"/>
        <c:noMultiLvlLbl val="0"/>
      </c:catAx>
      <c:valAx>
        <c:axId val="223045120"/>
        <c:scaling>
          <c:orientation val="minMax"/>
        </c:scaling>
        <c:delete val="0"/>
        <c:axPos val="l"/>
        <c:majorGridlines/>
        <c:numFmt formatCode="0%" sourceLinked="0"/>
        <c:majorTickMark val="out"/>
        <c:minorTickMark val="none"/>
        <c:tickLblPos val="nextTo"/>
        <c:crossAx val="22304358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Unionization Rate All Workers</c:v>
                </c:pt>
              </c:strCache>
            </c:strRef>
          </c:tx>
          <c:marker>
            <c:symbol val="none"/>
          </c:marker>
          <c:cat>
            <c:numRef>
              <c:f>Sheet1!$A$2:$A$51</c:f>
              <c:numCache>
                <c:formatCode>General</c:formatCode>
                <c:ptCount val="50"/>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numCache>
            </c:numRef>
          </c:cat>
          <c:val>
            <c:numRef>
              <c:f>Sheet1!$B$2:$B$51</c:f>
              <c:numCache>
                <c:formatCode>0.0%</c:formatCode>
                <c:ptCount val="50"/>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numCache>
            </c:numRef>
          </c:val>
          <c:smooth val="0"/>
          <c:extLst>
            <c:ext xmlns:c16="http://schemas.microsoft.com/office/drawing/2014/chart" uri="{C3380CC4-5D6E-409C-BE32-E72D297353CC}">
              <c16:uniqueId val="{00000000-708E-496F-A6EA-CAAE4AE49B1E}"/>
            </c:ext>
          </c:extLst>
        </c:ser>
        <c:dLbls>
          <c:showLegendKey val="0"/>
          <c:showVal val="0"/>
          <c:showCatName val="0"/>
          <c:showSerName val="0"/>
          <c:showPercent val="0"/>
          <c:showBubbleSize val="0"/>
        </c:dLbls>
        <c:smooth val="0"/>
        <c:axId val="141300864"/>
        <c:axId val="141302400"/>
      </c:lineChart>
      <c:catAx>
        <c:axId val="141300864"/>
        <c:scaling>
          <c:orientation val="minMax"/>
        </c:scaling>
        <c:delete val="0"/>
        <c:axPos val="b"/>
        <c:numFmt formatCode="General" sourceLinked="1"/>
        <c:majorTickMark val="out"/>
        <c:minorTickMark val="none"/>
        <c:tickLblPos val="nextTo"/>
        <c:crossAx val="141302400"/>
        <c:crosses val="autoZero"/>
        <c:auto val="1"/>
        <c:lblAlgn val="ctr"/>
        <c:lblOffset val="100"/>
        <c:noMultiLvlLbl val="0"/>
      </c:catAx>
      <c:valAx>
        <c:axId val="141302400"/>
        <c:scaling>
          <c:orientation val="minMax"/>
        </c:scaling>
        <c:delete val="0"/>
        <c:axPos val="l"/>
        <c:majorGridlines/>
        <c:numFmt formatCode="0%" sourceLinked="0"/>
        <c:majorTickMark val="out"/>
        <c:minorTickMark val="none"/>
        <c:tickLblPos val="nextTo"/>
        <c:crossAx val="14130086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Sheet1!$A$2:$A$77</c:f>
              <c:numCache>
                <c:formatCode>General</c:formatCode>
                <c:ptCount val="76"/>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numCache>
            </c:numRef>
          </c:cat>
          <c:val>
            <c:numRef>
              <c:f>Sheet1!$B$2:$B$77</c:f>
              <c:numCache>
                <c:formatCode>0.0%</c:formatCode>
                <c:ptCount val="76"/>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numCache>
            </c:numRef>
          </c:val>
          <c:smooth val="0"/>
          <c:extLst>
            <c:ext xmlns:c16="http://schemas.microsoft.com/office/drawing/2014/chart" uri="{C3380CC4-5D6E-409C-BE32-E72D297353CC}">
              <c16:uniqueId val="{00000000-9035-434B-920C-D5A4CE37BDAF}"/>
            </c:ext>
          </c:extLst>
        </c:ser>
        <c:ser>
          <c:idx val="1"/>
          <c:order val="1"/>
          <c:tx>
            <c:strRef>
              <c:f>Sheet1!$C$1</c:f>
              <c:strCache>
                <c:ptCount val="1"/>
                <c:pt idx="0">
                  <c:v>Unionization Rate - Non-Ag Private Sector</c:v>
                </c:pt>
              </c:strCache>
            </c:strRef>
          </c:tx>
          <c:marker>
            <c:symbol val="none"/>
          </c:marker>
          <c:cat>
            <c:numRef>
              <c:f>Sheet1!$A$2:$A$77</c:f>
              <c:numCache>
                <c:formatCode>General</c:formatCode>
                <c:ptCount val="76"/>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numCache>
            </c:numRef>
          </c:cat>
          <c:val>
            <c:numRef>
              <c:f>Sheet1!$C$2:$C$77</c:f>
              <c:numCache>
                <c:formatCode>General</c:formatCode>
                <c:ptCount val="76"/>
              </c:numCache>
            </c:numRef>
          </c:val>
          <c:smooth val="0"/>
          <c:extLst>
            <c:ext xmlns:c16="http://schemas.microsoft.com/office/drawing/2014/chart" uri="{C3380CC4-5D6E-409C-BE32-E72D297353CC}">
              <c16:uniqueId val="{00000001-9035-434B-920C-D5A4CE37BDAF}"/>
            </c:ext>
          </c:extLst>
        </c:ser>
        <c:dLbls>
          <c:showLegendKey val="0"/>
          <c:showVal val="0"/>
          <c:showCatName val="0"/>
          <c:showSerName val="0"/>
          <c:showPercent val="0"/>
          <c:showBubbleSize val="0"/>
        </c:dLbls>
        <c:smooth val="0"/>
        <c:axId val="151848448"/>
        <c:axId val="151849984"/>
      </c:lineChart>
      <c:catAx>
        <c:axId val="151848448"/>
        <c:scaling>
          <c:orientation val="minMax"/>
        </c:scaling>
        <c:delete val="0"/>
        <c:axPos val="b"/>
        <c:numFmt formatCode="General" sourceLinked="1"/>
        <c:majorTickMark val="out"/>
        <c:minorTickMark val="none"/>
        <c:tickLblPos val="nextTo"/>
        <c:crossAx val="151849984"/>
        <c:crosses val="autoZero"/>
        <c:auto val="1"/>
        <c:lblAlgn val="ctr"/>
        <c:lblOffset val="100"/>
        <c:noMultiLvlLbl val="0"/>
      </c:catAx>
      <c:valAx>
        <c:axId val="151849984"/>
        <c:scaling>
          <c:orientation val="minMax"/>
        </c:scaling>
        <c:delete val="0"/>
        <c:axPos val="l"/>
        <c:majorGridlines/>
        <c:numFmt formatCode="0%" sourceLinked="0"/>
        <c:majorTickMark val="out"/>
        <c:minorTickMark val="none"/>
        <c:tickLblPos val="nextTo"/>
        <c:crossAx val="151848448"/>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02692718965678E-2"/>
          <c:y val="4.4861391929187228E-2"/>
          <c:w val="0.88512199863905905"/>
          <c:h val="0.69698956884976748"/>
        </c:manualLayout>
      </c:layout>
      <c:barChart>
        <c:barDir val="col"/>
        <c:grouping val="clustered"/>
        <c:varyColors val="0"/>
        <c:ser>
          <c:idx val="0"/>
          <c:order val="0"/>
          <c:tx>
            <c:strRef>
              <c:f>Sheet1!$B$1</c:f>
              <c:strCache>
                <c:ptCount val="1"/>
                <c:pt idx="0">
                  <c:v>Less than $29K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Sheet1!$B$2</c:f>
              <c:numCache>
                <c:formatCode>0%</c:formatCode>
                <c:ptCount val="1"/>
                <c:pt idx="0">
                  <c:v>-0.12</c:v>
                </c:pt>
              </c:numCache>
            </c:numRef>
          </c:val>
          <c:extLst>
            <c:ext xmlns:c16="http://schemas.microsoft.com/office/drawing/2014/chart" uri="{C3380CC4-5D6E-409C-BE32-E72D297353CC}">
              <c16:uniqueId val="{00000000-3EAF-4DE2-9D3C-B8EB93C131EC}"/>
            </c:ext>
          </c:extLst>
        </c:ser>
        <c:ser>
          <c:idx val="1"/>
          <c:order val="1"/>
          <c:tx>
            <c:strRef>
              <c:f>Sheet1!$C$1</c:f>
              <c:strCache>
                <c:ptCount val="1"/>
                <c:pt idx="0">
                  <c:v>$29 to 53K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Sheet1!$C$2</c:f>
              <c:numCache>
                <c:formatCode>0%</c:formatCode>
                <c:ptCount val="1"/>
                <c:pt idx="0">
                  <c:v>0.03</c:v>
                </c:pt>
              </c:numCache>
            </c:numRef>
          </c:val>
          <c:extLst>
            <c:ext xmlns:c16="http://schemas.microsoft.com/office/drawing/2014/chart" uri="{C3380CC4-5D6E-409C-BE32-E72D297353CC}">
              <c16:uniqueId val="{00000001-3EAF-4DE2-9D3C-B8EB93C131EC}"/>
            </c:ext>
          </c:extLst>
        </c:ser>
        <c:ser>
          <c:idx val="2"/>
          <c:order val="2"/>
          <c:tx>
            <c:strRef>
              <c:f>Sheet1!$D$1</c:f>
              <c:strCache>
                <c:ptCount val="1"/>
                <c:pt idx="0">
                  <c:v>$53 to 82K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Sheet1!$D$2</c:f>
              <c:numCache>
                <c:formatCode>0%</c:formatCode>
                <c:ptCount val="1"/>
                <c:pt idx="0">
                  <c:v>0.12</c:v>
                </c:pt>
              </c:numCache>
            </c:numRef>
          </c:val>
          <c:extLst>
            <c:ext xmlns:c16="http://schemas.microsoft.com/office/drawing/2014/chart" uri="{C3380CC4-5D6E-409C-BE32-E72D297353CC}">
              <c16:uniqueId val="{00000002-3EAF-4DE2-9D3C-B8EB93C131EC}"/>
            </c:ext>
          </c:extLst>
        </c:ser>
        <c:ser>
          <c:idx val="3"/>
          <c:order val="3"/>
          <c:tx>
            <c:strRef>
              <c:f>Sheet1!$E$1</c:f>
              <c:strCache>
                <c:ptCount val="1"/>
                <c:pt idx="0">
                  <c:v>$82 to 129K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Sheet1!$E$2</c:f>
              <c:numCache>
                <c:formatCode>0%</c:formatCode>
                <c:ptCount val="1"/>
                <c:pt idx="0">
                  <c:v>0.26</c:v>
                </c:pt>
              </c:numCache>
            </c:numRef>
          </c:val>
          <c:extLst>
            <c:ext xmlns:c16="http://schemas.microsoft.com/office/drawing/2014/chart" uri="{C3380CC4-5D6E-409C-BE32-E72D297353CC}">
              <c16:uniqueId val="{00000003-3EAF-4DE2-9D3C-B8EB93C131EC}"/>
            </c:ext>
          </c:extLst>
        </c:ser>
        <c:ser>
          <c:idx val="4"/>
          <c:order val="4"/>
          <c:tx>
            <c:strRef>
              <c:f>Sheet1!$F$1</c:f>
              <c:strCache>
                <c:ptCount val="1"/>
                <c:pt idx="0">
                  <c:v>$129K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Sheet1!$F$2</c:f>
              <c:numCache>
                <c:formatCode>0%</c:formatCode>
                <c:ptCount val="1"/>
                <c:pt idx="0">
                  <c:v>0.54</c:v>
                </c:pt>
              </c:numCache>
            </c:numRef>
          </c:val>
          <c:extLst>
            <c:ext xmlns:c16="http://schemas.microsoft.com/office/drawing/2014/chart" uri="{C3380CC4-5D6E-409C-BE32-E72D297353CC}">
              <c16:uniqueId val="{00000004-3EAF-4DE2-9D3C-B8EB93C131EC}"/>
            </c:ext>
          </c:extLst>
        </c:ser>
        <c:ser>
          <c:idx val="5"/>
          <c:order val="5"/>
          <c:tx>
            <c:strRef>
              <c:f>Sheet1!$G$1</c:f>
              <c:strCache>
                <c:ptCount val="1"/>
                <c:pt idx="0">
                  <c:v>$230K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Sheet1!$G$2</c:f>
              <c:numCache>
                <c:formatCode>0%</c:formatCode>
                <c:ptCount val="1"/>
                <c:pt idx="0">
                  <c:v>0.78</c:v>
                </c:pt>
              </c:numCache>
            </c:numRef>
          </c:val>
          <c:extLst>
            <c:ext xmlns:c16="http://schemas.microsoft.com/office/drawing/2014/chart" uri="{C3380CC4-5D6E-409C-BE32-E72D297353CC}">
              <c16:uniqueId val="{00000005-3EAF-4DE2-9D3C-B8EB93C131EC}"/>
            </c:ext>
          </c:extLst>
        </c:ser>
        <c:dLbls>
          <c:showLegendKey val="0"/>
          <c:showVal val="0"/>
          <c:showCatName val="0"/>
          <c:showSerName val="0"/>
          <c:showPercent val="0"/>
          <c:showBubbleSize val="0"/>
        </c:dLbls>
        <c:gapWidth val="150"/>
        <c:overlap val="-51"/>
        <c:axId val="95736192"/>
        <c:axId val="95737728"/>
      </c:barChart>
      <c:catAx>
        <c:axId val="95736192"/>
        <c:scaling>
          <c:orientation val="minMax"/>
        </c:scaling>
        <c:delete val="0"/>
        <c:axPos val="b"/>
        <c:numFmt formatCode="0%" sourceLinked="1"/>
        <c:majorTickMark val="out"/>
        <c:minorTickMark val="none"/>
        <c:tickLblPos val="nextTo"/>
        <c:crossAx val="95737728"/>
        <c:crosses val="autoZero"/>
        <c:auto val="1"/>
        <c:lblAlgn val="ctr"/>
        <c:lblOffset val="100"/>
        <c:noMultiLvlLbl val="0"/>
      </c:catAx>
      <c:valAx>
        <c:axId val="95737728"/>
        <c:scaling>
          <c:orientation val="minMax"/>
          <c:max val="0.8"/>
        </c:scaling>
        <c:delete val="0"/>
        <c:axPos val="l"/>
        <c:majorGridlines/>
        <c:numFmt formatCode="0%" sourceLinked="1"/>
        <c:majorTickMark val="out"/>
        <c:minorTickMark val="none"/>
        <c:tickLblPos val="nextTo"/>
        <c:crossAx val="95736192"/>
        <c:crosses val="autoZero"/>
        <c:crossBetween val="between"/>
      </c:valAx>
    </c:plotArea>
    <c:legend>
      <c:legendPos val="b"/>
      <c:layout>
        <c:manualLayout>
          <c:xMode val="edge"/>
          <c:yMode val="edge"/>
          <c:x val="3.5527486147564895E-2"/>
          <c:y val="0.77548822206456391"/>
          <c:w val="0.95363638572956155"/>
          <c:h val="0.13471873278681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C920303-792B-446D-812D-24D404468D20}" type="datetimeFigureOut">
              <a:rPr lang="en-US" smtClean="0"/>
              <a:t>9/19/2018</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48F66262-627D-4B7E-8DE4-81E766F9BC9C}" type="slidenum">
              <a:rPr lang="en-US" smtClean="0"/>
              <a:t>‹#›</a:t>
            </a:fld>
            <a:endParaRPr lang="en-US" dirty="0"/>
          </a:p>
        </p:txBody>
      </p:sp>
    </p:spTree>
    <p:extLst>
      <p:ext uri="{BB962C8B-B14F-4D97-AF65-F5344CB8AC3E}">
        <p14:creationId xmlns:p14="http://schemas.microsoft.com/office/powerpoint/2010/main" val="3086703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1170F9F6-4A3F-47D7-ABA0-C4D978DE28E6}" type="datetimeFigureOut">
              <a:rPr lang="en-US" smtClean="0"/>
              <a:t>9/19/2018</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113226C8-6E73-4AC2-B28C-A874A78547CD}" type="slidenum">
              <a:rPr lang="en-US" smtClean="0"/>
              <a:t>‹#›</a:t>
            </a:fld>
            <a:endParaRPr lang="en-US" dirty="0"/>
          </a:p>
        </p:txBody>
      </p:sp>
    </p:spTree>
    <p:extLst>
      <p:ext uri="{BB962C8B-B14F-4D97-AF65-F5344CB8AC3E}">
        <p14:creationId xmlns:p14="http://schemas.microsoft.com/office/powerpoint/2010/main" val="301671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bew553.org/labor/unions-in-the-trump-era/"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southcarolinaradionetwork.com/2016/02/17/trump-backs-off-on-break-with-party-can-live-with-unions-at-certain-locations-intervie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knowledgecenter.csg.org/kc/system/files/CR_wagelaws%202017.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epi.org/blog/by-rescinding-the-persuader-rule-trump-is-once-again-siding-with-corporate-interests-over-working-peopl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ederalregister.gov/documents/2017/06/12/2017-11983/rescission-of-rule-interpreting-advice-exemption-in-section-203c-of-the-labor-management-reportin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eattle.gov/Documents/Departments/FAS/PurchasingAndContracting/Labor/PH_Legislation201501.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jobstomoveamerica.org/trump-administration-drops-local-hire-program-employed-hundreds-thousands-americans-communiti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interest.com/pin/7409835634013049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epi.org/perkins/trump-administration-stays-ee0-1-pay-data-rul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memory.loc.gov/ammem/nfhtml/nfexww1.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goodreads.com/quotes/109897-what-does-labor-want-we-want-more-schoolhouses-and-les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olitico.com/news/stories/0311/50885.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estlawinsider.com/legal-research/today-in-1895-federal-income-tax-ruled-unconstitutiona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Cross_of_Gold_speech"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nytstore.com/Vintage-1896-William-McKinley-Stars-and-Stripes-Pin_p_9612.html" TargetMode="External"/><Relationship Id="rId5" Type="http://schemas.openxmlformats.org/officeDocument/2006/relationships/hyperlink" Target="http://prosperityuk.com/2001/01/a-wonderful-wizard-of-oz-a-monetary-reform-parable/" TargetMode="External"/><Relationship Id="rId4" Type="http://schemas.openxmlformats.org/officeDocument/2006/relationships/hyperlink" Target="http://en.wikipedia.org/wiki/United_States_presidential_election,_1896"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studyblue.com/notes/note/n/history-130-test-2/deck/76706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uthentichistory.com/1921-1929/4-resistance/2-KKK/index.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userpages.umbc.edu/~lindenme/hist102/Identifications/ids05.htm"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en.wikipedia.org/wiki/Standard_Oil_Company_of_New_Jersey_v._United_State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xtimeline.com/evt/view.aspx?id=43225"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indypendent.org/2012/03/12/honoring-working-womens-struggle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lwv.org/blog/celebrating-100th-anniversary-women%E2%80%99s-suffrage-marc"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ime.com/time/covers/0,16641,19360203,00.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reclaimdemocracy.org/corporate_accountability/powell_memo_lewis.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cbo.gov/ftpdocs/98xx/doc9884/12-23-EffectiveTaxRates_Letter.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cbo.gov/ftpdocs/98xx/doc9884/12-23-EffectiveTaxRates_Letter.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en.wikipedia.org/wiki/Paul_Weyrich"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suzieqq.wordpress.com/2011/03/11/"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msnbc.tumblr.com/post/72567772382/rev-sharpton-explores-a-new-report-that-the" TargetMode="External"/><Relationship Id="rId4" Type="http://schemas.openxmlformats.org/officeDocument/2006/relationships/hyperlink" Target="http://www.nytimes.com/2015/01/27/us/politics/kochs-plan-to-spend-900-million-on-2016-campaign.html?_r=0"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images.dailykos.com/images/150358/large/RTX1GZCO.jpg?1435250433"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nytimes.com/2017/01/23/us/politics/donald-trump-congress-democrats.html?_r=0" TargetMode="External"/><Relationship Id="rId4" Type="http://schemas.openxmlformats.org/officeDocument/2006/relationships/hyperlink" Target="http://www.nbcnews.com/politics/2016-election/tweet-flurry-president-elect-donald-trump-calls-recount-efforts-sad-n688761"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aflcio.org/Press-Room/Speeches/At-the-2014-Missouri-AFL-CIO-Convention"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www.epictimes.com/2015/06/new-billboard-in-orange-mound-puts-twist-on-black-lives-matter/"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nydailynews.com/news/politics/trump-announces-transgender-military-service-ban-twitter-article-1.3357685"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time.com/4886165/trump-transgender-ban-poll/"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dallasweekly.com/news/national/article_5c3677ec-3b3f-11e7-bee2-6bf5a938c6c9.html"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seattletimes.com/business/arbitrator-rules-alaska-airlines-broke-union-contract-when-it-outsourced-baggage-handlin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ongress.gov/amendment/115th-congress/house-amendment/227"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clerk.house.gov/evs/2017/roll419.xml"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labortribune.com/photo-gallery-mass-turnout-for-rtw-repeal-rally-signature-turn-in-at-state-capitol/floor-sign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mail.wslc.org/OWA/redir.aspx?C=-k08AQs8LfafNU2B2y9DCPRftzwIwGGQlMNphA0vjZezHhrpEDfUCA..&amp;URL=http://click.actionnetwork.org/mpss/c/4wA/ni0YAA/t.23s/KlUfgQ0zQF6Bz0tr3aD3Lg/h1/VE2atosPJwyp5yA4oN-2FSanGqYvQ0EoR-2BG2X-2F2dNn5NwMTYz6cASHOZot4XnOsIhlnxANLvDycZCCTCBYwhN4PrnMlsyvp87KoTk6DRrsqmxMTWjQqoGQFc01VUVOSN2jaopmWCIk2-2FBfffsubtKD2fBp3SLzX8nOsP0oXBbX0k-2Fm6gnx378sC7-2BUf7rRzZ1ld9y5KdYvVzrg0LMxPAzNm43ZvWXtW1XlFwvh2mqTg9LFai4VKpmzCXN8ow9e2dBD9v-2FBpyrGLg3joNEmUpyIVH72HhxYgiTXj57UPHD0C4pPZhsLr-2BPBTXBQPqGdxSS6wx9sVU35v7Nl8O0SX41c7w-3D-3D"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twitter.com/realdonaldtrump"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b="0" dirty="0"/>
          </a:p>
        </p:txBody>
      </p:sp>
      <p:sp>
        <p:nvSpPr>
          <p:cNvPr id="4" name="Slide Number Placeholder 3"/>
          <p:cNvSpPr>
            <a:spLocks noGrp="1"/>
          </p:cNvSpPr>
          <p:nvPr>
            <p:ph type="sldNum" sz="quarter" idx="10"/>
          </p:nvPr>
        </p:nvSpPr>
        <p:spPr/>
        <p:txBody>
          <a:bodyPr/>
          <a:lstStyle/>
          <a:p>
            <a:fld id="{113226C8-6E73-4AC2-B28C-A874A78547CD}" type="slidenum">
              <a:rPr lang="en-US" smtClean="0"/>
              <a:t>1</a:t>
            </a:fld>
            <a:endParaRPr lang="en-US" dirty="0"/>
          </a:p>
        </p:txBody>
      </p:sp>
    </p:spTree>
    <p:extLst>
      <p:ext uri="{BB962C8B-B14F-4D97-AF65-F5344CB8AC3E}">
        <p14:creationId xmlns:p14="http://schemas.microsoft.com/office/powerpoint/2010/main" val="147784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http://www.ibew553.org/labor/unions-in-the-trump-era</a:t>
            </a:r>
            <a:r>
              <a:rPr lang="en-US" dirty="0" smtClean="0">
                <a:hlinkClick r:id="rId3"/>
              </a:rPr>
              <a:t>/</a:t>
            </a:r>
            <a:r>
              <a:rPr lang="en-US" dirty="0" smtClean="0"/>
              <a:t>  Image may be subject to copyright.</a:t>
            </a:r>
          </a:p>
          <a:p>
            <a:r>
              <a:rPr lang="en-US" dirty="0" smtClean="0"/>
              <a:t>Source:  South Carolina Radio Network</a:t>
            </a:r>
            <a:r>
              <a:rPr lang="en-US" dirty="0"/>
              <a:t>, February 17, 2016. </a:t>
            </a:r>
            <a:r>
              <a:rPr lang="en-US" dirty="0">
                <a:hlinkClick r:id="rId4"/>
              </a:rPr>
              <a:t>http://www.southcarolinaradionetwork.com/2016/02/17/trump-backs-off-on-break-with-party-can-live-with-unions-at-certain-locations-interview</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15</a:t>
            </a:fld>
            <a:endParaRPr lang="en-US"/>
          </a:p>
        </p:txBody>
      </p:sp>
    </p:spTree>
    <p:extLst>
      <p:ext uri="{BB962C8B-B14F-4D97-AF65-F5344CB8AC3E}">
        <p14:creationId xmlns:p14="http://schemas.microsoft.com/office/powerpoint/2010/main" val="93031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https://en.wikipedia.org/wiki/Right-to-work_law </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16</a:t>
            </a:fld>
            <a:endParaRPr lang="en-US"/>
          </a:p>
        </p:txBody>
      </p:sp>
    </p:spTree>
    <p:extLst>
      <p:ext uri="{BB962C8B-B14F-4D97-AF65-F5344CB8AC3E}">
        <p14:creationId xmlns:p14="http://schemas.microsoft.com/office/powerpoint/2010/main" val="361706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Council of State Governments, “Trends in Prevailing Wage Laws</a:t>
            </a:r>
            <a:r>
              <a:rPr lang="en-US" dirty="0"/>
              <a:t>,”, page 2. </a:t>
            </a:r>
            <a:r>
              <a:rPr lang="en-US" dirty="0">
                <a:hlinkClick r:id="rId3"/>
              </a:rPr>
              <a:t>http://</a:t>
            </a:r>
            <a:r>
              <a:rPr lang="en-US" dirty="0" smtClean="0">
                <a:hlinkClick r:id="rId3"/>
              </a:rPr>
              <a:t>knowledgecenter.csg.org/kc/system/files/CR_wagelaws%202017.pdf</a:t>
            </a:r>
            <a:r>
              <a:rPr lang="en-US" dirty="0" smtClean="0"/>
              <a:t> </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17</a:t>
            </a:fld>
            <a:endParaRPr lang="en-US"/>
          </a:p>
        </p:txBody>
      </p:sp>
    </p:spTree>
    <p:extLst>
      <p:ext uri="{BB962C8B-B14F-4D97-AF65-F5344CB8AC3E}">
        <p14:creationId xmlns:p14="http://schemas.microsoft.com/office/powerpoint/2010/main" val="124022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unknown</a:t>
            </a:r>
          </a:p>
          <a:p>
            <a:r>
              <a:rPr lang="en-US" dirty="0" smtClean="0"/>
              <a:t>Source:  </a:t>
            </a:r>
            <a:r>
              <a:rPr lang="en-US" dirty="0" smtClean="0">
                <a:hlinkClick r:id="rId3"/>
              </a:rPr>
              <a:t>http://www.epi.org/blog/by-rescinding-the-persuader-rule-trump-is-once-again-siding-with-corporate-interests-over-working-people/</a:t>
            </a:r>
            <a:r>
              <a:rPr lang="en-US" dirty="0" smtClean="0"/>
              <a:t> </a:t>
            </a:r>
          </a:p>
          <a:p>
            <a:endParaRPr lang="en-US" dirty="0"/>
          </a:p>
          <a:p>
            <a:r>
              <a:rPr lang="en-US" dirty="0" smtClean="0">
                <a:hlinkClick r:id="rId4"/>
              </a:rPr>
              <a:t>https://www.federalregister.gov/documents/2017/06/12/2017-11983/rescission-of-rule-interpreting-advice-exemption-in-section-203c-of-the-labor-management-reporting</a:t>
            </a:r>
            <a:r>
              <a:rPr lang="en-US" dirty="0" smtClean="0"/>
              <a:t> </a:t>
            </a:r>
            <a:endParaRPr lang="en-US" dirty="0"/>
          </a:p>
        </p:txBody>
      </p:sp>
      <p:sp>
        <p:nvSpPr>
          <p:cNvPr id="4" name="Slide Number Placeholder 3"/>
          <p:cNvSpPr>
            <a:spLocks noGrp="1"/>
          </p:cNvSpPr>
          <p:nvPr>
            <p:ph type="sldNum" sz="quarter" idx="10"/>
          </p:nvPr>
        </p:nvSpPr>
        <p:spPr/>
        <p:txBody>
          <a:bodyPr/>
          <a:lstStyle/>
          <a:p>
            <a:fld id="{0F216895-E53C-4CFE-A7C3-35531968CD1E}" type="slidenum">
              <a:rPr lang="en-US" smtClean="0"/>
              <a:t>18</a:t>
            </a:fld>
            <a:endParaRPr lang="en-US"/>
          </a:p>
        </p:txBody>
      </p:sp>
    </p:spTree>
    <p:extLst>
      <p:ext uri="{BB962C8B-B14F-4D97-AF65-F5344CB8AC3E}">
        <p14:creationId xmlns:p14="http://schemas.microsoft.com/office/powerpoint/2010/main" val="380740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smtClean="0"/>
              <a:t>Image:</a:t>
            </a:r>
            <a:r>
              <a:rPr lang="en-US" i="0" u="none" baseline="0" dirty="0" smtClean="0"/>
              <a:t>  </a:t>
            </a:r>
          </a:p>
          <a:p>
            <a:r>
              <a:rPr lang="en-US" dirty="0">
                <a:hlinkClick r:id="rId3"/>
              </a:rPr>
              <a:t>http://</a:t>
            </a:r>
            <a:r>
              <a:rPr lang="en-US" dirty="0" smtClean="0">
                <a:hlinkClick r:id="rId3"/>
              </a:rPr>
              <a:t>www.seattle.gov/Documents/Departments/FAS/PurchasingAndContracting/Labor/PH_Legislation201501.pdf</a:t>
            </a:r>
            <a:r>
              <a:rPr lang="en-US" dirty="0" smtClean="0"/>
              <a:t>  </a:t>
            </a:r>
            <a:endParaRPr lang="en-US" dirty="0"/>
          </a:p>
          <a:p>
            <a:r>
              <a:rPr lang="en-US" i="0" u="none" baseline="0" dirty="0" smtClean="0"/>
              <a:t>Source</a:t>
            </a:r>
            <a:r>
              <a:rPr lang="en-US" dirty="0"/>
              <a:t>:  </a:t>
            </a:r>
            <a:r>
              <a:rPr lang="en-US" dirty="0">
                <a:hlinkClick r:id="rId4"/>
              </a:rPr>
              <a:t>http://jobstomoveamerica.org/trump-administration-drops-local-hire-program-employed-hundreds-thousands-americans-communities</a:t>
            </a:r>
            <a:r>
              <a:rPr lang="en-US" dirty="0" smtClean="0">
                <a:hlinkClick r:id="rId4"/>
              </a:rPr>
              <a:t>/</a:t>
            </a:r>
            <a:r>
              <a:rPr lang="en-US" dirty="0" smtClean="0"/>
              <a:t> </a:t>
            </a:r>
            <a:endParaRPr lang="en-US" i="0" u="none" dirty="0"/>
          </a:p>
        </p:txBody>
      </p:sp>
      <p:sp>
        <p:nvSpPr>
          <p:cNvPr id="4" name="Slide Number Placeholder 3"/>
          <p:cNvSpPr>
            <a:spLocks noGrp="1"/>
          </p:cNvSpPr>
          <p:nvPr>
            <p:ph type="sldNum" sz="quarter" idx="10"/>
          </p:nvPr>
        </p:nvSpPr>
        <p:spPr/>
        <p:txBody>
          <a:bodyPr/>
          <a:lstStyle/>
          <a:p>
            <a:fld id="{113226C8-6E73-4AC2-B28C-A874A78547CD}" type="slidenum">
              <a:rPr lang="en-US" smtClean="0"/>
              <a:t>19</a:t>
            </a:fld>
            <a:endParaRPr lang="en-US" dirty="0"/>
          </a:p>
        </p:txBody>
      </p:sp>
    </p:spTree>
    <p:extLst>
      <p:ext uri="{BB962C8B-B14F-4D97-AF65-F5344CB8AC3E}">
        <p14:creationId xmlns:p14="http://schemas.microsoft.com/office/powerpoint/2010/main" val="142823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a:t>
            </a:r>
            <a:r>
              <a:rPr lang="en-US" dirty="0" smtClean="0">
                <a:hlinkClick r:id="rId3"/>
              </a:rPr>
              <a:t>www.pinterest.com/pin/74098356340130498</a:t>
            </a:r>
            <a:r>
              <a:rPr lang="en-US" dirty="0" smtClean="0"/>
              <a:t>  Image may be subject to copyright.</a:t>
            </a:r>
          </a:p>
          <a:p>
            <a:r>
              <a:rPr lang="en-US" dirty="0"/>
              <a:t>Source:  </a:t>
            </a:r>
            <a:r>
              <a:rPr lang="en-US" dirty="0">
                <a:hlinkClick r:id="rId4"/>
              </a:rPr>
              <a:t>http://www.epi.org/perkins/trump-administration-stays-ee0-1-pay-data-rule</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20</a:t>
            </a:fld>
            <a:endParaRPr lang="en-US" dirty="0"/>
          </a:p>
        </p:txBody>
      </p:sp>
    </p:spTree>
    <p:extLst>
      <p:ext uri="{BB962C8B-B14F-4D97-AF65-F5344CB8AC3E}">
        <p14:creationId xmlns:p14="http://schemas.microsoft.com/office/powerpoint/2010/main" val="399241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and Source:  Joanne Walters, :”When Neil Gorsuch put corporate interests over a man freezing to death, </a:t>
            </a:r>
            <a:r>
              <a:rPr lang="en-US" i="1" baseline="0" dirty="0" smtClean="0"/>
              <a:t>The Guardian, </a:t>
            </a:r>
            <a:r>
              <a:rPr lang="en-US" i="0" baseline="0" dirty="0" smtClean="0"/>
              <a:t>March 23, 2017.  </a:t>
            </a:r>
            <a:r>
              <a:rPr lang="en-US" baseline="0" dirty="0" smtClean="0"/>
              <a:t>https://www.theguardian.com/law/2017/mar/23/neil-gorsuch-supreme-court-frozen-trucker-alphonse-maddin</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21</a:t>
            </a:fld>
            <a:endParaRPr lang="en-US" dirty="0"/>
          </a:p>
        </p:txBody>
      </p:sp>
    </p:spTree>
    <p:extLst>
      <p:ext uri="{BB962C8B-B14F-4D97-AF65-F5344CB8AC3E}">
        <p14:creationId xmlns:p14="http://schemas.microsoft.com/office/powerpoint/2010/main" val="40096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 Des Moines Register, April 28, 2017. http://www.desmoinesregister.com/story/opinion/readers/2017/04/28/union-members-vote-their-dues-every-month/307683001/  Image may be subject to copyright.</a:t>
            </a:r>
          </a:p>
          <a:p>
            <a:r>
              <a:rPr lang="en-US" baseline="0" dirty="0" smtClean="0"/>
              <a:t>Source:  Des Moines Register, October 25, 2017. http://www.desmoinesregister.com/story/news/politics/2017/10/25/iowa-union-recertification-voting-results/797879001/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22</a:t>
            </a:fld>
            <a:endParaRPr lang="en-US" dirty="0"/>
          </a:p>
        </p:txBody>
      </p:sp>
    </p:spTree>
    <p:extLst>
      <p:ext uri="{BB962C8B-B14F-4D97-AF65-F5344CB8AC3E}">
        <p14:creationId xmlns:p14="http://schemas.microsoft.com/office/powerpoint/2010/main" val="1303096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Gallup:</a:t>
            </a:r>
            <a:r>
              <a:rPr lang="en-US" baseline="0" dirty="0"/>
              <a:t>  Do You Approve or Disapprove of Labor Unions?   </a:t>
            </a:r>
            <a:endParaRPr lang="en-US" dirty="0"/>
          </a:p>
          <a:p>
            <a:r>
              <a:rPr lang="en-US" dirty="0"/>
              <a:t>Pew:  Labor Unions are Necessary to Protect</a:t>
            </a:r>
            <a:r>
              <a:rPr lang="en-US" baseline="0" dirty="0"/>
              <a:t> the Working Person</a:t>
            </a:r>
          </a:p>
          <a:p>
            <a:endParaRPr lang="en-US" baseline="0" dirty="0"/>
          </a:p>
          <a:p>
            <a:pPr defTabSz="914350">
              <a:defRPr/>
            </a:pPr>
            <a:r>
              <a:rPr lang="en-US" dirty="0"/>
              <a:t>Source:  </a:t>
            </a:r>
            <a:r>
              <a:rPr lang="en-US" dirty="0" smtClean="0"/>
              <a:t>http://www.gallup.com/poll/217331/labor-union-approval-best-2003.aspx?version=print</a:t>
            </a:r>
          </a:p>
          <a:p>
            <a:pPr defTabSz="914350">
              <a:defRPr/>
            </a:pPr>
            <a:r>
              <a:rPr lang="en-US" dirty="0" smtClean="0"/>
              <a:t>Gallup </a:t>
            </a:r>
            <a:r>
              <a:rPr lang="en-US" dirty="0"/>
              <a:t>Poll, http://www.gallup.com/poll/184622/americans-support-labor-unions-continues-recover.aspxq </a:t>
            </a:r>
          </a:p>
          <a:p>
            <a:pPr defTabSz="914350">
              <a:defRPr/>
            </a:pPr>
            <a:r>
              <a:rPr lang="en-US" dirty="0"/>
              <a:t>Pew Research Center for the People and the Press, “Trends in Political Values and Core Attitudes:  1987-2012, page 157. http://www.people-press.org/2012/06/04/partisan-polarization-surges-in-bush-obama-years/ </a:t>
            </a:r>
          </a:p>
          <a:p>
            <a:endParaRPr lang="en-US" dirty="0"/>
          </a:p>
          <a:p>
            <a:r>
              <a:rPr lang="en-US" dirty="0"/>
              <a:t>1987, 1988, 1989 Gallup added 1991, 2001, 2004, 2005, 2006, 2008, 2010, 2011 Pew added.  Data points added to provide smooth lines.  Data is consistent with overall trends.</a:t>
            </a:r>
          </a:p>
        </p:txBody>
      </p:sp>
      <p:sp>
        <p:nvSpPr>
          <p:cNvPr id="4" name="Slide Number Placeholder 3"/>
          <p:cNvSpPr>
            <a:spLocks noGrp="1"/>
          </p:cNvSpPr>
          <p:nvPr>
            <p:ph type="sldNum" sz="quarter" idx="10"/>
          </p:nvPr>
        </p:nvSpPr>
        <p:spPr/>
        <p:txBody>
          <a:bodyPr/>
          <a:lstStyle/>
          <a:p>
            <a:fld id="{2A089F94-3283-46F8-964B-BED4FCCE3C09}" type="slidenum">
              <a:rPr lang="en-US" smtClean="0"/>
              <a:t>23</a:t>
            </a:fld>
            <a:endParaRPr lang="en-US" dirty="0"/>
          </a:p>
        </p:txBody>
      </p:sp>
    </p:spTree>
    <p:extLst>
      <p:ext uri="{BB962C8B-B14F-4D97-AF65-F5344CB8AC3E}">
        <p14:creationId xmlns:p14="http://schemas.microsoft.com/office/powerpoint/2010/main" val="533980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24</a:t>
            </a:fld>
            <a:endParaRPr lang="en-US"/>
          </a:p>
        </p:txBody>
      </p:sp>
    </p:spTree>
    <p:extLst>
      <p:ext uri="{BB962C8B-B14F-4D97-AF65-F5344CB8AC3E}">
        <p14:creationId xmlns:p14="http://schemas.microsoft.com/office/powerpoint/2010/main" val="416319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46A3646-2673-45AB-B446-E75FD3700E09}" type="slidenum">
              <a:rPr lang="en-US" smtClean="0"/>
              <a:pPr>
                <a:defRPr/>
              </a:pPr>
              <a:t>3</a:t>
            </a:fld>
            <a:endParaRPr lang="en-US"/>
          </a:p>
        </p:txBody>
      </p:sp>
    </p:spTree>
    <p:extLst>
      <p:ext uri="{BB962C8B-B14F-4D97-AF65-F5344CB8AC3E}">
        <p14:creationId xmlns:p14="http://schemas.microsoft.com/office/powerpoint/2010/main" val="2877526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Pew Research Center, </a:t>
            </a:r>
            <a:r>
              <a:rPr lang="en-US" b="0" dirty="0" smtClean="0"/>
              <a:t>“</a:t>
            </a:r>
            <a:r>
              <a:rPr lang="en-US" sz="1200" b="0" i="0" kern="1200" dirty="0" smtClean="0">
                <a:solidFill>
                  <a:schemeClr val="tx1"/>
                </a:solidFill>
                <a:effectLst/>
                <a:latin typeface="+mn-lt"/>
                <a:ea typeface="+mn-ea"/>
                <a:cs typeface="+mn-cs"/>
              </a:rPr>
              <a:t>Most Americans see labor unions, corporations favorably,” January</a:t>
            </a:r>
            <a:r>
              <a:rPr lang="en-US" sz="1200" b="0" i="0" kern="1200" baseline="0" dirty="0" smtClean="0">
                <a:solidFill>
                  <a:schemeClr val="tx1"/>
                </a:solidFill>
                <a:effectLst/>
                <a:latin typeface="+mn-lt"/>
                <a:ea typeface="+mn-ea"/>
                <a:cs typeface="+mn-cs"/>
              </a:rPr>
              <a:t> 30, 2017. http://www.pewresearch.org/fact-tank/2017/01/30/most-americans-see-labor-unions-corporations-favorably/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964B3-2080-4235-AAD1-5EBE0B03311C}" type="slidenum">
              <a:rPr lang="en-US" smtClean="0"/>
              <a:t>25</a:t>
            </a:fld>
            <a:endParaRPr lang="en-US"/>
          </a:p>
        </p:txBody>
      </p:sp>
    </p:spTree>
    <p:extLst>
      <p:ext uri="{BB962C8B-B14F-4D97-AF65-F5344CB8AC3E}">
        <p14:creationId xmlns:p14="http://schemas.microsoft.com/office/powerpoint/2010/main" val="366357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Gallup Poll, 2015. </a:t>
            </a:r>
            <a:r>
              <a:rPr lang="en-US" sz="1200" dirty="0"/>
              <a:t>http://www.gallup.com/poll/184622/americans-support-labor-unions-continues-recover.aspxq </a:t>
            </a:r>
            <a:endParaRPr lang="en-US" dirty="0"/>
          </a:p>
        </p:txBody>
      </p:sp>
      <p:sp>
        <p:nvSpPr>
          <p:cNvPr id="4" name="Slide Number Placeholder 3"/>
          <p:cNvSpPr>
            <a:spLocks noGrp="1"/>
          </p:cNvSpPr>
          <p:nvPr>
            <p:ph type="sldNum" sz="quarter" idx="10"/>
          </p:nvPr>
        </p:nvSpPr>
        <p:spPr/>
        <p:txBody>
          <a:bodyPr/>
          <a:lstStyle/>
          <a:p>
            <a:fld id="{FEC964B3-2080-4235-AAD1-5EBE0B03311C}" type="slidenum">
              <a:rPr lang="en-US" smtClean="0"/>
              <a:t>26</a:t>
            </a:fld>
            <a:endParaRPr lang="en-US"/>
          </a:p>
        </p:txBody>
      </p:sp>
    </p:spTree>
    <p:extLst>
      <p:ext uri="{BB962C8B-B14F-4D97-AF65-F5344CB8AC3E}">
        <p14:creationId xmlns:p14="http://schemas.microsoft.com/office/powerpoint/2010/main" val="1809320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National Employment Law Project, http://www.nelp.org/content/uploads/Low-Wage-Worker-Survey-Memo-October-2015.pdf </a:t>
            </a:r>
          </a:p>
        </p:txBody>
      </p:sp>
      <p:sp>
        <p:nvSpPr>
          <p:cNvPr id="4" name="Slide Number Placeholder 3"/>
          <p:cNvSpPr>
            <a:spLocks noGrp="1"/>
          </p:cNvSpPr>
          <p:nvPr>
            <p:ph type="sldNum" sz="quarter" idx="10"/>
          </p:nvPr>
        </p:nvSpPr>
        <p:spPr/>
        <p:txBody>
          <a:bodyPr/>
          <a:lstStyle/>
          <a:p>
            <a:fld id="{FEC964B3-2080-4235-AAD1-5EBE0B03311C}" type="slidenum">
              <a:rPr lang="en-US" smtClean="0"/>
              <a:t>27</a:t>
            </a:fld>
            <a:endParaRPr lang="en-US"/>
          </a:p>
        </p:txBody>
      </p:sp>
    </p:spTree>
    <p:extLst>
      <p:ext uri="{BB962C8B-B14F-4D97-AF65-F5344CB8AC3E}">
        <p14:creationId xmlns:p14="http://schemas.microsoft.com/office/powerpoint/2010/main" val="2097541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All</a:t>
            </a:r>
            <a:r>
              <a:rPr lang="en-US" baseline="0" dirty="0" smtClean="0"/>
              <a:t> may be subject to copyright.</a:t>
            </a:r>
          </a:p>
          <a:p>
            <a:r>
              <a:rPr lang="en-US" dirty="0" smtClean="0"/>
              <a:t>http://www.mendorailhistory.org/1_railroads/locos/4-6-0.htm</a:t>
            </a:r>
          </a:p>
          <a:p>
            <a:r>
              <a:rPr lang="en-US" dirty="0" smtClean="0"/>
              <a:t>http://www.ohiohistorycentral.org/w/Steel_Mills</a:t>
            </a:r>
          </a:p>
          <a:p>
            <a:r>
              <a:rPr lang="en-US" dirty="0" err="1" smtClean="0"/>
              <a:t>Htt</a:t>
            </a:r>
            <a:endParaRPr lang="en-US" dirty="0" smtClean="0"/>
          </a:p>
          <a:p>
            <a:r>
              <a:rPr lang="en-US" dirty="0" smtClean="0"/>
              <a:t>http://www.collectorsweekly.com/articles/why-arent-stories-like-12-years-a-slave-told-at-southern-plantation-museums/p://loopchicago.com/blog/then-and-now-a-brief-history-of-the-chicago-l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29</a:t>
            </a:fld>
            <a:endParaRPr lang="en-US" dirty="0"/>
          </a:p>
        </p:txBody>
      </p:sp>
    </p:spTree>
    <p:extLst>
      <p:ext uri="{BB962C8B-B14F-4D97-AF65-F5344CB8AC3E}">
        <p14:creationId xmlns:p14="http://schemas.microsoft.com/office/powerpoint/2010/main" val="308121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http://en.wikipedia.org/wiki/Supreme_Court_of_the_United_States Image may be subject to copyright.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b="0" dirty="0"/>
              <a:t>Santa Clara County versus Southern Pacific Railroad case grants legal personhood to corporations  under the 14</a:t>
            </a:r>
            <a:r>
              <a:rPr lang="en-US" b="0" baseline="30000" dirty="0"/>
              <a:t>th</a:t>
            </a:r>
            <a:r>
              <a:rPr lang="en-US" b="0" dirty="0"/>
              <a:t> Amendment intended to grant full rights to former slaves.</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30</a:t>
            </a:fld>
            <a:endParaRPr lang="en-US"/>
          </a:p>
        </p:txBody>
      </p:sp>
    </p:spTree>
    <p:extLst>
      <p:ext uri="{BB962C8B-B14F-4D97-AF65-F5344CB8AC3E}">
        <p14:creationId xmlns:p14="http://schemas.microsoft.com/office/powerpoint/2010/main" val="4049881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Image:  </a:t>
            </a:r>
            <a:r>
              <a:rPr lang="en-US" dirty="0">
                <a:hlinkClick r:id="rId3"/>
              </a:rPr>
              <a:t>http://memory.loc.gov/ammem/nfhtml/nfexww1.html</a:t>
            </a:r>
            <a:r>
              <a:rPr lang="en-US" dirty="0"/>
              <a:t> Image may be subject to copyright.</a:t>
            </a:r>
          </a:p>
          <a:p>
            <a:r>
              <a:rPr lang="en-US" dirty="0"/>
              <a:t>Quote:</a:t>
            </a:r>
            <a:r>
              <a:rPr lang="en-US" baseline="0" dirty="0"/>
              <a:t>  </a:t>
            </a:r>
            <a:r>
              <a:rPr lang="en-US" dirty="0">
                <a:hlinkClick r:id="rId4"/>
              </a:rPr>
              <a:t>http://www.goodreads.com/quotes/109897-what-does-labor-want-we-want-more-schoolhouses-and-less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31</a:t>
            </a:fld>
            <a:endParaRPr lang="en-US" dirty="0"/>
          </a:p>
        </p:txBody>
      </p:sp>
    </p:spTree>
    <p:extLst>
      <p:ext uri="{BB962C8B-B14F-4D97-AF65-F5344CB8AC3E}">
        <p14:creationId xmlns:p14="http://schemas.microsoft.com/office/powerpoint/2010/main" val="1831365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President</a:t>
            </a:r>
            <a:r>
              <a:rPr lang="en-US" baseline="0" dirty="0"/>
              <a:t> Cleveland mobilizes 14 thousand Army troops to crush the nation-wide rail strike sparked by the strike at Pullman Corporation in Chicago.  Governor </a:t>
            </a:r>
            <a:r>
              <a:rPr lang="en-US" baseline="0" dirty="0" err="1"/>
              <a:t>Altgeld</a:t>
            </a:r>
            <a:r>
              <a:rPr lang="en-US" baseline="0" dirty="0"/>
              <a:t> and the Chicago mayor oppose the use of federal troops.  34 killed.</a:t>
            </a:r>
            <a:endParaRPr lang="en-US" dirty="0"/>
          </a:p>
          <a:p>
            <a:endParaRPr lang="en-US" dirty="0"/>
          </a:p>
          <a:p>
            <a:r>
              <a:rPr lang="en-US" dirty="0"/>
              <a:t>Source:  </a:t>
            </a:r>
            <a:r>
              <a:rPr lang="en-US" dirty="0">
                <a:hlinkClick r:id="rId3"/>
              </a:rPr>
              <a:t>http://www.politico.com/news/stories/0311/50885.html</a:t>
            </a:r>
            <a:r>
              <a:rPr lang="en-US" dirty="0"/>
              <a:t>  </a:t>
            </a:r>
            <a:r>
              <a:rPr lang="en-US" i="0" baseline="0" dirty="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32</a:t>
            </a:fld>
            <a:endParaRPr lang="en-US"/>
          </a:p>
        </p:txBody>
      </p:sp>
    </p:spTree>
    <p:extLst>
      <p:ext uri="{BB962C8B-B14F-4D97-AF65-F5344CB8AC3E}">
        <p14:creationId xmlns:p14="http://schemas.microsoft.com/office/powerpoint/2010/main" val="2199349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t>
            </a:r>
            <a:r>
              <a:rPr lang="en-US" dirty="0">
                <a:hlinkClick r:id="rId3"/>
              </a:rPr>
              <a:t>http://westlawinsider.com/legal-research/today-in-1895-federal-income-tax-ruled-unconstitutional/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33</a:t>
            </a:fld>
            <a:endParaRPr lang="en-US"/>
          </a:p>
        </p:txBody>
      </p:sp>
    </p:spTree>
    <p:extLst>
      <p:ext uri="{BB962C8B-B14F-4D97-AF65-F5344CB8AC3E}">
        <p14:creationId xmlns:p14="http://schemas.microsoft.com/office/powerpoint/2010/main" val="1574738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http://en.wikipedia.org/wiki/Cross_of_Gold_speech</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Congressman</a:t>
            </a:r>
            <a:r>
              <a:rPr lang="en-US" baseline="0" dirty="0"/>
              <a:t> Jim McDermott</a:t>
            </a:r>
            <a:r>
              <a:rPr lang="en-US" dirty="0"/>
              <a:t>:  Early Campaign Finance Reform. Y:\Mark_Mcdermott\mark\Documents\Labor Educator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Popular</a:t>
            </a:r>
            <a:r>
              <a:rPr lang="en-US" baseline="0" dirty="0"/>
              <a:t> vote – McKinley 51%; Bryan 47%. </a:t>
            </a:r>
            <a:r>
              <a:rPr lang="en-US" dirty="0">
                <a:hlinkClick r:id="rId4"/>
              </a:rPr>
              <a:t>http://en.wikipedia.org/wiki/United_States_presidential_election,_1896</a:t>
            </a:r>
            <a:endParaRPr lang="en-US" dirty="0"/>
          </a:p>
          <a:p>
            <a:endParaRPr lang="en-US" dirty="0"/>
          </a:p>
          <a:p>
            <a:endParaRPr lang="en-US" dirty="0"/>
          </a:p>
          <a:p>
            <a:r>
              <a:rPr lang="en-US" dirty="0"/>
              <a:t>Image:  </a:t>
            </a:r>
            <a:r>
              <a:rPr lang="en-US" dirty="0">
                <a:hlinkClick r:id="rId5"/>
              </a:rPr>
              <a:t>http://prosperityuk.com/2001/01/a-wonderful-wizard-of-oz-a-monetary-reform-parable/</a:t>
            </a:r>
            <a:r>
              <a:rPr lang="en-US" dirty="0"/>
              <a:t>  Image may be subject</a:t>
            </a:r>
            <a:r>
              <a:rPr lang="en-US" baseline="0" dirty="0"/>
              <a:t> to copyright.</a:t>
            </a:r>
            <a:endParaRPr lang="en-US" dirty="0"/>
          </a:p>
          <a:p>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a:t>
            </a:r>
            <a:r>
              <a:rPr lang="en-US" dirty="0">
                <a:hlinkClick r:id="rId6"/>
              </a:rPr>
              <a:t>http://www.nytstore.com/Vintage-1896-William-McKinley-Stars-and-Stripes-Pin_p_9612.html</a:t>
            </a:r>
            <a:r>
              <a:rPr lang="en-US" dirty="0"/>
              <a:t>  Image may be subject to copyright.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3226C8-6E73-4AC2-B28C-A874A78547CD}" type="slidenum">
              <a:rPr lang="en-US" smtClean="0"/>
              <a:t>34</a:t>
            </a:fld>
            <a:endParaRPr lang="en-US"/>
          </a:p>
        </p:txBody>
      </p:sp>
    </p:spTree>
    <p:extLst>
      <p:ext uri="{BB962C8B-B14F-4D97-AF65-F5344CB8AC3E}">
        <p14:creationId xmlns:p14="http://schemas.microsoft.com/office/powerpoint/2010/main" val="59310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Colin Woodard,</a:t>
            </a:r>
            <a:r>
              <a:rPr lang="en-US" baseline="0" dirty="0"/>
              <a:t> </a:t>
            </a:r>
            <a:r>
              <a:rPr lang="en-US" i="1" baseline="0" dirty="0"/>
              <a:t>American Nations</a:t>
            </a:r>
            <a:r>
              <a:rPr lang="en-US" i="0" baseline="0" dirty="0"/>
              <a:t>, page 305.</a:t>
            </a:r>
          </a:p>
          <a:p>
            <a:r>
              <a:rPr lang="en-US" i="0" baseline="0" dirty="0"/>
              <a:t>Image:  http://</a:t>
            </a:r>
            <a:r>
              <a:rPr lang="en-US" i="0" baseline="0"/>
              <a:t>jmichaelphillips.blogspot.com/2013/02/just-eastwooding-lynched-empty-chairs.html  Image</a:t>
            </a:r>
            <a:r>
              <a:rPr lang="en-US"/>
              <a:t> </a:t>
            </a:r>
            <a:r>
              <a:rPr lang="en-US" dirty="0"/>
              <a:t>may be subject to copright.</a:t>
            </a:r>
          </a:p>
        </p:txBody>
      </p:sp>
      <p:sp>
        <p:nvSpPr>
          <p:cNvPr id="4" name="Slide Number Placeholder 3"/>
          <p:cNvSpPr>
            <a:spLocks noGrp="1"/>
          </p:cNvSpPr>
          <p:nvPr>
            <p:ph type="sldNum" sz="quarter" idx="10"/>
          </p:nvPr>
        </p:nvSpPr>
        <p:spPr/>
        <p:txBody>
          <a:bodyPr/>
          <a:lstStyle/>
          <a:p>
            <a:fld id="{113226C8-6E73-4AC2-B28C-A874A78547CD}" type="slidenum">
              <a:rPr lang="en-US" smtClean="0"/>
              <a:t>35</a:t>
            </a:fld>
            <a:endParaRPr lang="en-US" dirty="0"/>
          </a:p>
        </p:txBody>
      </p:sp>
    </p:spTree>
    <p:extLst>
      <p:ext uri="{BB962C8B-B14F-4D97-AF65-F5344CB8AC3E}">
        <p14:creationId xmlns:p14="http://schemas.microsoft.com/office/powerpoint/2010/main" val="61315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Many of you have shared the hard times that you and those you love and care about have been having.  I would like you to share how feel about these hard times.  Again if you do not feel comfortable doing so, don’t feel pressured to do so.  At the same, I encourage everyone to participate.</a:t>
            </a:r>
          </a:p>
          <a:p>
            <a:r>
              <a:rPr lang="en-US" dirty="0"/>
              <a:t>Please turn to the person next to you.  Each of you talk for one minute about how you feel about your hard times.</a:t>
            </a:r>
          </a:p>
          <a:p>
            <a:r>
              <a:rPr lang="en-US" dirty="0"/>
              <a:t>Let’s have 10 or 12 of you report out to the group one or two words or a short phrase that captures a key feeling.  We don’t have time for long report outs.</a:t>
            </a:r>
          </a:p>
          <a:p>
            <a:r>
              <a:rPr lang="en-US" dirty="0"/>
              <a:t>I will write them down on the easel pad.</a:t>
            </a:r>
          </a:p>
          <a:p>
            <a:r>
              <a:rPr lang="en-US" dirty="0"/>
              <a:t>Last question:  How many of you feel hopeful that we, the people, can take control of our country again and move it back in the direction of a brighter present and future for all?  Please raise your hands.</a:t>
            </a:r>
          </a:p>
        </p:txBody>
      </p:sp>
      <p:sp>
        <p:nvSpPr>
          <p:cNvPr id="4" name="Slide Number Placeholder 3"/>
          <p:cNvSpPr>
            <a:spLocks noGrp="1"/>
          </p:cNvSpPr>
          <p:nvPr>
            <p:ph type="sldNum" sz="quarter" idx="5"/>
          </p:nvPr>
        </p:nvSpPr>
        <p:spPr/>
        <p:txBody>
          <a:bodyPr/>
          <a:lstStyle/>
          <a:p>
            <a:pPr>
              <a:defRPr/>
            </a:pPr>
            <a:fld id="{307D9B3C-64CF-4860-A352-952794F892D5}" type="slidenum">
              <a:rPr lang="en-US" smtClean="0"/>
              <a:pPr>
                <a:defRPr/>
              </a:pPr>
              <a:t>6</a:t>
            </a:fld>
            <a:endParaRPr lang="en-US" dirty="0"/>
          </a:p>
        </p:txBody>
      </p:sp>
    </p:spTree>
    <p:extLst>
      <p:ext uri="{BB962C8B-B14F-4D97-AF65-F5344CB8AC3E}">
        <p14:creationId xmlns:p14="http://schemas.microsoft.com/office/powerpoint/2010/main" val="4127087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Susan Martin, </a:t>
            </a:r>
            <a:r>
              <a:rPr lang="en-US" i="1" dirty="0"/>
              <a:t>A Nation of Immigrants</a:t>
            </a:r>
            <a:r>
              <a:rPr lang="en-US" i="0" dirty="0"/>
              <a:t>,</a:t>
            </a:r>
            <a:r>
              <a:rPr lang="en-US" i="0" baseline="0" dirty="0"/>
              <a:t> page 141-42.  Quotes Woodrow Wilson, </a:t>
            </a:r>
            <a:r>
              <a:rPr lang="en-US" i="1" baseline="0" dirty="0"/>
              <a:t>History of the American People</a:t>
            </a:r>
            <a:r>
              <a:rPr lang="en-US" i="0" baseline="0" dirty="0"/>
              <a:t>, 1903, page 212.</a:t>
            </a:r>
          </a:p>
          <a:p>
            <a:r>
              <a:rPr lang="en-US" i="0" baseline="0" dirty="0"/>
              <a:t>Image:  </a:t>
            </a:r>
            <a:r>
              <a:rPr lang="en-US" dirty="0">
                <a:hlinkClick r:id="rId3"/>
              </a:rPr>
              <a:t>http://www.studyblue.com/notes/note/n/history-130-test-2/deck/767061</a:t>
            </a:r>
            <a:r>
              <a:rPr lang="en-US" dirty="0"/>
              <a:t>  Image</a:t>
            </a:r>
            <a:r>
              <a:rPr lang="en-US" baseline="0" dirty="0"/>
              <a:t>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36</a:t>
            </a:fld>
            <a:endParaRPr lang="en-US"/>
          </a:p>
        </p:txBody>
      </p:sp>
    </p:spTree>
    <p:extLst>
      <p:ext uri="{BB962C8B-B14F-4D97-AF65-F5344CB8AC3E}">
        <p14:creationId xmlns:p14="http://schemas.microsoft.com/office/powerpoint/2010/main" val="3489123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http://www.bobbosphere.org/2012/05/  Image may be subject to copyright.</a:t>
            </a:r>
          </a:p>
          <a:p>
            <a:endParaRPr lang="en-US" baseline="0" dirty="0"/>
          </a:p>
          <a:p>
            <a:r>
              <a:rPr lang="en-US" baseline="0" dirty="0"/>
              <a:t>Quote:  </a:t>
            </a:r>
            <a:r>
              <a:rPr lang="en-US" baseline="0" dirty="0" smtClean="0"/>
              <a:t>Halpern, Rick, </a:t>
            </a:r>
            <a:r>
              <a:rPr lang="en-US" i="1" baseline="0" dirty="0" smtClean="0"/>
              <a:t>Down on the Killing Floor:  Black and White Workers in Chicago’s Packinghouses, 1904-54, </a:t>
            </a:r>
            <a:r>
              <a:rPr lang="en-US" i="0" baseline="0" dirty="0" smtClean="0"/>
              <a:t>page 24.</a:t>
            </a:r>
            <a:endParaRPr lang="en-US" baseline="0" dirty="0"/>
          </a:p>
          <a:p>
            <a:endParaRPr lang="en-US" dirty="0"/>
          </a:p>
        </p:txBody>
      </p:sp>
      <p:sp>
        <p:nvSpPr>
          <p:cNvPr id="4" name="Slide Number Placeholder 3"/>
          <p:cNvSpPr>
            <a:spLocks noGrp="1"/>
          </p:cNvSpPr>
          <p:nvPr>
            <p:ph type="sldNum" sz="quarter" idx="10"/>
          </p:nvPr>
        </p:nvSpPr>
        <p:spPr/>
        <p:txBody>
          <a:bodyPr/>
          <a:lstStyle/>
          <a:p>
            <a:fld id="{1E336C6F-7FAE-43BF-ACBA-AE098D6131B9}" type="slidenum">
              <a:rPr lang="en-US" smtClean="0"/>
              <a:t>37</a:t>
            </a:fld>
            <a:endParaRPr lang="en-US"/>
          </a:p>
        </p:txBody>
      </p:sp>
    </p:spTree>
    <p:extLst>
      <p:ext uri="{BB962C8B-B14F-4D97-AF65-F5344CB8AC3E}">
        <p14:creationId xmlns:p14="http://schemas.microsoft.com/office/powerpoint/2010/main" val="1080766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https://mstartzman.pbworks.com/w/page/21898889/American%20Federation%20of%20Labor%20 </a:t>
            </a:r>
          </a:p>
          <a:p>
            <a:r>
              <a:rPr lang="en-US" dirty="0" smtClean="0"/>
              <a:t>Source:  </a:t>
            </a:r>
            <a:r>
              <a:rPr lang="en-US" dirty="0" err="1" smtClean="0"/>
              <a:t>Foner</a:t>
            </a:r>
            <a:r>
              <a:rPr lang="en-US" dirty="0" smtClean="0"/>
              <a:t>, Philip, </a:t>
            </a:r>
            <a:r>
              <a:rPr lang="en-US" i="1" dirty="0" smtClean="0"/>
              <a:t>Organized</a:t>
            </a:r>
            <a:r>
              <a:rPr lang="en-US" i="1" baseline="0" dirty="0" smtClean="0"/>
              <a:t> Labor and the Black Worker, 1619-1973,</a:t>
            </a:r>
            <a:r>
              <a:rPr lang="en-US" i="0" baseline="0" dirty="0" smtClean="0"/>
              <a:t> page 169.</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38</a:t>
            </a:fld>
            <a:endParaRPr lang="en-US" dirty="0"/>
          </a:p>
        </p:txBody>
      </p:sp>
    </p:spTree>
    <p:extLst>
      <p:ext uri="{BB962C8B-B14F-4D97-AF65-F5344CB8AC3E}">
        <p14:creationId xmlns:p14="http://schemas.microsoft.com/office/powerpoint/2010/main" val="3713590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Authentic History. </a:t>
            </a:r>
            <a:r>
              <a:rPr lang="en-US" sz="1200" dirty="0" smtClean="0">
                <a:hlinkClick r:id="rId3"/>
              </a:rPr>
              <a:t>http://www.authentichistory.com/1921-1929/4-resistance/2-KKK/index.html</a:t>
            </a:r>
            <a:r>
              <a:rPr lang="en-US" sz="1200" dirty="0" smtClean="0"/>
              <a:t>  Copyright – authentichistory.com</a:t>
            </a:r>
          </a:p>
          <a:p>
            <a:endParaRPr lang="en-US" dirty="0"/>
          </a:p>
        </p:txBody>
      </p:sp>
      <p:sp>
        <p:nvSpPr>
          <p:cNvPr id="4" name="Slide Number Placeholder 3"/>
          <p:cNvSpPr>
            <a:spLocks noGrp="1"/>
          </p:cNvSpPr>
          <p:nvPr>
            <p:ph type="sldNum" sz="quarter" idx="10"/>
          </p:nvPr>
        </p:nvSpPr>
        <p:spPr/>
        <p:txBody>
          <a:bodyPr/>
          <a:lstStyle/>
          <a:p>
            <a:fld id="{1E336C6F-7FAE-43BF-ACBA-AE098D6131B9}" type="slidenum">
              <a:rPr lang="en-US" smtClean="0"/>
              <a:t>39</a:t>
            </a:fld>
            <a:endParaRPr lang="en-US"/>
          </a:p>
        </p:txBody>
      </p:sp>
    </p:spTree>
    <p:extLst>
      <p:ext uri="{BB962C8B-B14F-4D97-AF65-F5344CB8AC3E}">
        <p14:creationId xmlns:p14="http://schemas.microsoft.com/office/powerpoint/2010/main" val="2135836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a:t>Source: Years 1890 - 1929, Vernon Briggs, </a:t>
            </a:r>
            <a:r>
              <a:rPr lang="en-US" i="1" dirty="0"/>
              <a:t>Immigration and  American </a:t>
            </a:r>
            <a:r>
              <a:rPr lang="en-US" dirty="0"/>
              <a:t>Unionism, pages 71 and 113.  Years 1930 -1970, U.S. Department of </a:t>
            </a:r>
            <a:r>
              <a:rPr lang="en-US" sz="1100" dirty="0"/>
              <a:t>Commerce</a:t>
            </a:r>
            <a:r>
              <a:rPr lang="en-US" dirty="0"/>
              <a:t>,  “Historical Statistics of the U. S. – Colonial Times to 1970, page 178.  Years 1971 to 2003, U.S. Department of Commerce, “Statistical Abstract of the U.S., several issues, tables typically labeled “Labor Union Membership by Sector.  Years 2003 to 2012 Bureau of Labor Statistics </a:t>
            </a:r>
          </a:p>
          <a:p>
            <a:endParaRPr lang="en-US" dirty="0"/>
          </a:p>
          <a:p>
            <a:pPr defTabSz="914350" eaLnBrk="0" fontAlgn="base" hangingPunct="0">
              <a:spcBef>
                <a:spcPct val="30000"/>
              </a:spcBef>
              <a:spcAft>
                <a:spcPct val="0"/>
              </a:spcAft>
              <a:defRPr/>
            </a:pPr>
            <a:r>
              <a:rPr lang="en-US" dirty="0"/>
              <a:t>Barry T. Hirsch and David A. Macpherson, "</a:t>
            </a:r>
            <a:r>
              <a:rPr lang="en-US" u="sng" dirty="0">
                <a:hlinkClick r:id="rId3" action="ppaction://hlinkfile"/>
              </a:rPr>
              <a:t>Union Membership and Coverage Database from the Current Population Survey: Note</a:t>
            </a:r>
            <a:r>
              <a:rPr lang="en-US" dirty="0"/>
              <a:t>," </a:t>
            </a:r>
            <a:r>
              <a:rPr lang="en-US" i="1" dirty="0"/>
              <a:t>Industrial and Labor Relations Review</a:t>
            </a:r>
            <a:r>
              <a:rPr lang="en-US" dirty="0"/>
              <a:t>, Vol. 56, No. 2, January 2003, pp. 349-54. (in </a:t>
            </a:r>
            <a:r>
              <a:rPr lang="en-US" dirty="0" err="1"/>
              <a:t>pdf</a:t>
            </a:r>
            <a:r>
              <a:rPr lang="en-US" dirty="0"/>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41</a:t>
            </a:fld>
            <a:endParaRPr lang="en-US" dirty="0"/>
          </a:p>
        </p:txBody>
      </p:sp>
    </p:spTree>
    <p:extLst>
      <p:ext uri="{BB962C8B-B14F-4D97-AF65-F5344CB8AC3E}">
        <p14:creationId xmlns:p14="http://schemas.microsoft.com/office/powerpoint/2010/main" val="3402148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42</a:t>
            </a:fld>
            <a:endParaRPr lang="en-US"/>
          </a:p>
        </p:txBody>
      </p:sp>
    </p:spTree>
    <p:extLst>
      <p:ext uri="{BB962C8B-B14F-4D97-AF65-F5344CB8AC3E}">
        <p14:creationId xmlns:p14="http://schemas.microsoft.com/office/powerpoint/2010/main" val="764805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t>
            </a:r>
            <a:r>
              <a:rPr lang="en-US" dirty="0">
                <a:hlinkClick r:id="rId3"/>
              </a:rPr>
              <a:t>http://userpages.umbc.edu/~lindenme/hist102/Identifications/ids05.htm</a:t>
            </a:r>
            <a:r>
              <a:rPr lang="en-US" dirty="0"/>
              <a:t>  Image may be subject to copyright.</a:t>
            </a:r>
          </a:p>
          <a:p>
            <a:r>
              <a:rPr lang="en-US" dirty="0"/>
              <a:t>Note:  Supreme Court</a:t>
            </a:r>
            <a:r>
              <a:rPr lang="en-US" baseline="0" dirty="0"/>
              <a:t> orders the break up of Standard Oil in 1911. </a:t>
            </a:r>
            <a:r>
              <a:rPr lang="en-US" dirty="0">
                <a:hlinkClick r:id="rId4"/>
              </a:rPr>
              <a:t>http://en.wikipedia.org/wiki/Standard_Oil_Company_of_New_Jersey_v._United_States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43</a:t>
            </a:fld>
            <a:endParaRPr lang="en-US"/>
          </a:p>
        </p:txBody>
      </p:sp>
    </p:spTree>
    <p:extLst>
      <p:ext uri="{BB962C8B-B14F-4D97-AF65-F5344CB8AC3E}">
        <p14:creationId xmlns:p14="http://schemas.microsoft.com/office/powerpoint/2010/main" val="3165845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r>
              <a:rPr lang="en-US" baseline="0" dirty="0"/>
              <a:t>  </a:t>
            </a:r>
          </a:p>
          <a:p>
            <a:r>
              <a:rPr lang="en-US" baseline="0" dirty="0"/>
              <a:t>Image:  </a:t>
            </a:r>
            <a:r>
              <a:rPr lang="en-US" dirty="0">
                <a:hlinkClick r:id="rId3"/>
              </a:rPr>
              <a:t>http://www.xtimeline.com/evt/view.aspx?id=43225</a:t>
            </a:r>
            <a:r>
              <a:rPr lang="en-US" dirty="0"/>
              <a:t>  Image may be subject to copyright</a:t>
            </a:r>
            <a:endParaRPr lang="en-US" baseline="0" dirty="0"/>
          </a:p>
          <a:p>
            <a:r>
              <a:rPr lang="en-US" baseline="0" dirty="0"/>
              <a:t>Quote:  </a:t>
            </a:r>
            <a:r>
              <a:rPr lang="en-US" dirty="0">
                <a:hlinkClick r:id="rId4"/>
              </a:rPr>
              <a:t>https://www.indypendent.org/2012/03/12/honoring-working-womens-struggles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44</a:t>
            </a:fld>
            <a:endParaRPr lang="en-US"/>
          </a:p>
        </p:txBody>
      </p:sp>
    </p:spTree>
    <p:extLst>
      <p:ext uri="{BB962C8B-B14F-4D97-AF65-F5344CB8AC3E}">
        <p14:creationId xmlns:p14="http://schemas.microsoft.com/office/powerpoint/2010/main" val="3958023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http://www.lwv.org/blog/celebrating-100th-anniversary-women’s-suffrage-marc</a:t>
            </a:r>
            <a:r>
              <a:rPr lang="en-US" baseline="0" dirty="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45</a:t>
            </a:fld>
            <a:endParaRPr lang="en-US"/>
          </a:p>
        </p:txBody>
      </p:sp>
    </p:spTree>
    <p:extLst>
      <p:ext uri="{BB962C8B-B14F-4D97-AF65-F5344CB8AC3E}">
        <p14:creationId xmlns:p14="http://schemas.microsoft.com/office/powerpoint/2010/main" val="1304893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46</a:t>
            </a:fld>
            <a:endParaRPr lang="en-US" dirty="0"/>
          </a:p>
        </p:txBody>
      </p:sp>
    </p:spTree>
    <p:extLst>
      <p:ext uri="{BB962C8B-B14F-4D97-AF65-F5344CB8AC3E}">
        <p14:creationId xmlns:p14="http://schemas.microsoft.com/office/powerpoint/2010/main" val="184786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Image:  </a:t>
            </a:r>
            <a:r>
              <a:rPr lang="en-US" dirty="0">
                <a:hlinkClick r:id="rId3"/>
              </a:rPr>
              <a:t>http://www.time.com/time/covers/0,16641,19360203,00.html</a:t>
            </a:r>
            <a:r>
              <a:rPr lang="en-US" dirty="0"/>
              <a:t>  </a:t>
            </a:r>
            <a:r>
              <a:rPr lang="en-US" i="0" dirty="0"/>
              <a:t>Image</a:t>
            </a:r>
            <a:r>
              <a:rPr lang="en-US" i="0" baseline="0" dirty="0"/>
              <a:t> may be subject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9</a:t>
            </a:fld>
            <a:endParaRPr lang="en-US"/>
          </a:p>
        </p:txBody>
      </p:sp>
    </p:spTree>
    <p:extLst>
      <p:ext uri="{BB962C8B-B14F-4D97-AF65-F5344CB8AC3E}">
        <p14:creationId xmlns:p14="http://schemas.microsoft.com/office/powerpoint/2010/main" val="3716578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200" dirty="0"/>
              <a:t>Source:  M. B. </a:t>
            </a:r>
            <a:r>
              <a:rPr lang="en-US" sz="1200" dirty="0" err="1"/>
              <a:t>Schnapper</a:t>
            </a:r>
            <a:r>
              <a:rPr lang="en-US" sz="1200" dirty="0"/>
              <a:t>, </a:t>
            </a:r>
            <a:r>
              <a:rPr lang="en-US" sz="1200" i="1" dirty="0"/>
              <a:t>American Labor:  A Bicentennial History</a:t>
            </a:r>
            <a:r>
              <a:rPr lang="en-US" sz="1200" dirty="0"/>
              <a:t>, Public Affairs Press, 1975, page 462.  Copyright.</a:t>
            </a:r>
            <a:endParaRPr lang="en-US" dirty="0"/>
          </a:p>
          <a:p>
            <a:pPr eaLnBrk="1" hangingPunct="1"/>
            <a:endParaRPr lang="en-US" dirty="0"/>
          </a:p>
          <a:p>
            <a:pPr eaLnBrk="1" hangingPunct="1"/>
            <a:r>
              <a:rPr lang="en-US" dirty="0"/>
              <a:t>COMMUNITY ORGANIZING RISES IN RESPONSE TO THE DEEPENING CRISIS.</a:t>
            </a:r>
          </a:p>
          <a:p>
            <a:pPr eaLnBrk="1" hangingPunct="1"/>
            <a:endParaRPr lang="en-US" dirty="0"/>
          </a:p>
          <a:p>
            <a:pPr eaLnBrk="1" hangingPunct="1"/>
            <a:r>
              <a:rPr lang="en-US" dirty="0"/>
              <a:t>By 1932, the Great Depression had reached its depths.  The official national unemployment rate was 25 percent and the unofficial rate of working involuntarily working part-time was 35 percent.  People of color were particularly hard hit.</a:t>
            </a:r>
          </a:p>
          <a:p>
            <a:pPr eaLnBrk="1" hangingPunct="1"/>
            <a:r>
              <a:rPr lang="en-US" dirty="0"/>
              <a:t>For decades, Corporate America and their political allies had prevented legislation that would have provided unemployment insurance, adequate public assistance to the needy, affordable housing, badly needed food, social security for the elderly and the disabled, and an end of home and farm foreclosures.  Working people, both employed and unemployed, were living in misery and desperation.</a:t>
            </a:r>
          </a:p>
          <a:p>
            <a:pPr eaLnBrk="1" hangingPunct="1"/>
            <a:r>
              <a:rPr lang="en-US" dirty="0"/>
              <a:t>In midst of this untold and unjustified suffering, people began to organize particularly around issues of unemployment insurance, public assistance, affordable housing, social security.  Massive demonstrations became a permanent part of the American story.  Workers, whether employed or unemployed, the poor and the oppressed would not remain silent.</a:t>
            </a:r>
          </a:p>
        </p:txBody>
      </p:sp>
      <p:sp>
        <p:nvSpPr>
          <p:cNvPr id="4" name="Slide Number Placeholder 3"/>
          <p:cNvSpPr>
            <a:spLocks noGrp="1"/>
          </p:cNvSpPr>
          <p:nvPr>
            <p:ph type="sldNum" sz="quarter" idx="5"/>
          </p:nvPr>
        </p:nvSpPr>
        <p:spPr/>
        <p:txBody>
          <a:bodyPr/>
          <a:lstStyle/>
          <a:p>
            <a:pPr>
              <a:defRPr/>
            </a:pPr>
            <a:fld id="{38BAA4DC-00DB-4DAE-985C-0C758E2C7FC0}" type="slidenum">
              <a:rPr lang="en-US" smtClean="0"/>
              <a:pPr>
                <a:defRPr/>
              </a:pPr>
              <a:t>47</a:t>
            </a:fld>
            <a:endParaRPr lang="en-US"/>
          </a:p>
        </p:txBody>
      </p:sp>
    </p:spTree>
    <p:extLst>
      <p:ext uri="{BB962C8B-B14F-4D97-AF65-F5344CB8AC3E}">
        <p14:creationId xmlns:p14="http://schemas.microsoft.com/office/powerpoint/2010/main" val="2338086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r>
              <a:rPr lang="en-US" baseline="0" dirty="0"/>
              <a:t> S. Frame, California State University San Marcos</a:t>
            </a:r>
            <a:endParaRPr lang="en-US" dirty="0"/>
          </a:p>
          <a:p>
            <a:r>
              <a:rPr lang="en-US" dirty="0"/>
              <a:t>http://public.csusm.edu/frame004/images.html Copyright.</a:t>
            </a:r>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48</a:t>
            </a:fld>
            <a:endParaRPr lang="en-US" dirty="0"/>
          </a:p>
        </p:txBody>
      </p:sp>
    </p:spTree>
    <p:extLst>
      <p:ext uri="{BB962C8B-B14F-4D97-AF65-F5344CB8AC3E}">
        <p14:creationId xmlns:p14="http://schemas.microsoft.com/office/powerpoint/2010/main" val="2801504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http://www.progressivehistorians.com/2010/04/international-unemployment-day.html  Image may</a:t>
            </a:r>
            <a:r>
              <a:rPr lang="en-US" baseline="0" dirty="0"/>
              <a:t> be subject to copyright.</a:t>
            </a:r>
            <a:endParaRPr lang="en-US" dirty="0"/>
          </a:p>
        </p:txBody>
      </p:sp>
      <p:sp>
        <p:nvSpPr>
          <p:cNvPr id="4" name="Slide Number Placeholder 3"/>
          <p:cNvSpPr>
            <a:spLocks noGrp="1"/>
          </p:cNvSpPr>
          <p:nvPr>
            <p:ph type="sldNum" sz="quarter" idx="10"/>
          </p:nvPr>
        </p:nvSpPr>
        <p:spPr/>
        <p:txBody>
          <a:bodyPr/>
          <a:lstStyle/>
          <a:p>
            <a:fld id="{53E731CF-D722-4323-B815-6BA543D98B26}" type="slidenum">
              <a:rPr lang="en-US" smtClean="0"/>
              <a:t>49</a:t>
            </a:fld>
            <a:endParaRPr lang="en-US"/>
          </a:p>
        </p:txBody>
      </p:sp>
    </p:spTree>
    <p:extLst>
      <p:ext uri="{BB962C8B-B14F-4D97-AF65-F5344CB8AC3E}">
        <p14:creationId xmlns:p14="http://schemas.microsoft.com/office/powerpoint/2010/main" val="845192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Michael Yates, </a:t>
            </a:r>
            <a:r>
              <a:rPr lang="en-US" i="1" dirty="0"/>
              <a:t>Why Unions Matter, </a:t>
            </a:r>
            <a:r>
              <a:rPr lang="en-US" dirty="0"/>
              <a:t>page 147</a:t>
            </a:r>
            <a:endParaRPr lang="en-US" b="1" dirty="0"/>
          </a:p>
          <a:p>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50</a:t>
            </a:fld>
            <a:endParaRPr lang="en-US"/>
          </a:p>
        </p:txBody>
      </p:sp>
    </p:spTree>
    <p:extLst>
      <p:ext uri="{BB962C8B-B14F-4D97-AF65-F5344CB8AC3E}">
        <p14:creationId xmlns:p14="http://schemas.microsoft.com/office/powerpoint/2010/main" val="3739310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Source: Years 1890  - 1929, Vernon Briggs, </a:t>
            </a:r>
            <a:r>
              <a:rPr lang="en-US" sz="1200" i="1" dirty="0"/>
              <a:t>Immigration and  American </a:t>
            </a:r>
            <a:r>
              <a:rPr lang="en-US" sz="1200" dirty="0"/>
              <a:t>Unionism, pages 71 and 113.  Years 1930 -1970, U.S. Department of </a:t>
            </a:r>
            <a:r>
              <a:rPr lang="en-US" sz="1100" dirty="0"/>
              <a:t>Commerce</a:t>
            </a:r>
            <a:r>
              <a:rPr lang="en-US" sz="1200" dirty="0"/>
              <a:t>,  “Historical Statistics of the U. S. – Colonial Times to 1970, page 178.  Years 1971 to 2003, U.S. Department of Commerce, “Statistical Abstract of the U.S., several issues, tables typically labeled “Labor Union Membership by Sector.  Years 2003 to 2012 Bureau of Labor Statistics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Barry T. Hirsch and David A. Macpherson, "</a:t>
            </a:r>
            <a:r>
              <a:rPr lang="en-US" sz="1200" u="sng" kern="1200" dirty="0">
                <a:solidFill>
                  <a:schemeClr val="tx1"/>
                </a:solidFill>
                <a:effectLst/>
                <a:latin typeface="+mn-lt"/>
                <a:ea typeface="+mn-ea"/>
                <a:cs typeface="+mn-cs"/>
                <a:hlinkClick r:id="rId3" action="ppaction://hlinkfile"/>
              </a:rPr>
              <a:t>Union Membership and Coverage Database from the Current Population Survey: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Industrial and Labor Relations Review</a:t>
            </a:r>
            <a:r>
              <a:rPr lang="en-US" sz="1200" kern="1200" dirty="0">
                <a:solidFill>
                  <a:schemeClr val="tx1"/>
                </a:solidFill>
                <a:effectLst/>
                <a:latin typeface="+mn-lt"/>
                <a:ea typeface="+mn-ea"/>
                <a:cs typeface="+mn-cs"/>
              </a:rPr>
              <a:t>, Vol. 56, No. 2, January 2003, pp. 349-54. (in </a:t>
            </a:r>
            <a:r>
              <a:rPr lang="en-US" sz="1200" kern="1200" dirty="0" err="1">
                <a:solidFill>
                  <a:schemeClr val="tx1"/>
                </a:solidFill>
                <a:effectLst/>
                <a:latin typeface="+mn-lt"/>
                <a:ea typeface="+mn-ea"/>
                <a:cs typeface="+mn-cs"/>
              </a:rPr>
              <a:t>pdf</a:t>
            </a:r>
            <a:r>
              <a:rPr lang="en-US" sz="1200" kern="1200" dirty="0">
                <a:solidFill>
                  <a:schemeClr val="tx1"/>
                </a:solidFill>
                <a:effectLst/>
                <a:latin typeface="+mn-lt"/>
                <a:ea typeface="+mn-ea"/>
                <a:cs typeface="+mn-cs"/>
              </a:rPr>
              <a:t>)  URL:  http://www.unionstats.com/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1982</a:t>
            </a:r>
            <a:r>
              <a:rPr lang="en-US" sz="1200" kern="1200" baseline="0" dirty="0">
                <a:solidFill>
                  <a:schemeClr val="tx1"/>
                </a:solidFill>
                <a:effectLst/>
                <a:latin typeface="+mn-lt"/>
                <a:ea typeface="+mn-ea"/>
                <a:cs typeface="+mn-cs"/>
              </a:rPr>
              <a:t> data point added for continuous private sector data series.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51</a:t>
            </a:fld>
            <a:endParaRPr lang="en-US" dirty="0"/>
          </a:p>
        </p:txBody>
      </p:sp>
    </p:spTree>
    <p:extLst>
      <p:ext uri="{BB962C8B-B14F-4D97-AF65-F5344CB8AC3E}">
        <p14:creationId xmlns:p14="http://schemas.microsoft.com/office/powerpoint/2010/main" val="3421796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http://60snow.blogspot.com/2008_08_24_archive.html  Image may</a:t>
            </a:r>
            <a:r>
              <a:rPr lang="en-US" baseline="0" dirty="0"/>
              <a:t> be subject to copyright.</a:t>
            </a:r>
            <a:endParaRPr lang="en-US" dirty="0"/>
          </a:p>
          <a:p>
            <a:endParaRPr lang="en-US" dirty="0"/>
          </a:p>
          <a:p>
            <a:r>
              <a:rPr lang="en-US" dirty="0"/>
              <a:t>www.Heroesof</a:t>
            </a:r>
            <a:r>
              <a:rPr lang="en-US" baseline="0" dirty="0"/>
              <a:t>character.org Educator blog.  Image may be subject to copyright.</a:t>
            </a:r>
            <a:endParaRPr lang="en-US" dirty="0"/>
          </a:p>
        </p:txBody>
      </p:sp>
      <p:sp>
        <p:nvSpPr>
          <p:cNvPr id="4" name="Slide Number Placeholder 3"/>
          <p:cNvSpPr>
            <a:spLocks noGrp="1"/>
          </p:cNvSpPr>
          <p:nvPr>
            <p:ph type="sldNum" sz="quarter" idx="10"/>
          </p:nvPr>
        </p:nvSpPr>
        <p:spPr/>
        <p:txBody>
          <a:bodyPr/>
          <a:lstStyle/>
          <a:p>
            <a:fld id="{D1941F7E-E8D5-4618-9F04-F866E916ACB2}" type="slidenum">
              <a:rPr lang="en-US" smtClean="0"/>
              <a:t>54</a:t>
            </a:fld>
            <a:endParaRPr lang="en-US"/>
          </a:p>
        </p:txBody>
      </p:sp>
    </p:spTree>
    <p:extLst>
      <p:ext uri="{BB962C8B-B14F-4D97-AF65-F5344CB8AC3E}">
        <p14:creationId xmlns:p14="http://schemas.microsoft.com/office/powerpoint/2010/main" val="1404663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Quote:</a:t>
            </a:r>
            <a:r>
              <a:rPr lang="en-US" baseline="0" dirty="0"/>
              <a:t>  http://www.baclocal7.org/history.aspx?zone=History&amp;pID=1631</a:t>
            </a:r>
          </a:p>
          <a:p>
            <a:r>
              <a:rPr lang="en-US" baseline="0" dirty="0"/>
              <a:t>Image:  http://en.wikipedia.org/wiki/George_Meany  Image may be subject </a:t>
            </a:r>
            <a:r>
              <a:rPr lang="en-US" baseline="0"/>
              <a:t>to copyright.</a:t>
            </a:r>
            <a:endParaRPr lang="en-US"/>
          </a:p>
        </p:txBody>
      </p:sp>
      <p:sp>
        <p:nvSpPr>
          <p:cNvPr id="4" name="Slide Number Placeholder 3"/>
          <p:cNvSpPr>
            <a:spLocks noGrp="1"/>
          </p:cNvSpPr>
          <p:nvPr>
            <p:ph type="sldNum" sz="quarter" idx="10"/>
          </p:nvPr>
        </p:nvSpPr>
        <p:spPr/>
        <p:txBody>
          <a:bodyPr/>
          <a:lstStyle/>
          <a:p>
            <a:fld id="{0F389436-ADC7-4C2E-A0BF-A8D7D11E58D4}" type="slidenum">
              <a:rPr lang="en-US" smtClean="0"/>
              <a:t>55</a:t>
            </a:fld>
            <a:endParaRPr lang="en-US"/>
          </a:p>
        </p:txBody>
      </p:sp>
    </p:spTree>
    <p:extLst>
      <p:ext uri="{BB962C8B-B14F-4D97-AF65-F5344CB8AC3E}">
        <p14:creationId xmlns:p14="http://schemas.microsoft.com/office/powerpoint/2010/main" val="4015525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Source: Years 1890  - 1929, Vernon Briggs, </a:t>
            </a:r>
            <a:r>
              <a:rPr lang="en-US" sz="1200" i="1" dirty="0"/>
              <a:t>Immigration and  American </a:t>
            </a:r>
            <a:r>
              <a:rPr lang="en-US" sz="1200" dirty="0"/>
              <a:t>Unionism, pages 71 and 113.  Years 1930 -1970, U.S. Department of </a:t>
            </a:r>
            <a:r>
              <a:rPr lang="en-US" sz="1100" dirty="0"/>
              <a:t>Commerce</a:t>
            </a:r>
            <a:r>
              <a:rPr lang="en-US" sz="1200" dirty="0"/>
              <a:t>,  “Historical Statistics of the U. S. – Colonial Times to 1970, page 178.  Years 1971 to 2003, U.S. Department of Commerce, “Statistical Abstract of the U.S., several issues, tables typically labeled “Labor Union Membership by Sector.  Years 2003 to 2013 Bureau of Labor Statistics. </a:t>
            </a:r>
            <a:r>
              <a:rPr lang="en-US" sz="1200"/>
              <a:t>http://www.bls.gov/news.release/pdf/union2.pdf  </a:t>
            </a:r>
            <a:endParaRPr lang="en-US" sz="1200"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Barry T. Hirsch and David A. Macpherson, "</a:t>
            </a:r>
            <a:r>
              <a:rPr lang="en-US" sz="1200" u="sng" kern="1200" dirty="0">
                <a:solidFill>
                  <a:schemeClr val="tx1"/>
                </a:solidFill>
                <a:effectLst/>
                <a:latin typeface="+mn-lt"/>
                <a:ea typeface="+mn-ea"/>
                <a:cs typeface="+mn-cs"/>
                <a:hlinkClick r:id="rId3" action="ppaction://hlinkfile"/>
              </a:rPr>
              <a:t>Union Membership and Coverage Database from the Current Population Survey: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Industrial and Labor Relations Review</a:t>
            </a:r>
            <a:r>
              <a:rPr lang="en-US" sz="1200" kern="1200" dirty="0">
                <a:solidFill>
                  <a:schemeClr val="tx1"/>
                </a:solidFill>
                <a:effectLst/>
                <a:latin typeface="+mn-lt"/>
                <a:ea typeface="+mn-ea"/>
                <a:cs typeface="+mn-cs"/>
              </a:rPr>
              <a:t>, Vol. 56, No. 2, January 2003, pp. 349-54. (in </a:t>
            </a:r>
            <a:r>
              <a:rPr lang="en-US" sz="1200" kern="1200" dirty="0" err="1">
                <a:solidFill>
                  <a:schemeClr val="tx1"/>
                </a:solidFill>
                <a:effectLst/>
                <a:latin typeface="+mn-lt"/>
                <a:ea typeface="+mn-ea"/>
                <a:cs typeface="+mn-cs"/>
              </a:rPr>
              <a:t>pdf</a:t>
            </a:r>
            <a:r>
              <a:rPr lang="en-US" sz="1200" kern="1200" dirty="0">
                <a:solidFill>
                  <a:schemeClr val="tx1"/>
                </a:solidFill>
                <a:effectLst/>
                <a:latin typeface="+mn-lt"/>
                <a:ea typeface="+mn-ea"/>
                <a:cs typeface="+mn-cs"/>
              </a:rPr>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56</a:t>
            </a:fld>
            <a:endParaRPr lang="en-US" dirty="0"/>
          </a:p>
        </p:txBody>
      </p:sp>
    </p:spTree>
    <p:extLst>
      <p:ext uri="{BB962C8B-B14F-4D97-AF65-F5344CB8AC3E}">
        <p14:creationId xmlns:p14="http://schemas.microsoft.com/office/powerpoint/2010/main" val="2132234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Source:  Greenpeace. http://www.greenpeace.org/usa/en/campaigns/global-warming-and-energy/polluterwatch/The-Lewis-Powell-Memo/</a:t>
            </a:r>
          </a:p>
        </p:txBody>
      </p:sp>
      <p:sp>
        <p:nvSpPr>
          <p:cNvPr id="4" name="Slide Number Placeholder 3"/>
          <p:cNvSpPr>
            <a:spLocks noGrp="1"/>
          </p:cNvSpPr>
          <p:nvPr>
            <p:ph type="sldNum" sz="quarter" idx="5"/>
          </p:nvPr>
        </p:nvSpPr>
        <p:spPr/>
        <p:txBody>
          <a:bodyPr/>
          <a:lstStyle/>
          <a:p>
            <a:pPr>
              <a:defRPr/>
            </a:pPr>
            <a:fld id="{9984E9DE-8497-42BC-9D5C-60C0242D0E5D}" type="slidenum">
              <a:rPr lang="en-US" smtClean="0"/>
              <a:pPr>
                <a:defRPr/>
              </a:pPr>
              <a:t>57</a:t>
            </a:fld>
            <a:endParaRPr lang="en-US"/>
          </a:p>
        </p:txBody>
      </p:sp>
    </p:spTree>
    <p:extLst>
      <p:ext uri="{BB962C8B-B14F-4D97-AF65-F5344CB8AC3E}">
        <p14:creationId xmlns:p14="http://schemas.microsoft.com/office/powerpoint/2010/main" val="1306978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xfrm>
            <a:off x="930482" y="3330419"/>
            <a:ext cx="7435436" cy="32777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t>The major victories of the 1960s and the early 1970s caused great alarm among corporate America, their right wing political allies and corporate mainstream politicians.  Many of these victories coupled with an upsurge in labor unrest threatened many of their fundamental interests and furthered limited their power and freedom.  Corporate America desperately wanted to regain political dominance and greater freedom from government control and strong unions. </a:t>
            </a:r>
          </a:p>
          <a:p>
            <a:pPr eaLnBrk="1" hangingPunct="1">
              <a:lnSpc>
                <a:spcPct val="90000"/>
              </a:lnSpc>
              <a:spcBef>
                <a:spcPct val="0"/>
              </a:spcBef>
            </a:pPr>
            <a:endParaRPr lang="en-US"/>
          </a:p>
          <a:p>
            <a:pPr eaLnBrk="1" hangingPunct="1">
              <a:lnSpc>
                <a:spcPct val="90000"/>
              </a:lnSpc>
              <a:spcBef>
                <a:spcPct val="0"/>
              </a:spcBef>
            </a:pPr>
            <a:r>
              <a:rPr lang="en-US"/>
              <a:t>On August 23, 1971, Lewis Powell, wrote a famous confidential memo to the U.S. Chamber of Commerce calling for a major counterattack by corporate America. </a:t>
            </a:r>
            <a:r>
              <a:rPr lang="en-US">
                <a:hlinkClick r:id="rId3"/>
              </a:rPr>
              <a:t>http://reclaimdemocracy.org/corporate_accountability/powell_memo_lewis.html</a:t>
            </a:r>
            <a:r>
              <a:rPr lang="en-US"/>
              <a:t> This memo along with the writings of other corporate allies laid the foundation for the corporate counterattack that helped achieve the election of Ronald Reagan in 1980s and a fundamental shift in American economic and political life.</a:t>
            </a:r>
          </a:p>
          <a:p>
            <a:pPr eaLnBrk="1" hangingPunct="1">
              <a:lnSpc>
                <a:spcPct val="90000"/>
              </a:lnSpc>
              <a:spcBef>
                <a:spcPct val="0"/>
              </a:spcBef>
            </a:pPr>
            <a:endParaRPr lang="en-US"/>
          </a:p>
          <a:p>
            <a:pPr eaLnBrk="1" hangingPunct="1">
              <a:lnSpc>
                <a:spcPct val="90000"/>
              </a:lnSpc>
              <a:spcBef>
                <a:spcPct val="0"/>
              </a:spcBef>
            </a:pPr>
            <a:r>
              <a:rPr lang="en-US"/>
              <a:t>The key elements and messages of the strategy are listed above.  They also included the importance of winning the battle for the future vision of the country coupled with values, themes and messages that would become the dominant view of our future.  This battle of ideas would be supported by the creation of many think tanks, endowment of chairs in university economics departments and business schools, attacks on leftist and progressive intellectuals, strengthening lobbying efforts, dominating the media and building powerful and well-funded permanent political and election campaign organizations.  Crushing unions would be key.</a:t>
            </a:r>
          </a:p>
          <a:p>
            <a:pPr eaLnBrk="1" hangingPunct="1">
              <a:lnSpc>
                <a:spcPct val="90000"/>
              </a:lnSpc>
              <a:spcBef>
                <a:spcPct val="0"/>
              </a:spcBef>
            </a:pPr>
            <a:endParaRPr lang="en-US"/>
          </a:p>
          <a:p>
            <a:pPr eaLnBrk="1" hangingPunct="1">
              <a:lnSpc>
                <a:spcPct val="90000"/>
              </a:lnSpc>
              <a:spcBef>
                <a:spcPct val="0"/>
              </a:spcBef>
            </a:pPr>
            <a:r>
              <a:rPr lang="en-US"/>
              <a:t>What were the results?  We have already seen the dramatic shift to economic inequality.  Long gone were the days of a rising tide would lift all boats.</a:t>
            </a:r>
          </a:p>
          <a:p>
            <a:pPr eaLnBrk="1" hangingPunct="1">
              <a:spcBef>
                <a:spcPct val="0"/>
              </a:spcBef>
            </a:pPr>
            <a:endParaRPr lang="en-US"/>
          </a:p>
        </p:txBody>
      </p:sp>
    </p:spTree>
    <p:extLst>
      <p:ext uri="{BB962C8B-B14F-4D97-AF65-F5344CB8AC3E}">
        <p14:creationId xmlns:p14="http://schemas.microsoft.com/office/powerpoint/2010/main" val="83583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Image:</a:t>
            </a:r>
            <a:r>
              <a:rPr lang="en-US" baseline="0" dirty="0"/>
              <a:t>  http://www.stmartin.edu/whatsnew/MediaReleases/images/MartinLutherKingJr.jpg  Image may be subject to copyright.</a:t>
            </a:r>
          </a:p>
          <a:p>
            <a:r>
              <a:rPr lang="en-US" baseline="0" dirty="0"/>
              <a:t>Quote:  Peter </a:t>
            </a:r>
            <a:r>
              <a:rPr lang="en-US" baseline="0" dirty="0" err="1"/>
              <a:t>Bollen</a:t>
            </a:r>
            <a:r>
              <a:rPr lang="en-US" baseline="0" dirty="0"/>
              <a:t>, </a:t>
            </a:r>
            <a:r>
              <a:rPr lang="en-US" i="1" baseline="0" dirty="0"/>
              <a:t>Great Labor Quotations</a:t>
            </a:r>
            <a:r>
              <a:rPr lang="en-US" i="0" baseline="0" dirty="0"/>
              <a:t>, page 138.</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10</a:t>
            </a:fld>
            <a:endParaRPr lang="en-US"/>
          </a:p>
        </p:txBody>
      </p:sp>
    </p:spTree>
    <p:extLst>
      <p:ext uri="{BB962C8B-B14F-4D97-AF65-F5344CB8AC3E}">
        <p14:creationId xmlns:p14="http://schemas.microsoft.com/office/powerpoint/2010/main" val="3743378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a:t>
            </a:r>
            <a:r>
              <a:rPr lang="en-US" dirty="0" err="1"/>
              <a:t>Mishel</a:t>
            </a:r>
            <a:r>
              <a:rPr lang="en-US" dirty="0"/>
              <a:t> and Bernstein, </a:t>
            </a:r>
            <a:r>
              <a:rPr lang="en-US" i="1" dirty="0"/>
              <a:t>The State of Working America 1994-95</a:t>
            </a:r>
            <a:r>
              <a:rPr lang="en-US" dirty="0"/>
              <a:t>, M.E. Sharpe, 1994, page 37. U.S. Census Bureau, Historical Income Tables.  F-1 for income ranges in 2010 dollars and F-3 for income changes. http://www.census.gov/hhes/www/income/data/historical/families/index.html </a:t>
            </a:r>
          </a:p>
        </p:txBody>
      </p:sp>
      <p:sp>
        <p:nvSpPr>
          <p:cNvPr id="4" name="Slide Number Placeholder 3"/>
          <p:cNvSpPr>
            <a:spLocks noGrp="1"/>
          </p:cNvSpPr>
          <p:nvPr>
            <p:ph type="sldNum" sz="quarter" idx="5"/>
          </p:nvPr>
        </p:nvSpPr>
        <p:spPr/>
        <p:txBody>
          <a:bodyPr/>
          <a:lstStyle/>
          <a:p>
            <a:pPr>
              <a:defRPr/>
            </a:pPr>
            <a:fld id="{ADD12767-832F-48CA-B209-826290EE1029}" type="slidenum">
              <a:rPr lang="en-US" smtClean="0"/>
              <a:pPr>
                <a:defRPr/>
              </a:pPr>
              <a:t>59</a:t>
            </a:fld>
            <a:endParaRPr lang="en-US"/>
          </a:p>
        </p:txBody>
      </p:sp>
    </p:spTree>
    <p:extLst>
      <p:ext uri="{BB962C8B-B14F-4D97-AF65-F5344CB8AC3E}">
        <p14:creationId xmlns:p14="http://schemas.microsoft.com/office/powerpoint/2010/main" val="802662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 Census Bureau, Historical Income Tables.  F-1 for income ranges in 2013 dollars and F-3 for income changes. http://www.census.gov/hhes/www/income/data/historical/families/index.html Top 0.01% 1979 to 2005.  Congressional Budget Office, “Historical Effective Tax Rates,” 2008., Table 3. </a:t>
            </a:r>
            <a:r>
              <a:rPr lang="en-US" dirty="0">
                <a:hlinkClick r:id="rId3"/>
              </a:rPr>
              <a:t>http://www.cbo.gov/ftpdocs/98xx/doc9884/12-23-EffectiveTaxRates_Letter.pdf</a:t>
            </a:r>
            <a:r>
              <a:rPr lang="en-US" dirty="0"/>
              <a:t> </a:t>
            </a:r>
          </a:p>
        </p:txBody>
      </p:sp>
      <p:sp>
        <p:nvSpPr>
          <p:cNvPr id="4" name="Slide Number Placeholder 3"/>
          <p:cNvSpPr>
            <a:spLocks noGrp="1"/>
          </p:cNvSpPr>
          <p:nvPr>
            <p:ph type="sldNum" sz="quarter" idx="10"/>
          </p:nvPr>
        </p:nvSpPr>
        <p:spPr/>
        <p:txBody>
          <a:bodyPr/>
          <a:lstStyle/>
          <a:p>
            <a:fld id="{4548ABB4-210E-460E-A441-548F426C3DCF}" type="slidenum">
              <a:rPr lang="en-US" smtClean="0"/>
              <a:t>60</a:t>
            </a:fld>
            <a:endParaRPr lang="en-US"/>
          </a:p>
        </p:txBody>
      </p:sp>
    </p:spTree>
    <p:extLst>
      <p:ext uri="{BB962C8B-B14F-4D97-AF65-F5344CB8AC3E}">
        <p14:creationId xmlns:p14="http://schemas.microsoft.com/office/powerpoint/2010/main" val="2516037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 Census Bureau, Historical Income Tables.  F-1 for income ranges in 2013 dollars and F-3 for income changes. http://www.census.gov/hhes/www/income/data/historical/families/index.html Top 0.01% 1979 to 2005.  Congressional Budget Office, “Historical Effective Tax Rates,” 2008., Table 3. </a:t>
            </a:r>
            <a:r>
              <a:rPr lang="en-US" dirty="0">
                <a:hlinkClick r:id="rId3"/>
              </a:rPr>
              <a:t>http://www.cbo.gov/ftpdocs/98xx/doc9884/12-23-EffectiveTaxRates_Letter.pdf</a:t>
            </a:r>
            <a:r>
              <a:rPr lang="en-US" dirty="0"/>
              <a:t> </a:t>
            </a:r>
          </a:p>
          <a:p>
            <a:r>
              <a:rPr lang="en-US" dirty="0"/>
              <a:t>https://www.cbo.gov/sites/default/files/110th-congress-2007-2008/reports/12-23-effectivetaxrates_letter.pdf</a:t>
            </a:r>
          </a:p>
          <a:p>
            <a:r>
              <a:rPr lang="en-US" dirty="0"/>
              <a:t>IRS,</a:t>
            </a:r>
            <a:r>
              <a:rPr lang="en-US" baseline="0" dirty="0"/>
              <a:t> “Individual Income Tax Shares, 2012,” </a:t>
            </a:r>
            <a:r>
              <a:rPr lang="en-US" sz="1200" dirty="0"/>
              <a:t>http://www.irs.gov/pub/irs-soi/soi-a-ints-id1506.pdf </a:t>
            </a:r>
            <a:endParaRPr lang="en-US" dirty="0"/>
          </a:p>
        </p:txBody>
      </p:sp>
      <p:sp>
        <p:nvSpPr>
          <p:cNvPr id="4" name="Slide Number Placeholder 3"/>
          <p:cNvSpPr>
            <a:spLocks noGrp="1"/>
          </p:cNvSpPr>
          <p:nvPr>
            <p:ph type="sldNum" sz="quarter" idx="10"/>
          </p:nvPr>
        </p:nvSpPr>
        <p:spPr/>
        <p:txBody>
          <a:bodyPr/>
          <a:lstStyle/>
          <a:p>
            <a:fld id="{4548ABB4-210E-460E-A441-548F426C3DCF}" type="slidenum">
              <a:rPr lang="en-US" smtClean="0"/>
              <a:t>61</a:t>
            </a:fld>
            <a:endParaRPr lang="en-US"/>
          </a:p>
        </p:txBody>
      </p:sp>
    </p:spTree>
    <p:extLst>
      <p:ext uri="{BB962C8B-B14F-4D97-AF65-F5344CB8AC3E}">
        <p14:creationId xmlns:p14="http://schemas.microsoft.com/office/powerpoint/2010/main" val="1859142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Image:</a:t>
            </a:r>
            <a:r>
              <a:rPr lang="en-US" baseline="0" dirty="0"/>
              <a:t>  </a:t>
            </a:r>
            <a:r>
              <a:rPr lang="en-US" dirty="0">
                <a:hlinkClick r:id="rId3"/>
              </a:rPr>
              <a:t>http://en.wikipedia.org/wiki/Paul_Weyrich</a:t>
            </a:r>
            <a:r>
              <a:rPr lang="en-US" dirty="0"/>
              <a:t>  Image may be subject to</a:t>
            </a:r>
            <a:r>
              <a:rPr lang="en-US" baseline="0" dirty="0"/>
              <a:t> copyright.</a:t>
            </a:r>
          </a:p>
          <a:p>
            <a:r>
              <a:rPr lang="en-US" baseline="0" dirty="0"/>
              <a:t>Quote:  Robert </a:t>
            </a:r>
            <a:r>
              <a:rPr lang="en-US" baseline="0" dirty="0" err="1"/>
              <a:t>McChesney</a:t>
            </a:r>
            <a:r>
              <a:rPr lang="en-US" baseline="0" dirty="0"/>
              <a:t>, </a:t>
            </a:r>
            <a:r>
              <a:rPr lang="en-US" i="1" baseline="0" dirty="0"/>
              <a:t>Digital Disconnect</a:t>
            </a:r>
            <a:r>
              <a:rPr lang="en-US" i="0" baseline="0" dirty="0"/>
              <a:t>, page 59.</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Note:  </a:t>
            </a:r>
            <a:r>
              <a:rPr lang="en-US" sz="1200" dirty="0"/>
              <a:t>Co-founder of the Heritage Foundation, largest conservative think tank in WA D.C. and partially funded by Charles Koch Foundation and other right-wing billionaires.</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63</a:t>
            </a:fld>
            <a:endParaRPr lang="en-US"/>
          </a:p>
        </p:txBody>
      </p:sp>
    </p:spTree>
    <p:extLst>
      <p:ext uri="{BB962C8B-B14F-4D97-AF65-F5344CB8AC3E}">
        <p14:creationId xmlns:p14="http://schemas.microsoft.com/office/powerpoint/2010/main" val="3096340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https://suzieqq.wordpress.com/2011/03/11/</a:t>
            </a:r>
            <a:r>
              <a:rPr lang="en-US" dirty="0"/>
              <a:t>  Image may be subject to copyright.</a:t>
            </a:r>
          </a:p>
          <a:p>
            <a:endParaRPr lang="en-US" dirty="0"/>
          </a:p>
          <a:p>
            <a:r>
              <a:rPr lang="en-US" dirty="0"/>
              <a:t>Sources:  </a:t>
            </a:r>
            <a:r>
              <a:rPr lang="en-US" dirty="0">
                <a:hlinkClick r:id="rId4"/>
              </a:rPr>
              <a:t>http://www.nytimes.com/2015/01/27/us/politics/kochs-plan-to-spend-900-million-on-2016-campaign.html?_r=0</a:t>
            </a:r>
            <a:r>
              <a:rPr lang="en-US" dirty="0"/>
              <a:t>  </a:t>
            </a:r>
          </a:p>
          <a:p>
            <a:endParaRPr lang="en-US" dirty="0"/>
          </a:p>
          <a:p>
            <a:r>
              <a:rPr lang="en-US" dirty="0">
                <a:hlinkClick r:id="rId5"/>
              </a:rPr>
              <a:t>http://msnbc.tumblr.com/post/72567772382/rev-sharpton-explores-a-new-report-that-the</a:t>
            </a:r>
            <a:r>
              <a:rPr lang="en-US" dirty="0"/>
              <a:t> </a:t>
            </a:r>
          </a:p>
        </p:txBody>
      </p:sp>
      <p:sp>
        <p:nvSpPr>
          <p:cNvPr id="4" name="Slide Number Placeholder 3"/>
          <p:cNvSpPr>
            <a:spLocks noGrp="1"/>
          </p:cNvSpPr>
          <p:nvPr>
            <p:ph type="sldNum" sz="quarter" idx="10"/>
          </p:nvPr>
        </p:nvSpPr>
        <p:spPr/>
        <p:txBody>
          <a:bodyPr/>
          <a:lstStyle/>
          <a:p>
            <a:fld id="{7E577DDA-EFEB-4026-AE3E-9DA71543D389}" type="slidenum">
              <a:rPr lang="en-US" smtClean="0"/>
              <a:t>64</a:t>
            </a:fld>
            <a:endParaRPr lang="en-US"/>
          </a:p>
        </p:txBody>
      </p:sp>
    </p:spTree>
    <p:extLst>
      <p:ext uri="{BB962C8B-B14F-4D97-AF65-F5344CB8AC3E}">
        <p14:creationId xmlns:p14="http://schemas.microsoft.com/office/powerpoint/2010/main" val="2714309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Brennan Center for Voting Rights. https://www.brennancenter.org/voting-restrictions-first-time-2016  Image may be subject to copyright</a:t>
            </a:r>
            <a:r>
              <a:rPr lang="en-US" baseline="0" dirty="0" smtClean="0"/>
              <a:t>.</a:t>
            </a:r>
          </a:p>
          <a:p>
            <a:r>
              <a:rPr lang="en-US" baseline="0" dirty="0" smtClean="0"/>
              <a:t>Light red shows restriction in place in 2012</a:t>
            </a:r>
          </a:p>
          <a:p>
            <a:r>
              <a:rPr lang="en-US" baseline="0" dirty="0" smtClean="0"/>
              <a:t>Dark red shows restriction in place for 2016</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65</a:t>
            </a:fld>
            <a:endParaRPr lang="en-US"/>
          </a:p>
        </p:txBody>
      </p:sp>
    </p:spTree>
    <p:extLst>
      <p:ext uri="{BB962C8B-B14F-4D97-AF65-F5344CB8AC3E}">
        <p14:creationId xmlns:p14="http://schemas.microsoft.com/office/powerpoint/2010/main" val="454051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dirty="0" smtClean="0"/>
              <a:t>:</a:t>
            </a:r>
            <a:r>
              <a:rPr lang="en-US" baseline="0" dirty="0" smtClean="0"/>
              <a:t>  http://michaelmoore.com/trumpwillwin/ </a:t>
            </a:r>
            <a:r>
              <a:rPr lang="en-US" dirty="0" smtClean="0"/>
              <a:t> </a:t>
            </a:r>
            <a:r>
              <a:rPr lang="en-US" dirty="0"/>
              <a:t>Image may be subject to copyright.</a:t>
            </a:r>
          </a:p>
          <a:p>
            <a:r>
              <a:rPr lang="en-US" dirty="0"/>
              <a:t>Quote:</a:t>
            </a:r>
            <a:r>
              <a:rPr lang="en-US" baseline="0" dirty="0"/>
              <a:t>  http://www.washingtonpost.com/blogs/fact-checker/wp/2015/07/08/donald-trumps-false-comments-connecting-mexican-immigrants-and-crime/ </a:t>
            </a:r>
            <a:endParaRPr lang="en-US" baseline="0" dirty="0" smtClean="0"/>
          </a:p>
          <a:p>
            <a:r>
              <a:rPr lang="en-US" baseline="0" dirty="0" smtClean="0"/>
              <a:t>Source:  Cato Institute, Criminal Immigrants:  Their Numbers, Demographics and Countries of Origin, March 15, 2017. https://object.cato.org/sites/cato.org/files/pubs/pdf/immigration_brief-1.pdf </a:t>
            </a:r>
          </a:p>
          <a:p>
            <a:r>
              <a:rPr lang="en-US" b="1" baseline="0" dirty="0" smtClean="0"/>
              <a:t>“</a:t>
            </a:r>
            <a:r>
              <a:rPr lang="en-US" b="1" dirty="0" smtClean="0"/>
              <a:t>All immigrants are less likely to be incarcerated than natives relative to their shares of the population. Even illegal immigrants are less likely to be incarcerated than native-born Americans.”</a:t>
            </a:r>
            <a:endParaRPr lang="en-US" b="1" dirty="0"/>
          </a:p>
        </p:txBody>
      </p:sp>
      <p:sp>
        <p:nvSpPr>
          <p:cNvPr id="4" name="Slide Number Placeholder 3"/>
          <p:cNvSpPr>
            <a:spLocks noGrp="1"/>
          </p:cNvSpPr>
          <p:nvPr>
            <p:ph type="sldNum" sz="quarter" idx="10"/>
          </p:nvPr>
        </p:nvSpPr>
        <p:spPr/>
        <p:txBody>
          <a:bodyPr/>
          <a:lstStyle/>
          <a:p>
            <a:fld id="{7E577DDA-EFEB-4026-AE3E-9DA71543D389}" type="slidenum">
              <a:rPr lang="en-US" smtClean="0"/>
              <a:t>66</a:t>
            </a:fld>
            <a:endParaRPr lang="en-US"/>
          </a:p>
        </p:txBody>
      </p:sp>
    </p:spTree>
    <p:extLst>
      <p:ext uri="{BB962C8B-B14F-4D97-AF65-F5344CB8AC3E}">
        <p14:creationId xmlns:p14="http://schemas.microsoft.com/office/powerpoint/2010/main" val="3394332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a:t>
            </a:r>
            <a:r>
              <a:rPr lang="en-US" dirty="0" smtClean="0">
                <a:hlinkClick r:id="rId3"/>
              </a:rPr>
              <a:t>images.dailykos.com/images/150358/large/RTX1GZCO.jpg?1435250433</a:t>
            </a:r>
            <a:endParaRPr lang="en-US" dirty="0" smtClean="0"/>
          </a:p>
          <a:p>
            <a:r>
              <a:rPr lang="en-US" dirty="0" smtClean="0"/>
              <a:t>Image </a:t>
            </a:r>
            <a:r>
              <a:rPr lang="en-US" dirty="0"/>
              <a:t>may be subject to copyright.</a:t>
            </a:r>
          </a:p>
          <a:p>
            <a:r>
              <a:rPr lang="en-US" dirty="0" smtClean="0"/>
              <a:t>Quotes:</a:t>
            </a:r>
          </a:p>
          <a:p>
            <a:r>
              <a:rPr lang="en-US" dirty="0" smtClean="0"/>
              <a:t>NBC </a:t>
            </a:r>
            <a:r>
              <a:rPr lang="en-US" dirty="0"/>
              <a:t>News, November 27, 2016.  </a:t>
            </a:r>
            <a:r>
              <a:rPr lang="en-US" u="sng" dirty="0">
                <a:hlinkClick r:id="rId4"/>
              </a:rPr>
              <a:t>http://www.nbcnews.com/politics/2016-election/tweet-flurry-president-elect-donald-trump-calls-recount-efforts-sad-n688761</a:t>
            </a:r>
            <a:r>
              <a:rPr lang="en-US" dirty="0"/>
              <a:t> </a:t>
            </a:r>
          </a:p>
          <a:p>
            <a:endParaRPr lang="en-US" dirty="0"/>
          </a:p>
          <a:p>
            <a:r>
              <a:rPr lang="en-US" dirty="0" smtClean="0"/>
              <a:t>Shear</a:t>
            </a:r>
            <a:r>
              <a:rPr lang="en-US" dirty="0"/>
              <a:t>, Michael, and Huetteman, Emmarie, “Trump Repeats Lie About Popular Vote in Meeting with Lawmakers,” </a:t>
            </a:r>
            <a:r>
              <a:rPr lang="en-US" i="1" dirty="0"/>
              <a:t>New York Times, </a:t>
            </a:r>
            <a:r>
              <a:rPr lang="en-US" dirty="0"/>
              <a:t>January 23, 2017.  </a:t>
            </a:r>
            <a:r>
              <a:rPr lang="en-US" u="sng" dirty="0">
                <a:hlinkClick r:id="rId5"/>
              </a:rPr>
              <a:t>https://www.nytimes.com/2017/01/23/us/politics/donald-trump-congress-democrats.html?_r=0</a:t>
            </a:r>
            <a:r>
              <a:rPr lang="en-US" dirty="0"/>
              <a:t> </a:t>
            </a:r>
          </a:p>
          <a:p>
            <a:endParaRPr lang="en-US" baseline="30000" dirty="0"/>
          </a:p>
          <a:p>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67</a:t>
            </a:fld>
            <a:endParaRPr lang="en-US"/>
          </a:p>
        </p:txBody>
      </p:sp>
    </p:spTree>
    <p:extLst>
      <p:ext uri="{BB962C8B-B14F-4D97-AF65-F5344CB8AC3E}">
        <p14:creationId xmlns:p14="http://schemas.microsoft.com/office/powerpoint/2010/main" val="3092982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71</a:t>
            </a:fld>
            <a:endParaRPr lang="en-US" dirty="0"/>
          </a:p>
        </p:txBody>
      </p:sp>
    </p:spTree>
    <p:extLst>
      <p:ext uri="{BB962C8B-B14F-4D97-AF65-F5344CB8AC3E}">
        <p14:creationId xmlns:p14="http://schemas.microsoft.com/office/powerpoint/2010/main" val="2620443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http://www.nbcnews.com/news/us-news/trump-suggests-canceling-meeting-mexico-s-president-after-shots-fired-n712461 Image may be subject to copyright.</a:t>
            </a:r>
          </a:p>
          <a:p>
            <a:r>
              <a:rPr lang="en-US" dirty="0" smtClean="0"/>
              <a:t>Image:</a:t>
            </a:r>
            <a:r>
              <a:rPr lang="en-US" baseline="0" dirty="0" smtClean="0"/>
              <a:t>  </a:t>
            </a:r>
            <a:r>
              <a:rPr lang="en-US" dirty="0" smtClean="0"/>
              <a:t>http://americasvoice.org/blog/united-states-trump-dreamers-parents-u-s-citizens-detained-deported/  </a:t>
            </a:r>
          </a:p>
          <a:p>
            <a:r>
              <a:rPr lang="en-US" dirty="0" smtClean="0"/>
              <a:t>Source:  Path</a:t>
            </a:r>
            <a:r>
              <a:rPr lang="en-US" baseline="0" dirty="0" smtClean="0"/>
              <a:t> - http://edition.cnn.com/election/results/exit-polls/national/president </a:t>
            </a:r>
          </a:p>
          <a:p>
            <a:r>
              <a:rPr lang="en-US" baseline="0" dirty="0" smtClean="0"/>
              <a:t>Source:  Wall - http://www.pewresearch.org/fact-tank/2017/02/24/most-americans-continue-to-oppose-u-s-border-wall-doubt-mexico-would-pay-for-it/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72</a:t>
            </a:fld>
            <a:endParaRPr lang="en-US" dirty="0"/>
          </a:p>
        </p:txBody>
      </p:sp>
    </p:spTree>
    <p:extLst>
      <p:ext uri="{BB962C8B-B14F-4D97-AF65-F5344CB8AC3E}">
        <p14:creationId xmlns:p14="http://schemas.microsoft.com/office/powerpoint/2010/main" val="539386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Source: Years 1890  - 1929, Vernon Briggs, </a:t>
            </a:r>
            <a:r>
              <a:rPr lang="en-US" sz="1200" i="1" dirty="0"/>
              <a:t>Immigration and  American </a:t>
            </a:r>
            <a:r>
              <a:rPr lang="en-US" sz="1200" dirty="0"/>
              <a:t>Unionism, pages 71 and 113.  Years 1930 -1970, U.S. Department of </a:t>
            </a:r>
            <a:r>
              <a:rPr lang="en-US" sz="1100" dirty="0"/>
              <a:t>Commerce</a:t>
            </a:r>
            <a:r>
              <a:rPr lang="en-US" sz="1200" dirty="0"/>
              <a:t>,  “Historical Statistics of the U. S. – Colonial Times to 1970, page 178.  Years 1971 to 2003, U.S. Department of Commerce, “Statistical Abstract of the U.S., several issues, tables typically labeled “Labor Union Membership by Sector.  Years 2003 to </a:t>
            </a:r>
            <a:r>
              <a:rPr lang="en-US" sz="1200" dirty="0" smtClean="0"/>
              <a:t>2016 </a:t>
            </a:r>
            <a:r>
              <a:rPr lang="en-US" sz="1200" dirty="0"/>
              <a:t>Bureau of Labor Statistics.</a:t>
            </a:r>
            <a:r>
              <a:rPr lang="en-US" sz="1200" baseline="0" dirty="0"/>
              <a:t> http://www.bls.gov/news.release/pdf/union2.pdf </a:t>
            </a:r>
            <a:endParaRPr lang="en-US" sz="1200"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Barry T. Hirsch and David A. Macpherson, "</a:t>
            </a:r>
            <a:r>
              <a:rPr lang="en-US" sz="1200" u="sng" kern="1200" dirty="0">
                <a:solidFill>
                  <a:schemeClr val="tx1"/>
                </a:solidFill>
                <a:effectLst/>
                <a:latin typeface="+mn-lt"/>
                <a:ea typeface="+mn-ea"/>
                <a:cs typeface="+mn-cs"/>
                <a:hlinkClick r:id="rId3" action="ppaction://hlinkfile"/>
              </a:rPr>
              <a:t>Union Membership and Coverage Database from the Current Population Survey: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Industrial and Labor Relations Review</a:t>
            </a:r>
            <a:r>
              <a:rPr lang="en-US" sz="1200" kern="1200" dirty="0">
                <a:solidFill>
                  <a:schemeClr val="tx1"/>
                </a:solidFill>
                <a:effectLst/>
                <a:latin typeface="+mn-lt"/>
                <a:ea typeface="+mn-ea"/>
                <a:cs typeface="+mn-cs"/>
              </a:rPr>
              <a:t>, Vol. 56, No. 2, January 2003, pp. 349-54. (in </a:t>
            </a:r>
            <a:r>
              <a:rPr lang="en-US" sz="1200" kern="1200" dirty="0" err="1">
                <a:solidFill>
                  <a:schemeClr val="tx1"/>
                </a:solidFill>
                <a:effectLst/>
                <a:latin typeface="+mn-lt"/>
                <a:ea typeface="+mn-ea"/>
                <a:cs typeface="+mn-cs"/>
              </a:rPr>
              <a:t>pdf</a:t>
            </a:r>
            <a:r>
              <a:rPr lang="en-US" sz="1200" kern="1200" dirty="0">
                <a:solidFill>
                  <a:schemeClr val="tx1"/>
                </a:solidFill>
                <a:effectLst/>
                <a:latin typeface="+mn-lt"/>
                <a:ea typeface="+mn-ea"/>
                <a:cs typeface="+mn-cs"/>
              </a:rPr>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11</a:t>
            </a:fld>
            <a:endParaRPr lang="en-US" dirty="0"/>
          </a:p>
        </p:txBody>
      </p:sp>
    </p:spTree>
    <p:extLst>
      <p:ext uri="{BB962C8B-B14F-4D97-AF65-F5344CB8AC3E}">
        <p14:creationId xmlns:p14="http://schemas.microsoft.com/office/powerpoint/2010/main" val="1506708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Carpenters</a:t>
            </a:r>
            <a:r>
              <a:rPr lang="en-US" baseline="0" dirty="0" smtClean="0"/>
              <a:t> Union. https://www.carpenters.org/about-ubc/21st-century-union/the-ubc-emblem/ Image may be subject to copyright.</a:t>
            </a:r>
          </a:p>
          <a:p>
            <a:r>
              <a:rPr lang="en-US" baseline="0" dirty="0" smtClean="0"/>
              <a:t>Source: Pacific NW Regional Council of Carpenters. https://www.nwcarpenters.org/pnwrcc-a-sanctuary-organization/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73</a:t>
            </a:fld>
            <a:endParaRPr lang="en-US" dirty="0"/>
          </a:p>
        </p:txBody>
      </p:sp>
    </p:spTree>
    <p:extLst>
      <p:ext uri="{BB962C8B-B14F-4D97-AF65-F5344CB8AC3E}">
        <p14:creationId xmlns:p14="http://schemas.microsoft.com/office/powerpoint/2010/main" val="3876385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Quote:  </a:t>
            </a:r>
            <a:r>
              <a:rPr lang="en-US" dirty="0">
                <a:hlinkClick r:id="rId3"/>
              </a:rPr>
              <a:t>http://www.aflcio.org/Press-Room/Speeches/At-the-2014-Missouri-AFL-CIO-Convention</a:t>
            </a:r>
            <a:r>
              <a:rPr lang="en-US" dirty="0"/>
              <a:t> </a:t>
            </a:r>
          </a:p>
          <a:p>
            <a:r>
              <a:rPr lang="en-US" dirty="0"/>
              <a:t>Image:  Epic Times, </a:t>
            </a:r>
            <a:r>
              <a:rPr lang="en-US" dirty="0">
                <a:hlinkClick r:id="rId4"/>
              </a:rPr>
              <a:t>http://www.epictimes.com/2015/06/new-billboard-in-orange-mound-puts-twist-on-black-lives-matter/</a:t>
            </a:r>
            <a:r>
              <a:rPr lang="en-US" dirty="0"/>
              <a:t>   Image may be subject to copyright.</a:t>
            </a:r>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74</a:t>
            </a:fld>
            <a:endParaRPr lang="en-US"/>
          </a:p>
        </p:txBody>
      </p:sp>
    </p:spTree>
    <p:extLst>
      <p:ext uri="{BB962C8B-B14F-4D97-AF65-F5344CB8AC3E}">
        <p14:creationId xmlns:p14="http://schemas.microsoft.com/office/powerpoint/2010/main" val="160076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New York Daily News</a:t>
            </a:r>
            <a:r>
              <a:rPr lang="en-US" dirty="0"/>
              <a:t>, July 27, 2017. </a:t>
            </a:r>
            <a:r>
              <a:rPr lang="en-US" dirty="0">
                <a:hlinkClick r:id="rId3"/>
              </a:rPr>
              <a:t>http://</a:t>
            </a:r>
            <a:r>
              <a:rPr lang="en-US" dirty="0" smtClean="0">
                <a:hlinkClick r:id="rId3"/>
              </a:rPr>
              <a:t>www.nydailynews.com/news/politics/trump-announces-transgender-military-service-ban-twitter-article-1.3357685</a:t>
            </a:r>
            <a:r>
              <a:rPr lang="en-US" dirty="0" smtClean="0"/>
              <a:t> </a:t>
            </a:r>
          </a:p>
          <a:p>
            <a:r>
              <a:rPr lang="en-US" dirty="0" smtClean="0"/>
              <a:t>Source:  Farber, Madeline, “Poll Finds Most Americans Support Transgender Military Service,” </a:t>
            </a:r>
            <a:r>
              <a:rPr lang="en-US" i="1" dirty="0" smtClean="0"/>
              <a:t>Time, </a:t>
            </a:r>
            <a:r>
              <a:rPr lang="en-US" dirty="0"/>
              <a:t> August 3, 2017. </a:t>
            </a:r>
            <a:r>
              <a:rPr lang="en-US" dirty="0">
                <a:hlinkClick r:id="rId4"/>
              </a:rPr>
              <a:t>http://time.com/4886165/trump-transgender-ban-poll</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75</a:t>
            </a:fld>
            <a:endParaRPr lang="en-US" dirty="0"/>
          </a:p>
        </p:txBody>
      </p:sp>
    </p:spTree>
    <p:extLst>
      <p:ext uri="{BB962C8B-B14F-4D97-AF65-F5344CB8AC3E}">
        <p14:creationId xmlns:p14="http://schemas.microsoft.com/office/powerpoint/2010/main" val="3299126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UPI. https://www.upi.com/Trump-natural-disasters-MeToo-How-2017-changed-the-world/7531512616649/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76</a:t>
            </a:fld>
            <a:endParaRPr lang="en-US" dirty="0"/>
          </a:p>
        </p:txBody>
      </p:sp>
    </p:spTree>
    <p:extLst>
      <p:ext uri="{BB962C8B-B14F-4D97-AF65-F5344CB8AC3E}">
        <p14:creationId xmlns:p14="http://schemas.microsoft.com/office/powerpoint/2010/main" val="551399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a:t>Dallas Weekly News, </a:t>
            </a:r>
            <a:r>
              <a:rPr lang="en-US" dirty="0">
                <a:hlinkClick r:id="rId3"/>
              </a:rPr>
              <a:t>http://</a:t>
            </a:r>
            <a:r>
              <a:rPr lang="en-US" dirty="0" smtClean="0">
                <a:hlinkClick r:id="rId3"/>
              </a:rPr>
              <a:t>www.dallasweekly.com/news/national/article_5c3677ec-3b3f-11e7-bee2-6bf5a938c6c9.html</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77</a:t>
            </a:fld>
            <a:endParaRPr lang="en-US"/>
          </a:p>
        </p:txBody>
      </p:sp>
    </p:spTree>
    <p:extLst>
      <p:ext uri="{BB962C8B-B14F-4D97-AF65-F5344CB8AC3E}">
        <p14:creationId xmlns:p14="http://schemas.microsoft.com/office/powerpoint/2010/main" val="2565298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Image:</a:t>
            </a:r>
            <a:r>
              <a:rPr lang="en-US" i="0" baseline="0" dirty="0" smtClean="0"/>
              <a:t>  http://heavy.com/news/2017/01/muslim-immigration-ban-protests-photos-where-dfw-jfk-lax-white-house-cities-states-pictures-list/ Image may be subject to copyright.</a:t>
            </a:r>
            <a:endParaRPr lang="en-US" i="0" dirty="0"/>
          </a:p>
        </p:txBody>
      </p:sp>
      <p:sp>
        <p:nvSpPr>
          <p:cNvPr id="4" name="Slide Number Placeholder 3"/>
          <p:cNvSpPr>
            <a:spLocks noGrp="1"/>
          </p:cNvSpPr>
          <p:nvPr>
            <p:ph type="sldNum" sz="quarter" idx="10"/>
          </p:nvPr>
        </p:nvSpPr>
        <p:spPr/>
        <p:txBody>
          <a:bodyPr/>
          <a:lstStyle/>
          <a:p>
            <a:fld id="{113226C8-6E73-4AC2-B28C-A874A78547CD}" type="slidenum">
              <a:rPr lang="en-US" smtClean="0"/>
              <a:t>78</a:t>
            </a:fld>
            <a:endParaRPr lang="en-US" dirty="0"/>
          </a:p>
        </p:txBody>
      </p:sp>
    </p:spTree>
    <p:extLst>
      <p:ext uri="{BB962C8B-B14F-4D97-AF65-F5344CB8AC3E}">
        <p14:creationId xmlns:p14="http://schemas.microsoft.com/office/powerpoint/2010/main" val="38943352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https://www.afscme.org/now/thousands-protest-michigans-right-to-work-for-less-bills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79</a:t>
            </a:fld>
            <a:endParaRPr lang="en-US" dirty="0"/>
          </a:p>
        </p:txBody>
      </p:sp>
    </p:spTree>
    <p:extLst>
      <p:ext uri="{BB962C8B-B14F-4D97-AF65-F5344CB8AC3E}">
        <p14:creationId xmlns:p14="http://schemas.microsoft.com/office/powerpoint/2010/main" val="3614645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http://www.seattlepi.com/elections/article/Women-allies-march-on-Seattle-10872707.php#photo-12233902  Image may be subject to copyright.</a:t>
            </a:r>
          </a:p>
          <a:p>
            <a:r>
              <a:rPr lang="en-US" dirty="0" smtClean="0"/>
              <a:t>The historic and extremely</a:t>
            </a:r>
            <a:r>
              <a:rPr lang="en-US" baseline="0" dirty="0" smtClean="0"/>
              <a:t> large women‘s marches of January 21, 2017 brought millions of women and men, young and old, people of color and white, citizens and non-citizens, and LGBT and straight in to the streets as a massive show of unity and solidarity to fight forward and move our country toward a better future.  The </a:t>
            </a:r>
            <a:r>
              <a:rPr lang="en-US" baseline="0" smtClean="0"/>
              <a:t>time is now</a:t>
            </a:r>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80</a:t>
            </a:fld>
            <a:endParaRPr lang="en-US"/>
          </a:p>
        </p:txBody>
      </p:sp>
    </p:spTree>
    <p:extLst>
      <p:ext uri="{BB962C8B-B14F-4D97-AF65-F5344CB8AC3E}">
        <p14:creationId xmlns:p14="http://schemas.microsoft.com/office/powerpoint/2010/main" val="1707025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http://universaldeclaration.org/works/billboards-for-justice/  Image may be subject to copyright.</a:t>
            </a:r>
          </a:p>
          <a:p>
            <a:r>
              <a:rPr lang="en-US" dirty="0" smtClean="0"/>
              <a:t>Source:  http://www.seattletimes.com/business/boeing-aerospace/alaska-airs-baggage-handlers-at-sea-tac-get-an-upgrade/ </a:t>
            </a:r>
          </a:p>
          <a:p>
            <a:r>
              <a:rPr lang="en-US" sz="1200" b="0" i="0" kern="1200" dirty="0" smtClean="0">
                <a:solidFill>
                  <a:schemeClr val="tx1"/>
                </a:solidFill>
                <a:effectLst/>
                <a:latin typeface="+mn-lt"/>
                <a:ea typeface="+mn-ea"/>
                <a:cs typeface="+mn-cs"/>
              </a:rPr>
              <a:t>In 2008, a </a:t>
            </a:r>
            <a:r>
              <a:rPr lang="en-US" sz="1200" b="0" i="0" u="none" strike="noStrike" kern="1200" dirty="0" smtClean="0">
                <a:solidFill>
                  <a:schemeClr val="tx1"/>
                </a:solidFill>
                <a:effectLst/>
                <a:latin typeface="+mn-lt"/>
                <a:ea typeface="+mn-ea"/>
                <a:cs typeface="+mn-cs"/>
                <a:hlinkClick r:id="rId3"/>
              </a:rPr>
              <a:t>federal arbitrator ruled that the airline had breached the IAM contract with the outsourcing</a:t>
            </a:r>
            <a:r>
              <a:rPr lang="en-US" sz="1200" b="0" i="0" kern="1200" dirty="0" smtClean="0">
                <a:solidFill>
                  <a:schemeClr val="tx1"/>
                </a:solidFill>
                <a:effectLst/>
                <a:latin typeface="+mn-lt"/>
                <a:ea typeface="+mn-ea"/>
                <a:cs typeface="+mn-cs"/>
              </a:rPr>
              <a:t> but did not order reinstatement of the workforce.</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81</a:t>
            </a:fld>
            <a:endParaRPr lang="en-US"/>
          </a:p>
        </p:txBody>
      </p:sp>
    </p:spTree>
    <p:extLst>
      <p:ext uri="{BB962C8B-B14F-4D97-AF65-F5344CB8AC3E}">
        <p14:creationId xmlns:p14="http://schemas.microsoft.com/office/powerpoint/2010/main" val="699925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https://sites.google.com/site/metroforensics3/csb-releases-board-approved-regulatory-report-on-chevron-refinery-fire---proposes-a-more-rigorous-refinery-industry-regulatory-system-in-california?tmpl=%2Fsystem%2Fapp%2Ftemplates%2Fprint%2F&amp;showPrintDialog=1  Image may be subject to copyright.</a:t>
            </a:r>
          </a:p>
          <a:p>
            <a:r>
              <a:rPr lang="en-US" dirty="0" smtClean="0"/>
              <a:t>Source:</a:t>
            </a:r>
            <a:r>
              <a:rPr lang="en-US" baseline="0" dirty="0" smtClean="0"/>
              <a:t>  CA State Building Trades. http://www.sbctc.org/doc.asp?id=4694&amp;parentid=6 </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82</a:t>
            </a:fld>
            <a:endParaRPr lang="en-US"/>
          </a:p>
        </p:txBody>
      </p:sp>
    </p:spTree>
    <p:extLst>
      <p:ext uri="{BB962C8B-B14F-4D97-AF65-F5344CB8AC3E}">
        <p14:creationId xmlns:p14="http://schemas.microsoft.com/office/powerpoint/2010/main" val="3364629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http://www.criminalizeconservatism.com/2012_12_14_archive.html  Image may be subject to copyright.</a:t>
            </a:r>
            <a:endParaRPr lang="en-US" dirty="0"/>
          </a:p>
        </p:txBody>
      </p:sp>
      <p:sp>
        <p:nvSpPr>
          <p:cNvPr id="4" name="Slide Number Placeholder 3"/>
          <p:cNvSpPr>
            <a:spLocks noGrp="1"/>
          </p:cNvSpPr>
          <p:nvPr>
            <p:ph type="sldNum" sz="quarter" idx="10"/>
          </p:nvPr>
        </p:nvSpPr>
        <p:spPr/>
        <p:txBody>
          <a:bodyPr/>
          <a:lstStyle/>
          <a:p>
            <a:fld id="{5D07BA38-6FA9-466C-A628-72752FE0C9F8}" type="slidenum">
              <a:rPr lang="en-US" smtClean="0"/>
              <a:t>12</a:t>
            </a:fld>
            <a:endParaRPr lang="en-US"/>
          </a:p>
        </p:txBody>
      </p:sp>
    </p:spTree>
    <p:extLst>
      <p:ext uri="{BB962C8B-B14F-4D97-AF65-F5344CB8AC3E}">
        <p14:creationId xmlns:p14="http://schemas.microsoft.com/office/powerpoint/2010/main" val="39029448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https://www.congress.gov/amendment/115th-congress/house-amendment/227</a:t>
            </a:r>
            <a:r>
              <a:rPr lang="en-US" dirty="0" smtClean="0"/>
              <a:t> </a:t>
            </a:r>
          </a:p>
          <a:p>
            <a:r>
              <a:rPr lang="en-US" dirty="0" smtClean="0">
                <a:hlinkClick r:id="rId4"/>
              </a:rPr>
              <a:t>http://clerk.house.gov/evs/2017/roll419.xml</a:t>
            </a:r>
            <a:r>
              <a:rPr lang="en-US" dirty="0" smtClean="0"/>
              <a:t> </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83</a:t>
            </a:fld>
            <a:endParaRPr lang="en-US" dirty="0"/>
          </a:p>
        </p:txBody>
      </p:sp>
    </p:spTree>
    <p:extLst>
      <p:ext uri="{BB962C8B-B14F-4D97-AF65-F5344CB8AC3E}">
        <p14:creationId xmlns:p14="http://schemas.microsoft.com/office/powerpoint/2010/main" val="4214642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and source:  St. Louis </a:t>
            </a:r>
            <a:r>
              <a:rPr lang="en-US" dirty="0"/>
              <a:t>Labor Tribune</a:t>
            </a:r>
            <a:r>
              <a:rPr lang="en-US" dirty="0" smtClean="0"/>
              <a:t>, August 28, 2017.  Image may be subject to copyright. </a:t>
            </a:r>
            <a:r>
              <a:rPr lang="en-US" dirty="0">
                <a:hlinkClick r:id="rId3"/>
              </a:rPr>
              <a:t>http://labortribune.com/photo-gallery-mass-turnout-for-rtw-repeal-rally-signature-turn-in-at-state-capitol/floor-signs</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84</a:t>
            </a:fld>
            <a:endParaRPr lang="en-US" dirty="0"/>
          </a:p>
        </p:txBody>
      </p:sp>
    </p:spTree>
    <p:extLst>
      <p:ext uri="{BB962C8B-B14F-4D97-AF65-F5344CB8AC3E}">
        <p14:creationId xmlns:p14="http://schemas.microsoft.com/office/powerpoint/2010/main" val="3397144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Quote:  </a:t>
            </a:r>
            <a:r>
              <a:rPr lang="en-US" sz="1200" kern="1200" dirty="0" smtClean="0">
                <a:solidFill>
                  <a:schemeClr val="tx1"/>
                </a:solidFill>
                <a:effectLst/>
                <a:latin typeface="+mn-lt"/>
                <a:ea typeface="+mn-ea"/>
                <a:cs typeface="+mn-cs"/>
              </a:rPr>
              <a:t>Donald J. Trump (@</a:t>
            </a:r>
            <a:r>
              <a:rPr lang="en-US" sz="1200" kern="1200" dirty="0" err="1" smtClean="0">
                <a:solidFill>
                  <a:schemeClr val="tx1"/>
                </a:solidFill>
                <a:effectLst/>
                <a:latin typeface="+mn-lt"/>
                <a:ea typeface="+mn-ea"/>
                <a:cs typeface="+mn-cs"/>
              </a:rPr>
              <a:t>realDonaldTrump</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May 7, 2015</a:t>
            </a:r>
            <a:endParaRPr lang="en-US" sz="1200" u="sng"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Quote:</a:t>
            </a:r>
            <a:r>
              <a:rPr lang="en-US" sz="1200" u="none" kern="1200" baseline="0" dirty="0" smtClean="0">
                <a:solidFill>
                  <a:schemeClr val="tx1"/>
                </a:solidFill>
                <a:effectLst/>
                <a:latin typeface="+mn-lt"/>
                <a:ea typeface="+mn-ea"/>
                <a:cs typeface="+mn-cs"/>
              </a:rPr>
              <a:t>  Costa, Robert, Trump vows ‘insurance for everybody’ in Obamacare replacement plan, </a:t>
            </a:r>
            <a:r>
              <a:rPr lang="en-US" sz="1200" i="1" u="none" kern="1200" baseline="0" dirty="0" smtClean="0">
                <a:solidFill>
                  <a:schemeClr val="tx1"/>
                </a:solidFill>
                <a:effectLst/>
                <a:latin typeface="+mn-lt"/>
                <a:ea typeface="+mn-ea"/>
                <a:cs typeface="+mn-cs"/>
              </a:rPr>
              <a:t>Washington Post, </a:t>
            </a:r>
            <a:r>
              <a:rPr lang="en-US" sz="1200" i="0" u="none" kern="1200" baseline="0" dirty="0" smtClean="0">
                <a:solidFill>
                  <a:schemeClr val="tx1"/>
                </a:solidFill>
                <a:effectLst/>
                <a:latin typeface="+mn-lt"/>
                <a:ea typeface="+mn-ea"/>
                <a:cs typeface="+mn-cs"/>
              </a:rPr>
              <a:t>January 15, 2017.  </a:t>
            </a:r>
            <a:endParaRPr lang="en-US" sz="1200" u="none" dirty="0" smtClean="0"/>
          </a:p>
          <a:p>
            <a:r>
              <a:rPr lang="en-US" sz="1200" dirty="0" smtClean="0"/>
              <a:t>Image</a:t>
            </a:r>
            <a:r>
              <a:rPr lang="en-US" sz="1200" dirty="0"/>
              <a:t>:  </a:t>
            </a:r>
            <a:r>
              <a:rPr lang="en-US" sz="1200" dirty="0">
                <a:hlinkClick r:id="rId4"/>
              </a:rPr>
              <a:t>https://</a:t>
            </a:r>
            <a:r>
              <a:rPr lang="en-US" sz="1200" dirty="0" smtClean="0">
                <a:hlinkClick r:id="rId4"/>
              </a:rPr>
              <a:t>twitter.com/realdonaldtrump</a:t>
            </a:r>
            <a:r>
              <a:rPr lang="en-US" sz="1200" dirty="0" smtClean="0"/>
              <a:t> Image may be subject to copyright.</a:t>
            </a:r>
          </a:p>
          <a:p>
            <a:r>
              <a:rPr lang="en-US" sz="1200" dirty="0" smtClean="0"/>
              <a:t>Quote:  </a:t>
            </a:r>
            <a:r>
              <a:rPr lang="en-US" sz="1200" dirty="0" err="1" smtClean="0"/>
              <a:t>Wasik</a:t>
            </a:r>
            <a:r>
              <a:rPr lang="en-US" sz="1200" dirty="0" smtClean="0"/>
              <a:t>, John, “Three Ways Trump,</a:t>
            </a:r>
            <a:r>
              <a:rPr lang="en-US" sz="1200" baseline="0" dirty="0" smtClean="0"/>
              <a:t> GOP May Cut Social Security, Medicare,” </a:t>
            </a:r>
            <a:r>
              <a:rPr lang="en-US" sz="1200" i="1" baseline="0" dirty="0" smtClean="0"/>
              <a:t>Forbes, </a:t>
            </a:r>
            <a:r>
              <a:rPr lang="en-US" sz="1200" baseline="0" dirty="0" smtClean="0"/>
              <a:t>November 16, 2016. http://www.forbes.com/sites/johnwasik/2016/11/16/three-ways-trump-gop-may-cut-social-security-medicare/#724abc2b4e0e </a:t>
            </a:r>
          </a:p>
          <a:p>
            <a:r>
              <a:rPr lang="en-US" sz="1200" baseline="0" dirty="0" smtClean="0"/>
              <a:t>Poll:  Quinnipiac Poll, March 23, 2017 - https://poll.qu.edu/images/polling/us/us03232017_Ukqbwg46.pdf/ </a:t>
            </a:r>
            <a:endParaRPr lang="en-US" sz="1200" dirty="0"/>
          </a:p>
        </p:txBody>
      </p:sp>
      <p:sp>
        <p:nvSpPr>
          <p:cNvPr id="4" name="Slide Number Placeholder 3"/>
          <p:cNvSpPr>
            <a:spLocks noGrp="1"/>
          </p:cNvSpPr>
          <p:nvPr>
            <p:ph type="sldNum" sz="quarter" idx="10"/>
          </p:nvPr>
        </p:nvSpPr>
        <p:spPr/>
        <p:txBody>
          <a:bodyPr/>
          <a:lstStyle/>
          <a:p>
            <a:fld id="{53E731CF-D722-4323-B815-6BA543D98B26}" type="slidenum">
              <a:rPr lang="en-US" smtClean="0"/>
              <a:t>85</a:t>
            </a:fld>
            <a:endParaRPr lang="en-US"/>
          </a:p>
        </p:txBody>
      </p:sp>
    </p:spTree>
    <p:extLst>
      <p:ext uri="{BB962C8B-B14F-4D97-AF65-F5344CB8AC3E}">
        <p14:creationId xmlns:p14="http://schemas.microsoft.com/office/powerpoint/2010/main" val="887614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Sources:</a:t>
            </a:r>
          </a:p>
          <a:p>
            <a:r>
              <a:rPr lang="en-US" sz="1050" dirty="0" smtClean="0"/>
              <a:t>Main source:  Congressional Budget Office:  </a:t>
            </a:r>
          </a:p>
          <a:p>
            <a:r>
              <a:rPr lang="en-US" sz="1050" dirty="0" smtClean="0"/>
              <a:t>Taxes:  Center for Budget and Tax Priorities citing Tax</a:t>
            </a:r>
            <a:r>
              <a:rPr lang="en-US" sz="1050" baseline="0" dirty="0" smtClean="0"/>
              <a:t> Policy Center</a:t>
            </a:r>
            <a:r>
              <a:rPr lang="en-US" sz="1050" dirty="0" smtClean="0"/>
              <a:t>http://www.cbpp.org/research/federal-tax/house-republicans-aca-repeal-plan-would-mean-big-tax-cuts-for-wealthy-insurers</a:t>
            </a:r>
            <a:endParaRPr lang="en-US" sz="1050" dirty="0"/>
          </a:p>
        </p:txBody>
      </p:sp>
      <p:sp>
        <p:nvSpPr>
          <p:cNvPr id="4" name="Slide Number Placeholder 3"/>
          <p:cNvSpPr>
            <a:spLocks noGrp="1"/>
          </p:cNvSpPr>
          <p:nvPr>
            <p:ph type="sldNum" sz="quarter" idx="10"/>
          </p:nvPr>
        </p:nvSpPr>
        <p:spPr/>
        <p:txBody>
          <a:bodyPr/>
          <a:lstStyle/>
          <a:p>
            <a:fld id="{0A03B1EF-F689-4177-ACD0-05C1B3A34E68}" type="slidenum">
              <a:rPr lang="en-US" smtClean="0"/>
              <a:t>86</a:t>
            </a:fld>
            <a:endParaRPr lang="en-US"/>
          </a:p>
        </p:txBody>
      </p:sp>
    </p:spTree>
    <p:extLst>
      <p:ext uri="{BB962C8B-B14F-4D97-AF65-F5344CB8AC3E}">
        <p14:creationId xmlns:p14="http://schemas.microsoft.com/office/powerpoint/2010/main" val="27817034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Investor’s Business Daily. http://www.investors.com/politics/editorials/will-trumpcare-be-worse-than-obamacare/  May be</a:t>
            </a:r>
            <a:r>
              <a:rPr lang="en-US" baseline="0" dirty="0" smtClean="0"/>
              <a:t>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87</a:t>
            </a:fld>
            <a:endParaRPr lang="en-US"/>
          </a:p>
        </p:txBody>
      </p:sp>
    </p:spTree>
    <p:extLst>
      <p:ext uri="{BB962C8B-B14F-4D97-AF65-F5344CB8AC3E}">
        <p14:creationId xmlns:p14="http://schemas.microsoft.com/office/powerpoint/2010/main" val="2549160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young leaders are taking Margaret Mead’s famous quote to heart and taking action to build new movements.  We must join with them.  We need to remember that our ancestors faced great odds and obstacles to creating a better future.  They won after decades of defeats.  We face new yet similar challenges.  Yes, we can.</a:t>
            </a:r>
          </a:p>
          <a:p>
            <a:endParaRPr lang="en-US" sz="1050" dirty="0"/>
          </a:p>
          <a:p>
            <a:r>
              <a:rPr lang="en-US" sz="1050" dirty="0"/>
              <a:t>Source: Quote: http://www.goodreads.com/author/quotes/61107.Margaret_Mead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89</a:t>
            </a:fld>
            <a:endParaRPr lang="en-US" dirty="0"/>
          </a:p>
        </p:txBody>
      </p:sp>
    </p:spTree>
    <p:extLst>
      <p:ext uri="{BB962C8B-B14F-4D97-AF65-F5344CB8AC3E}">
        <p14:creationId xmlns:p14="http://schemas.microsoft.com/office/powerpoint/2010/main" val="6961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http://teamster.org/content/teamster-history-visual-timeline </a:t>
            </a:r>
          </a:p>
          <a:p>
            <a:r>
              <a:rPr lang="en-US" dirty="0"/>
              <a:t>Source:  Nicholson, </a:t>
            </a:r>
            <a:r>
              <a:rPr lang="en-US" i="1" dirty="0"/>
              <a:t>Labor’s Story in the U.S.</a:t>
            </a:r>
            <a:r>
              <a:rPr lang="en-US" i="0" dirty="0"/>
              <a:t>,</a:t>
            </a:r>
            <a:r>
              <a:rPr lang="en-US" i="0" baseline="0" dirty="0"/>
              <a:t> Pages 250-52.</a:t>
            </a:r>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13</a:t>
            </a:fld>
            <a:endParaRPr lang="en-US"/>
          </a:p>
        </p:txBody>
      </p:sp>
    </p:spTree>
    <p:extLst>
      <p:ext uri="{BB962C8B-B14F-4D97-AF65-F5344CB8AC3E}">
        <p14:creationId xmlns:p14="http://schemas.microsoft.com/office/powerpoint/2010/main" val="421227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http://wksu.org/post/what-could-extended-republican-national-convention-mean-cleveland#stream/0  Image</a:t>
            </a:r>
            <a:r>
              <a:rPr lang="en-US" baseline="0" dirty="0" smtClean="0"/>
              <a:t> may be subject to copyright.</a:t>
            </a:r>
            <a:endParaRPr lang="en-US" dirty="0" smtClean="0"/>
          </a:p>
          <a:p>
            <a:r>
              <a:rPr lang="en-US" dirty="0" smtClean="0"/>
              <a:t>Source:  Republican Platform</a:t>
            </a:r>
            <a:r>
              <a:rPr lang="en-US" baseline="0" dirty="0" smtClean="0"/>
              <a:t> 2016.</a:t>
            </a:r>
            <a:r>
              <a:rPr lang="en-US" dirty="0" smtClean="0"/>
              <a:t> https://prod-static-ngop-pbl.s3.amazonaws.com/media/documents/DRAFT_12_FINAL[1]-ben_1468872234.pdf</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14</a:t>
            </a:fld>
            <a:endParaRPr lang="en-US"/>
          </a:p>
        </p:txBody>
      </p:sp>
    </p:spTree>
    <p:extLst>
      <p:ext uri="{BB962C8B-B14F-4D97-AF65-F5344CB8AC3E}">
        <p14:creationId xmlns:p14="http://schemas.microsoft.com/office/powerpoint/2010/main" val="281640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7024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23144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24030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6113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80446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415574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56623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56492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77912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144575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C4E73-7A1E-46D1-B8C5-99D16933974C}" type="datetimeFigureOut">
              <a:rPr lang="en-US" smtClean="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98115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C4E73-7A1E-46D1-B8C5-99D16933974C}" type="datetimeFigureOut">
              <a:rPr lang="en-US" smtClean="0"/>
              <a:t>9/19/2018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92EF3-016C-4B58-9EF6-D1E5A789EF52}" type="slidenum">
              <a:rPr lang="en-US" smtClean="0"/>
              <a:t>‹#›</a:t>
            </a:fld>
            <a:endParaRPr lang="en-US" dirty="0"/>
          </a:p>
        </p:txBody>
      </p:sp>
    </p:spTree>
    <p:extLst>
      <p:ext uri="{BB962C8B-B14F-4D97-AF65-F5344CB8AC3E}">
        <p14:creationId xmlns:p14="http://schemas.microsoft.com/office/powerpoint/2010/main" val="18462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rkmmcdermot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www.inthesetimes.com/" TargetMode="External"/><Relationship Id="rId3" Type="http://schemas.openxmlformats.org/officeDocument/2006/relationships/hyperlink" Target="http://www.epi.org/policywatch/" TargetMode="External"/><Relationship Id="rId7" Type="http://schemas.openxmlformats.org/officeDocument/2006/relationships/hyperlink" Target="http://www.democracynow.org/" TargetMode="External"/><Relationship Id="rId2" Type="http://schemas.openxmlformats.org/officeDocument/2006/relationships/hyperlink" Target="http://www.thestand.org/" TargetMode="External"/><Relationship Id="rId1" Type="http://schemas.openxmlformats.org/officeDocument/2006/relationships/slideLayout" Target="../slideLayouts/slideLayout2.xml"/><Relationship Id="rId6" Type="http://schemas.openxmlformats.org/officeDocument/2006/relationships/hyperlink" Target="http://www.nytimes.com/" TargetMode="External"/><Relationship Id="rId5" Type="http://schemas.openxmlformats.org/officeDocument/2006/relationships/hyperlink" Target="http://www.prospect.org/" TargetMode="External"/><Relationship Id="rId4" Type="http://schemas.openxmlformats.org/officeDocument/2006/relationships/hyperlink" Target="http://www.thenation.org/"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www.psara.org/" TargetMode="External"/><Relationship Id="rId3" Type="http://schemas.openxmlformats.org/officeDocument/2006/relationships/hyperlink" Target="http://www.progressive.org/" TargetMode="External"/><Relationship Id="rId7" Type="http://schemas.openxmlformats.org/officeDocument/2006/relationships/hyperlink" Target="http://www.brennancenter.org/" TargetMode="External"/><Relationship Id="rId2" Type="http://schemas.openxmlformats.org/officeDocument/2006/relationships/hyperlink" Target="http://www.rachelmaddow.com/" TargetMode="External"/><Relationship Id="rId1" Type="http://schemas.openxmlformats.org/officeDocument/2006/relationships/slideLayout" Target="../slideLayouts/slideLayout2.xml"/><Relationship Id="rId6" Type="http://schemas.openxmlformats.org/officeDocument/2006/relationships/hyperlink" Target="http://www.ctj.org/" TargetMode="External"/><Relationship Id="rId5" Type="http://schemas.openxmlformats.org/officeDocument/2006/relationships/hyperlink" Target="http://www.epi.org/" TargetMode="External"/><Relationship Id="rId4" Type="http://schemas.openxmlformats.org/officeDocument/2006/relationships/hyperlink" Target="https://theunionedge.co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facebook.com/markmcdermottworkshops" TargetMode="External"/><Relationship Id="rId2" Type="http://schemas.openxmlformats.org/officeDocument/2006/relationships/hyperlink" Target="http://www.markmmcdermott.com/"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968" y="304800"/>
            <a:ext cx="8468032" cy="4191000"/>
          </a:xfrm>
        </p:spPr>
        <p:txBody>
          <a:bodyPr>
            <a:normAutofit/>
          </a:bodyPr>
          <a:lstStyle/>
          <a:p>
            <a:r>
              <a:rPr lang="en-US" sz="4800" b="1" dirty="0" smtClean="0"/>
              <a:t>Fighting for Our Unions, Our Democracy and Our Future</a:t>
            </a:r>
            <a:r>
              <a:rPr lang="en-US" sz="2400" b="1" dirty="0"/>
              <a:t/>
            </a:r>
            <a:br>
              <a:rPr lang="en-US" sz="2400" b="1" dirty="0"/>
            </a:br>
            <a:r>
              <a:rPr lang="en-US" sz="3600" b="1" dirty="0" smtClean="0"/>
              <a:t/>
            </a:r>
            <a:br>
              <a:rPr lang="en-US" sz="3600" b="1" dirty="0" smtClean="0"/>
            </a:br>
            <a:r>
              <a:rPr lang="en-US" sz="3600" b="1" dirty="0" smtClean="0"/>
              <a:t>Pacific Northwest Regional Council of Carpenters</a:t>
            </a:r>
            <a:br>
              <a:rPr lang="en-US" sz="3600" b="1" dirty="0" smtClean="0"/>
            </a:br>
            <a:r>
              <a:rPr lang="en-US" sz="2800" b="1" dirty="0" smtClean="0"/>
              <a:t>February 15, 2018</a:t>
            </a:r>
            <a:endParaRPr lang="en-US" sz="4000" b="1" dirty="0"/>
          </a:p>
        </p:txBody>
      </p:sp>
      <p:sp>
        <p:nvSpPr>
          <p:cNvPr id="3" name="Subtitle 2"/>
          <p:cNvSpPr>
            <a:spLocks noGrp="1"/>
          </p:cNvSpPr>
          <p:nvPr>
            <p:ph type="subTitle" idx="1"/>
          </p:nvPr>
        </p:nvSpPr>
        <p:spPr>
          <a:xfrm>
            <a:off x="762000" y="4572000"/>
            <a:ext cx="7543800" cy="1828800"/>
          </a:xfrm>
        </p:spPr>
        <p:txBody>
          <a:bodyPr>
            <a:normAutofit/>
          </a:bodyPr>
          <a:lstStyle/>
          <a:p>
            <a:r>
              <a:rPr lang="en-US" b="1" dirty="0"/>
              <a:t>Mark M. McDermott</a:t>
            </a:r>
          </a:p>
          <a:p>
            <a:r>
              <a:rPr lang="en-US" sz="2800" b="1" dirty="0">
                <a:hlinkClick r:id="rId3"/>
              </a:rPr>
              <a:t>www.markmmcdermott.com</a:t>
            </a:r>
            <a:endParaRPr lang="en-US" sz="2800" b="1" dirty="0"/>
          </a:p>
          <a:p>
            <a:r>
              <a:rPr lang="en-US" sz="2800" b="1" u="sng" dirty="0"/>
              <a:t>www.facebook.com/markmcdermottworkshops</a:t>
            </a:r>
            <a:endParaRPr lang="en-US" sz="2800" dirty="0"/>
          </a:p>
          <a:p>
            <a:endParaRPr lang="en-US" sz="2800" b="1" dirty="0"/>
          </a:p>
          <a:p>
            <a:endParaRPr lang="en-US" sz="2800" b="1" dirty="0"/>
          </a:p>
        </p:txBody>
      </p:sp>
    </p:spTree>
    <p:extLst>
      <p:ext uri="{BB962C8B-B14F-4D97-AF65-F5344CB8AC3E}">
        <p14:creationId xmlns:p14="http://schemas.microsoft.com/office/powerpoint/2010/main" val="2530271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At Our Best, We are Heroes and Heroines of the American Dream </a:t>
            </a:r>
            <a:endParaRPr lang="en-US" sz="3600" dirty="0"/>
          </a:p>
        </p:txBody>
      </p:sp>
      <p:sp>
        <p:nvSpPr>
          <p:cNvPr id="3" name="Content Placeholder 2"/>
          <p:cNvSpPr>
            <a:spLocks noGrp="1"/>
          </p:cNvSpPr>
          <p:nvPr>
            <p:ph sz="half" idx="1"/>
          </p:nvPr>
        </p:nvSpPr>
        <p:spPr/>
        <p:txBody>
          <a:bodyPr>
            <a:normAutofit lnSpcReduction="10000"/>
          </a:bodyPr>
          <a:lstStyle/>
          <a:p>
            <a:pPr marL="0" indent="0">
              <a:buNone/>
            </a:pPr>
            <a:endParaRPr lang="en-US" dirty="0"/>
          </a:p>
        </p:txBody>
      </p:sp>
      <p:sp>
        <p:nvSpPr>
          <p:cNvPr id="4" name="Content Placeholder 3"/>
          <p:cNvSpPr>
            <a:spLocks noGrp="1"/>
          </p:cNvSpPr>
          <p:nvPr>
            <p:ph sz="half" idx="2"/>
          </p:nvPr>
        </p:nvSpPr>
        <p:spPr>
          <a:xfrm>
            <a:off x="4191000" y="1600202"/>
            <a:ext cx="4648200" cy="4525963"/>
          </a:xfrm>
        </p:spPr>
        <p:txBody>
          <a:bodyPr>
            <a:normAutofit lnSpcReduction="10000"/>
          </a:bodyPr>
          <a:lstStyle/>
          <a:p>
            <a:pPr marL="0" indent="0" algn="ctr">
              <a:buNone/>
            </a:pPr>
            <a:r>
              <a:rPr lang="en-US" sz="3200" b="1" dirty="0"/>
              <a:t>“The labor movement was the principal force that transformed misery and despair into hope and progress …The captains of industry did not lead this </a:t>
            </a:r>
            <a:r>
              <a:rPr lang="en-US" sz="3200" b="1" dirty="0" smtClean="0"/>
              <a:t>transformation; they resisted until they were overcome”</a:t>
            </a:r>
            <a:endParaRPr lang="en-US" sz="3200" b="1" dirty="0"/>
          </a:p>
          <a:p>
            <a:pPr marL="0" indent="0" algn="ctr">
              <a:buNone/>
            </a:pPr>
            <a:r>
              <a:rPr lang="en-US" sz="2400" b="1" dirty="0"/>
              <a:t>Rev. Dr. Martin Luther King Jr.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7806"/>
            <a:ext cx="3609975" cy="452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179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11</a:t>
            </a:fld>
            <a:endParaRPr lang="en-US" dirty="0"/>
          </a:p>
        </p:txBody>
      </p:sp>
      <p:sp>
        <p:nvSpPr>
          <p:cNvPr id="6" name="Title 1"/>
          <p:cNvSpPr>
            <a:spLocks noGrp="1"/>
          </p:cNvSpPr>
          <p:nvPr>
            <p:ph type="title"/>
          </p:nvPr>
        </p:nvSpPr>
        <p:spPr>
          <a:xfrm>
            <a:off x="228600" y="274638"/>
            <a:ext cx="8686800" cy="1143000"/>
          </a:xfrm>
        </p:spPr>
        <p:txBody>
          <a:bodyPr>
            <a:noAutofit/>
          </a:bodyPr>
          <a:lstStyle/>
          <a:p>
            <a:pPr eaLnBrk="1" hangingPunct="1"/>
            <a:r>
              <a:rPr lang="en-US" sz="3600" b="1" dirty="0"/>
              <a:t>Corporate </a:t>
            </a:r>
            <a:r>
              <a:rPr lang="en-US" sz="3600" b="1" dirty="0" smtClean="0"/>
              <a:t>America</a:t>
            </a:r>
            <a:r>
              <a:rPr lang="en-US" sz="3600" b="1" dirty="0"/>
              <a:t> </a:t>
            </a:r>
            <a:r>
              <a:rPr lang="en-US" sz="3600" b="1" dirty="0" smtClean="0"/>
              <a:t>Knows Dr. King is Right</a:t>
            </a:r>
            <a:br>
              <a:rPr lang="en-US" sz="3600" b="1" dirty="0" smtClean="0"/>
            </a:br>
            <a:r>
              <a:rPr lang="en-US" sz="3600" b="1" dirty="0" smtClean="0"/>
              <a:t>Solution:  Destroy Our Movement</a:t>
            </a:r>
            <a:endParaRPr lang="en-US" sz="3600" b="1" dirty="0"/>
          </a:p>
        </p:txBody>
      </p:sp>
    </p:spTree>
    <p:extLst>
      <p:ext uri="{BB962C8B-B14F-4D97-AF65-F5344CB8AC3E}">
        <p14:creationId xmlns:p14="http://schemas.microsoft.com/office/powerpoint/2010/main" val="714100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Divide and </a:t>
            </a:r>
            <a:r>
              <a:rPr lang="en-US" sz="3600" b="1" dirty="0" smtClean="0"/>
              <a:t>Conquer</a:t>
            </a:r>
            <a:r>
              <a:rPr lang="en-US" sz="3600" b="1" dirty="0"/>
              <a:t>:</a:t>
            </a:r>
            <a:r>
              <a:rPr lang="en-US" sz="3600" b="1" dirty="0" smtClean="0"/>
              <a:t>  </a:t>
            </a:r>
            <a:br>
              <a:rPr lang="en-US" sz="3600" b="1" dirty="0" smtClean="0"/>
            </a:br>
            <a:r>
              <a:rPr lang="en-US" sz="3600" b="1" dirty="0" smtClean="0"/>
              <a:t>Right to Work = Union-Busting + </a:t>
            </a:r>
            <a:r>
              <a:rPr lang="en-US" sz="3600" b="1" dirty="0"/>
              <a:t>Racism</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9147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334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t>
            </a:r>
            <a:r>
              <a:rPr lang="en-US" sz="3600" b="1" dirty="0" smtClean="0"/>
              <a:t>America’s Counterattack</a:t>
            </a:r>
            <a:r>
              <a:rPr lang="en-US" sz="3600" b="1" dirty="0"/>
              <a:t/>
            </a:r>
            <a:br>
              <a:rPr lang="en-US" sz="3600" b="1" dirty="0"/>
            </a:br>
            <a:r>
              <a:rPr lang="en-US" sz="3600" b="1" dirty="0" smtClean="0"/>
              <a:t>Right to Work and Taft-Hartley </a:t>
            </a:r>
            <a:r>
              <a:rPr lang="en-US" sz="3600" b="1" dirty="0"/>
              <a:t>Act – 1947</a:t>
            </a:r>
            <a:endParaRPr lang="en-US" sz="3600" dirty="0"/>
          </a:p>
        </p:txBody>
      </p:sp>
      <p:sp>
        <p:nvSpPr>
          <p:cNvPr id="4" name="Content Placeholder 3"/>
          <p:cNvSpPr>
            <a:spLocks noGrp="1"/>
          </p:cNvSpPr>
          <p:nvPr>
            <p:ph sz="half" idx="2"/>
          </p:nvPr>
        </p:nvSpPr>
        <p:spPr>
          <a:xfrm>
            <a:off x="4191000" y="1905000"/>
            <a:ext cx="4648200" cy="4495800"/>
          </a:xfrm>
        </p:spPr>
        <p:txBody>
          <a:bodyPr>
            <a:normAutofit fontScale="70000" lnSpcReduction="20000"/>
          </a:bodyPr>
          <a:lstStyle/>
          <a:p>
            <a:pPr marL="0" indent="0" algn="ctr">
              <a:buNone/>
            </a:pPr>
            <a:r>
              <a:rPr lang="en-US" sz="4300" b="1" dirty="0" smtClean="0"/>
              <a:t>State right to work laws grant equal pay and benefits to workers who are not required to join the union or pay dues or fees.  </a:t>
            </a:r>
          </a:p>
          <a:p>
            <a:pPr marL="0" indent="0" algn="ctr">
              <a:buNone/>
            </a:pPr>
            <a:r>
              <a:rPr lang="en-US" sz="4300" b="1" dirty="0" smtClean="0"/>
              <a:t>Non-members have full rights to union protection including the union is required to protect them against management discipline.</a:t>
            </a:r>
            <a:endParaRPr lang="en-US" sz="4300" b="1" dirty="0"/>
          </a:p>
          <a:p>
            <a:pPr marL="0" indent="0" algn="ctr">
              <a:buNone/>
            </a:pPr>
            <a:endParaRPr lang="en-US" sz="3200" b="1" dirty="0" smtClean="0"/>
          </a:p>
          <a:p>
            <a:pPr marL="0" indent="0" algn="ctr">
              <a:buNone/>
            </a:pPr>
            <a:endParaRPr lang="en-US" sz="3200" b="1" dirty="0"/>
          </a:p>
          <a:p>
            <a:pPr marL="0" indent="0" algn="ctr">
              <a:buNone/>
            </a:pPr>
            <a:endParaRPr lang="en-US" sz="3200" b="1" dirty="0"/>
          </a:p>
          <a:p>
            <a:pPr marL="0" indent="0" algn="ctr">
              <a:buNone/>
            </a:pPr>
            <a:endParaRPr lang="en-US" b="1" dirty="0"/>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588202"/>
            <a:ext cx="3568700" cy="481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545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b="1" dirty="0" smtClean="0"/>
              <a:t>Republican National Platform  </a:t>
            </a:r>
            <a:endParaRPr lang="en-US" sz="3600" b="1" dirty="0"/>
          </a:p>
        </p:txBody>
      </p:sp>
      <p:pic>
        <p:nvPicPr>
          <p:cNvPr id="8" name="Content Placeholder 7"/>
          <p:cNvPicPr>
            <a:picLocks noGrp="1" noChangeAspect="1"/>
          </p:cNvPicPr>
          <p:nvPr>
            <p:ph sz="half" idx="1"/>
          </p:nvPr>
        </p:nvPicPr>
        <p:blipFill>
          <a:blip r:embed="rId3"/>
          <a:stretch>
            <a:fillRect/>
          </a:stretch>
        </p:blipFill>
        <p:spPr>
          <a:xfrm>
            <a:off x="359954" y="1676400"/>
            <a:ext cx="4288246" cy="4679950"/>
          </a:xfrm>
          <a:prstGeom prst="rect">
            <a:avLst/>
          </a:prstGeom>
        </p:spPr>
      </p:pic>
      <p:sp>
        <p:nvSpPr>
          <p:cNvPr id="4" name="Content Placeholder 3"/>
          <p:cNvSpPr>
            <a:spLocks noGrp="1"/>
          </p:cNvSpPr>
          <p:nvPr>
            <p:ph sz="half" idx="2"/>
          </p:nvPr>
        </p:nvSpPr>
        <p:spPr>
          <a:xfrm>
            <a:off x="4648200" y="1600200"/>
            <a:ext cx="4191000" cy="4525965"/>
          </a:xfrm>
        </p:spPr>
        <p:txBody>
          <a:bodyPr>
            <a:normAutofit/>
          </a:bodyPr>
          <a:lstStyle/>
          <a:p>
            <a:pPr marL="0" indent="0" algn="ctr">
              <a:buNone/>
            </a:pPr>
            <a:r>
              <a:rPr lang="en-US" sz="3200" b="1" dirty="0" smtClean="0"/>
              <a:t>National Right to Work Law</a:t>
            </a:r>
          </a:p>
          <a:p>
            <a:pPr marL="0" indent="0" algn="ctr">
              <a:buNone/>
            </a:pPr>
            <a:r>
              <a:rPr lang="en-US" sz="3200" b="1" dirty="0" smtClean="0"/>
              <a:t>Repeal prevailing wage (Davis-Bacon)</a:t>
            </a:r>
          </a:p>
          <a:p>
            <a:pPr marL="0" indent="0" algn="ctr">
              <a:buNone/>
            </a:pPr>
            <a:r>
              <a:rPr lang="en-US" sz="3200" b="1" dirty="0" smtClean="0"/>
              <a:t>Ban project labor agreements</a:t>
            </a:r>
          </a:p>
          <a:p>
            <a:pPr marL="0" indent="0" algn="ctr">
              <a:buNone/>
            </a:pPr>
            <a:r>
              <a:rPr lang="en-US" sz="3200" b="1" dirty="0" smtClean="0"/>
              <a:t>No federal minimum wage.  Currently $7.25.</a:t>
            </a: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14</a:t>
            </a:fld>
            <a:endParaRPr lang="en-US"/>
          </a:p>
        </p:txBody>
      </p:sp>
    </p:spTree>
    <p:extLst>
      <p:ext uri="{BB962C8B-B14F-4D97-AF65-F5344CB8AC3E}">
        <p14:creationId xmlns:p14="http://schemas.microsoft.com/office/powerpoint/2010/main" val="1084099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4818" y="457200"/>
            <a:ext cx="8211982" cy="6019800"/>
          </a:xfrm>
          <a:prstGeom prst="rect">
            <a:avLst/>
          </a:prstGeom>
        </p:spPr>
      </p:pic>
      <p:sp>
        <p:nvSpPr>
          <p:cNvPr id="2" name="Title 1"/>
          <p:cNvSpPr>
            <a:spLocks noGrp="1"/>
          </p:cNvSpPr>
          <p:nvPr>
            <p:ph type="title"/>
          </p:nvPr>
        </p:nvSpPr>
        <p:spPr>
          <a:xfrm>
            <a:off x="457200" y="274638"/>
            <a:ext cx="8229600" cy="6430962"/>
          </a:xfrm>
        </p:spPr>
        <p:txBody>
          <a:bodyPr/>
          <a:lstStyle/>
          <a:p>
            <a:endParaRPr lang="en-US" dirty="0"/>
          </a:p>
        </p:txBody>
      </p:sp>
    </p:spTree>
    <p:extLst>
      <p:ext uri="{BB962C8B-B14F-4D97-AF65-F5344CB8AC3E}">
        <p14:creationId xmlns:p14="http://schemas.microsoft.com/office/powerpoint/2010/main" val="3641373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Corporate Class Warfare – </a:t>
            </a:r>
            <a:r>
              <a:rPr lang="en-US" b="1" dirty="0" smtClean="0"/>
              <a:t>2017</a:t>
            </a:r>
            <a:r>
              <a:rPr lang="en-US" b="1" dirty="0"/>
              <a:t/>
            </a:r>
            <a:br>
              <a:rPr lang="en-US" b="1" dirty="0"/>
            </a:br>
            <a:r>
              <a:rPr lang="en-US" b="1" dirty="0"/>
              <a:t>Right to Work for Less</a:t>
            </a:r>
            <a:endParaRPr lang="en-US" dirty="0"/>
          </a:p>
        </p:txBody>
      </p:sp>
      <p:pic>
        <p:nvPicPr>
          <p:cNvPr id="4" name="Content Placeholder 3"/>
          <p:cNvPicPr>
            <a:picLocks noGrp="1" noChangeAspect="1"/>
          </p:cNvPicPr>
          <p:nvPr>
            <p:ph idx="1"/>
          </p:nvPr>
        </p:nvPicPr>
        <p:blipFill>
          <a:blip r:embed="rId3"/>
          <a:stretch>
            <a:fillRect/>
          </a:stretch>
        </p:blipFill>
        <p:spPr>
          <a:xfrm>
            <a:off x="690563" y="1619331"/>
            <a:ext cx="7767637" cy="4705269"/>
          </a:xfrm>
          <a:prstGeom prst="rect">
            <a:avLst/>
          </a:prstGeom>
        </p:spPr>
      </p:pic>
    </p:spTree>
    <p:extLst>
      <p:ext uri="{BB962C8B-B14F-4D97-AF65-F5344CB8AC3E}">
        <p14:creationId xmlns:p14="http://schemas.microsoft.com/office/powerpoint/2010/main" val="2277889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Corporate Class Warfare on the Building Trades and Prevailing Wage – 2017 </a:t>
            </a:r>
            <a:endParaRPr lang="en-US" sz="3600" b="1" dirty="0"/>
          </a:p>
        </p:txBody>
      </p:sp>
      <p:pic>
        <p:nvPicPr>
          <p:cNvPr id="4" name="Content Placeholder 3"/>
          <p:cNvPicPr>
            <a:picLocks noGrp="1" noChangeAspect="1"/>
          </p:cNvPicPr>
          <p:nvPr>
            <p:ph idx="1"/>
          </p:nvPr>
        </p:nvPicPr>
        <p:blipFill>
          <a:blip r:embed="rId3"/>
          <a:stretch>
            <a:fillRect/>
          </a:stretch>
        </p:blipFill>
        <p:spPr>
          <a:xfrm>
            <a:off x="381000" y="1589881"/>
            <a:ext cx="8446882" cy="4658519"/>
          </a:xfrm>
          <a:prstGeom prst="rect">
            <a:avLst/>
          </a:prstGeom>
        </p:spPr>
      </p:pic>
    </p:spTree>
    <p:extLst>
      <p:ext uri="{BB962C8B-B14F-4D97-AF65-F5344CB8AC3E}">
        <p14:creationId xmlns:p14="http://schemas.microsoft.com/office/powerpoint/2010/main" val="856023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65126"/>
            <a:ext cx="8769096" cy="1325563"/>
          </a:xfrm>
        </p:spPr>
        <p:txBody>
          <a:bodyPr>
            <a:normAutofit/>
          </a:bodyPr>
          <a:lstStyle/>
          <a:p>
            <a:pPr algn="ctr"/>
            <a:r>
              <a:rPr lang="en-US" sz="3600" b="1" dirty="0" smtClean="0">
                <a:latin typeface="+mn-lt"/>
              </a:rPr>
              <a:t>Department of Labor is Repealing Rule that Exposes Union Busters – June 12, 2017</a:t>
            </a:r>
            <a:endParaRPr lang="en-US" sz="3600" b="1" dirty="0">
              <a:latin typeface="+mn-lt"/>
            </a:endParaRPr>
          </a:p>
        </p:txBody>
      </p:sp>
      <p:sp>
        <p:nvSpPr>
          <p:cNvPr id="3" name="Content Placeholder 2"/>
          <p:cNvSpPr>
            <a:spLocks noGrp="1"/>
          </p:cNvSpPr>
          <p:nvPr>
            <p:ph idx="1"/>
          </p:nvPr>
        </p:nvSpPr>
        <p:spPr/>
        <p:txBody>
          <a:bodyPr>
            <a:normAutofit/>
          </a:bodyPr>
          <a:lstStyle/>
          <a:p>
            <a:pPr marL="0" indent="0" algn="ctr">
              <a:buNone/>
            </a:pPr>
            <a:endParaRPr lang="en-US" sz="3200" b="1" dirty="0" smtClean="0"/>
          </a:p>
          <a:p>
            <a:pPr marL="0" indent="0" algn="ctr">
              <a:buNone/>
            </a:pPr>
            <a:endParaRPr lang="en-US" sz="3200" b="1" dirty="0"/>
          </a:p>
        </p:txBody>
      </p:sp>
      <p:pic>
        <p:nvPicPr>
          <p:cNvPr id="4" name="Picture 3"/>
          <p:cNvPicPr>
            <a:picLocks noChangeAspect="1"/>
          </p:cNvPicPr>
          <p:nvPr/>
        </p:nvPicPr>
        <p:blipFill>
          <a:blip r:embed="rId3"/>
          <a:stretch>
            <a:fillRect/>
          </a:stretch>
        </p:blipFill>
        <p:spPr>
          <a:xfrm>
            <a:off x="541882" y="1777243"/>
            <a:ext cx="7936934" cy="4526691"/>
          </a:xfrm>
          <a:prstGeom prst="rect">
            <a:avLst/>
          </a:prstGeom>
        </p:spPr>
      </p:pic>
    </p:spTree>
    <p:extLst>
      <p:ext uri="{BB962C8B-B14F-4D97-AF65-F5344CB8AC3E}">
        <p14:creationId xmlns:p14="http://schemas.microsoft.com/office/powerpoint/2010/main" val="1509842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USDOT Kills Pilot Program for Local Hire Agreements in PLA’s – August 25, 2017 </a:t>
            </a:r>
            <a:endParaRPr lang="en-US" sz="3600" b="1" dirty="0"/>
          </a:p>
        </p:txBody>
      </p:sp>
      <p:pic>
        <p:nvPicPr>
          <p:cNvPr id="4" name="Content Placeholder 3"/>
          <p:cNvPicPr>
            <a:picLocks noGrp="1" noChangeAspect="1"/>
          </p:cNvPicPr>
          <p:nvPr>
            <p:ph idx="1"/>
          </p:nvPr>
        </p:nvPicPr>
        <p:blipFill>
          <a:blip r:embed="rId3"/>
          <a:stretch>
            <a:fillRect/>
          </a:stretch>
        </p:blipFill>
        <p:spPr>
          <a:xfrm>
            <a:off x="1143000" y="1981200"/>
            <a:ext cx="6700837" cy="4714033"/>
          </a:xfrm>
          <a:prstGeom prst="rect">
            <a:avLst/>
          </a:prstGeom>
        </p:spPr>
      </p:pic>
      <p:sp>
        <p:nvSpPr>
          <p:cNvPr id="5" name="TextBox 4"/>
          <p:cNvSpPr txBox="1"/>
          <p:nvPr/>
        </p:nvSpPr>
        <p:spPr>
          <a:xfrm>
            <a:off x="914400" y="1524000"/>
            <a:ext cx="7391400" cy="400110"/>
          </a:xfrm>
          <a:prstGeom prst="rect">
            <a:avLst/>
          </a:prstGeom>
          <a:noFill/>
        </p:spPr>
        <p:txBody>
          <a:bodyPr wrap="square" rtlCol="0">
            <a:spAutoFit/>
          </a:bodyPr>
          <a:lstStyle/>
          <a:p>
            <a:pPr algn="ctr"/>
            <a:r>
              <a:rPr lang="en-US" sz="2000" b="1" dirty="0" smtClean="0"/>
              <a:t>Former pre-apprentice and current Laborers apprentice</a:t>
            </a:r>
            <a:endParaRPr lang="en-US" sz="2000" b="1" dirty="0"/>
          </a:p>
        </p:txBody>
      </p:sp>
    </p:spTree>
    <p:extLst>
      <p:ext uri="{BB962C8B-B14F-4D97-AF65-F5344CB8AC3E}">
        <p14:creationId xmlns:p14="http://schemas.microsoft.com/office/powerpoint/2010/main" val="630171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b="1" dirty="0" smtClean="0"/>
              <a:t>What Will We Do Today?</a:t>
            </a:r>
            <a:endParaRPr lang="en-US" sz="3600" b="1" dirty="0"/>
          </a:p>
        </p:txBody>
      </p:sp>
      <p:sp>
        <p:nvSpPr>
          <p:cNvPr id="3" name="Content Placeholder 2"/>
          <p:cNvSpPr>
            <a:spLocks noGrp="1"/>
          </p:cNvSpPr>
          <p:nvPr>
            <p:ph idx="1"/>
          </p:nvPr>
        </p:nvSpPr>
        <p:spPr>
          <a:xfrm>
            <a:off x="304800" y="1219200"/>
            <a:ext cx="8534400" cy="5257800"/>
          </a:xfrm>
        </p:spPr>
        <p:txBody>
          <a:bodyPr>
            <a:noAutofit/>
          </a:bodyPr>
          <a:lstStyle/>
          <a:p>
            <a:r>
              <a:rPr lang="en-US" b="1" dirty="0" smtClean="0"/>
              <a:t>Find our common ground</a:t>
            </a:r>
          </a:p>
          <a:p>
            <a:r>
              <a:rPr lang="en-US" b="1" dirty="0" smtClean="0"/>
              <a:t>What does the war on workers look like?</a:t>
            </a:r>
          </a:p>
          <a:p>
            <a:r>
              <a:rPr lang="en-US" b="1" dirty="0" smtClean="0"/>
              <a:t>What do Americans think about unions?</a:t>
            </a:r>
          </a:p>
          <a:p>
            <a:r>
              <a:rPr lang="en-US" b="1" dirty="0"/>
              <a:t>D</a:t>
            </a:r>
            <a:r>
              <a:rPr lang="en-US" b="1" dirty="0" smtClean="0"/>
              <a:t>ivide and conquer in the past</a:t>
            </a:r>
          </a:p>
          <a:p>
            <a:r>
              <a:rPr lang="en-US" b="1" dirty="0" smtClean="0"/>
              <a:t>Labor and our allies fighting forward in the past</a:t>
            </a:r>
          </a:p>
          <a:p>
            <a:r>
              <a:rPr lang="en-US" b="1" dirty="0" smtClean="0"/>
              <a:t>Group exercise on income inequality</a:t>
            </a:r>
          </a:p>
          <a:p>
            <a:r>
              <a:rPr lang="en-US" b="1" dirty="0" smtClean="0"/>
              <a:t>Divide and conquer today</a:t>
            </a:r>
          </a:p>
          <a:p>
            <a:r>
              <a:rPr lang="en-US" b="1" dirty="0" smtClean="0"/>
              <a:t>Labor and our allies fight forward today</a:t>
            </a:r>
          </a:p>
          <a:p>
            <a:r>
              <a:rPr lang="en-US" b="1" dirty="0" smtClean="0"/>
              <a:t>What have we learned?</a:t>
            </a:r>
          </a:p>
          <a:p>
            <a:endParaRPr lang="en-US" b="1" dirty="0" smtClean="0"/>
          </a:p>
          <a:p>
            <a:endParaRPr lang="en-US" b="1" dirty="0" smtClean="0"/>
          </a:p>
          <a:p>
            <a:endParaRPr lang="en-US" b="1" dirty="0" smtClean="0"/>
          </a:p>
          <a:p>
            <a:endParaRPr lang="en-US" b="1" dirty="0" smtClean="0"/>
          </a:p>
          <a:p>
            <a:endParaRPr lang="en-US" b="1" dirty="0"/>
          </a:p>
        </p:txBody>
      </p:sp>
    </p:spTree>
    <p:extLst>
      <p:ext uri="{BB962C8B-B14F-4D97-AF65-F5344CB8AC3E}">
        <p14:creationId xmlns:p14="http://schemas.microsoft.com/office/powerpoint/2010/main" val="1491967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Blocks EEOC Rule Requiring Pay Data by Job, Sex, Race and Ethnicity</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753394"/>
            <a:ext cx="4189308" cy="4571206"/>
          </a:xfrm>
          <a:prstGeom prst="rect">
            <a:avLst/>
          </a:prstGeom>
        </p:spPr>
      </p:pic>
      <p:sp>
        <p:nvSpPr>
          <p:cNvPr id="4" name="Content Placeholder 3"/>
          <p:cNvSpPr>
            <a:spLocks noGrp="1"/>
          </p:cNvSpPr>
          <p:nvPr>
            <p:ph sz="half" idx="2"/>
          </p:nvPr>
        </p:nvSpPr>
        <p:spPr/>
        <p:txBody>
          <a:bodyPr>
            <a:normAutofit/>
          </a:bodyPr>
          <a:lstStyle/>
          <a:p>
            <a:pPr marL="0" indent="0" algn="ctr">
              <a:buNone/>
            </a:pPr>
            <a:endParaRPr lang="en-US" sz="3200" b="1" dirty="0" smtClean="0"/>
          </a:p>
          <a:p>
            <a:pPr marL="0" indent="0" algn="ctr">
              <a:buNone/>
            </a:pPr>
            <a:r>
              <a:rPr lang="en-US" sz="3200" b="1" dirty="0" smtClean="0"/>
              <a:t>How is equal pay for equal work served by ending requirement that large employers must report pay by job, sex, race and ethnicity?</a:t>
            </a:r>
            <a:endParaRPr lang="en-US" sz="3200" b="1" dirty="0"/>
          </a:p>
        </p:txBody>
      </p:sp>
    </p:spTree>
    <p:extLst>
      <p:ext uri="{BB962C8B-B14F-4D97-AF65-F5344CB8AC3E}">
        <p14:creationId xmlns:p14="http://schemas.microsoft.com/office/powerpoint/2010/main" val="1802504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Supreme Court Nominee Gorsuch:  OK to Fire Trucker Fearing Death</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616296"/>
            <a:ext cx="4038600" cy="4493770"/>
          </a:xfrm>
          <a:prstGeom prst="rect">
            <a:avLst/>
          </a:prstGeom>
        </p:spPr>
      </p:pic>
      <p:sp>
        <p:nvSpPr>
          <p:cNvPr id="4" name="Content Placeholder 3"/>
          <p:cNvSpPr>
            <a:spLocks noGrp="1"/>
          </p:cNvSpPr>
          <p:nvPr>
            <p:ph sz="half" idx="2"/>
          </p:nvPr>
        </p:nvSpPr>
        <p:spPr/>
        <p:txBody>
          <a:bodyPr>
            <a:normAutofit/>
          </a:bodyPr>
          <a:lstStyle/>
          <a:p>
            <a:pPr marL="0" indent="0" algn="ctr">
              <a:buNone/>
            </a:pPr>
            <a:r>
              <a:rPr lang="en-US" sz="3200" b="1" dirty="0" smtClean="0"/>
              <a:t>27 Below Zero</a:t>
            </a:r>
          </a:p>
          <a:p>
            <a:pPr marL="0" indent="0" algn="ctr">
              <a:buNone/>
            </a:pPr>
            <a:r>
              <a:rPr lang="en-US" sz="3200" b="1" dirty="0" smtClean="0"/>
              <a:t>Brakes Frozen on Truck Trailer</a:t>
            </a:r>
          </a:p>
          <a:p>
            <a:pPr marL="0" indent="0" algn="ctr">
              <a:buNone/>
            </a:pPr>
            <a:r>
              <a:rPr lang="en-US" sz="3200" b="1" dirty="0" smtClean="0"/>
              <a:t>Fearing Death </a:t>
            </a:r>
          </a:p>
          <a:p>
            <a:pPr marL="0" indent="0" algn="ctr">
              <a:buNone/>
            </a:pPr>
            <a:r>
              <a:rPr lang="en-US" sz="3200" b="1" dirty="0" smtClean="0"/>
              <a:t>Alphonse </a:t>
            </a:r>
            <a:r>
              <a:rPr lang="en-US" sz="3200" b="1" dirty="0" err="1" smtClean="0"/>
              <a:t>Maddin</a:t>
            </a:r>
            <a:r>
              <a:rPr lang="en-US" sz="3200" b="1" dirty="0" smtClean="0"/>
              <a:t> Disobeyed Order </a:t>
            </a:r>
          </a:p>
          <a:p>
            <a:pPr marL="0" indent="0" algn="ctr">
              <a:buNone/>
            </a:pPr>
            <a:r>
              <a:rPr lang="en-US" sz="3200" b="1" dirty="0" smtClean="0"/>
              <a:t>10</a:t>
            </a:r>
            <a:r>
              <a:rPr lang="en-US" sz="3200" b="1" baseline="30000" dirty="0" smtClean="0"/>
              <a:t>th</a:t>
            </a:r>
            <a:r>
              <a:rPr lang="en-US" sz="3200" b="1" dirty="0" smtClean="0"/>
              <a:t> Circuit Rules 6-1  in His Favor</a:t>
            </a:r>
          </a:p>
        </p:txBody>
      </p:sp>
    </p:spTree>
    <p:extLst>
      <p:ext uri="{BB962C8B-B14F-4D97-AF65-F5344CB8AC3E}">
        <p14:creationId xmlns:p14="http://schemas.microsoft.com/office/powerpoint/2010/main" val="3929824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3600" b="1" dirty="0" smtClean="0"/>
              <a:t>Who Says We Can’t Win Big? </a:t>
            </a:r>
            <a:br>
              <a:rPr lang="en-US" sz="3600" b="1" dirty="0" smtClean="0"/>
            </a:br>
            <a:r>
              <a:rPr lang="en-US" sz="3600" b="1" dirty="0" smtClean="0"/>
              <a:t>Crushing the Union Busters in Iowa with Internal Organizing – 2017 </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03578" y="2098469"/>
            <a:ext cx="4473222" cy="3921331"/>
          </a:xfrm>
          <a:prstGeom prst="rect">
            <a:avLst/>
          </a:prstGeom>
        </p:spPr>
      </p:pic>
      <p:sp>
        <p:nvSpPr>
          <p:cNvPr id="4" name="Content Placeholder 3"/>
          <p:cNvSpPr>
            <a:spLocks noGrp="1"/>
          </p:cNvSpPr>
          <p:nvPr>
            <p:ph sz="half" idx="2"/>
          </p:nvPr>
        </p:nvSpPr>
        <p:spPr>
          <a:xfrm>
            <a:off x="5105400" y="2438400"/>
            <a:ext cx="3581400" cy="3687763"/>
          </a:xfrm>
        </p:spPr>
        <p:txBody>
          <a:bodyPr>
            <a:normAutofit/>
          </a:bodyPr>
          <a:lstStyle/>
          <a:p>
            <a:pPr marL="0" indent="0" algn="ctr">
              <a:buNone/>
            </a:pPr>
            <a:r>
              <a:rPr lang="en-US" sz="3200" b="1" dirty="0" smtClean="0"/>
              <a:t>Voting to recertify their unions:</a:t>
            </a:r>
          </a:p>
          <a:p>
            <a:pPr marL="0" indent="0" algn="ctr">
              <a:buNone/>
            </a:pPr>
            <a:r>
              <a:rPr lang="en-US" sz="3200" b="1" dirty="0" smtClean="0"/>
              <a:t>28,448 – Yes</a:t>
            </a:r>
          </a:p>
          <a:p>
            <a:pPr marL="0" indent="0" algn="ctr">
              <a:buNone/>
            </a:pPr>
            <a:r>
              <a:rPr lang="en-US" sz="3200" b="1" dirty="0" smtClean="0"/>
              <a:t>624 – No</a:t>
            </a:r>
          </a:p>
          <a:p>
            <a:pPr marL="0" indent="0" algn="ctr">
              <a:buNone/>
            </a:pPr>
            <a:r>
              <a:rPr lang="en-US" sz="3200" b="1" smtClean="0"/>
              <a:t>98% - Yes  </a:t>
            </a:r>
            <a:endParaRPr lang="en-US" sz="3200" b="1" dirty="0" smtClean="0"/>
          </a:p>
          <a:p>
            <a:pPr marL="0" indent="0" algn="ctr">
              <a:buNone/>
            </a:pPr>
            <a:r>
              <a:rPr lang="en-US" sz="3200" b="1" dirty="0" smtClean="0"/>
              <a:t>88% - Turnout </a:t>
            </a:r>
          </a:p>
        </p:txBody>
      </p:sp>
    </p:spTree>
    <p:extLst>
      <p:ext uri="{BB962C8B-B14F-4D97-AF65-F5344CB8AC3E}">
        <p14:creationId xmlns:p14="http://schemas.microsoft.com/office/powerpoint/2010/main" val="3530804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a:t>Gallup Poll:  Do You Approve of Unions?  </a:t>
            </a:r>
            <a:r>
              <a:rPr lang="en-US" sz="3600" b="1" dirty="0" smtClean="0"/>
              <a:t/>
            </a:r>
            <a:br>
              <a:rPr lang="en-US" sz="3600" b="1" dirty="0" smtClean="0"/>
            </a:br>
            <a:r>
              <a:rPr lang="en-US" sz="3600" b="1" dirty="0" smtClean="0"/>
              <a:t>Highest Percentage Support Since 2003</a:t>
            </a:r>
            <a:endParaRPr lang="en-US" sz="3600" b="1"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3205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77962"/>
          </a:xfrm>
        </p:spPr>
        <p:txBody>
          <a:bodyPr/>
          <a:lstStyle/>
          <a:p>
            <a:r>
              <a:rPr lang="en-US" sz="3600" b="1" dirty="0"/>
              <a:t>Which </a:t>
            </a:r>
            <a:r>
              <a:rPr lang="en-US" sz="3600" b="1" dirty="0" smtClean="0"/>
              <a:t>Groups </a:t>
            </a:r>
            <a:r>
              <a:rPr lang="en-US" sz="3600" b="1" dirty="0"/>
              <a:t>Do You Think </a:t>
            </a:r>
            <a:r>
              <a:rPr lang="en-US" sz="3600" b="1" dirty="0" smtClean="0"/>
              <a:t>Are </a:t>
            </a:r>
            <a:r>
              <a:rPr lang="en-US" sz="3600" b="1" dirty="0"/>
              <a:t>Most Favorable to Unions?</a:t>
            </a:r>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sz="2800" b="1" dirty="0" smtClean="0"/>
              <a:t>18-29 </a:t>
            </a:r>
            <a:r>
              <a:rPr lang="en-US" sz="2800" b="1" dirty="0"/>
              <a:t>years </a:t>
            </a:r>
            <a:r>
              <a:rPr lang="en-US" sz="2800" b="1" dirty="0" smtClean="0"/>
              <a:t>old</a:t>
            </a:r>
          </a:p>
          <a:p>
            <a:pPr marL="0" indent="0">
              <a:buNone/>
            </a:pPr>
            <a:endParaRPr lang="en-US" sz="2800" b="1" dirty="0" smtClean="0"/>
          </a:p>
          <a:p>
            <a:r>
              <a:rPr lang="en-US" sz="2800" b="1" dirty="0" smtClean="0"/>
              <a:t>30-49 </a:t>
            </a:r>
            <a:r>
              <a:rPr lang="en-US" sz="2800" b="1" dirty="0"/>
              <a:t>years </a:t>
            </a:r>
            <a:r>
              <a:rPr lang="en-US" sz="2800" b="1" dirty="0" smtClean="0"/>
              <a:t>old</a:t>
            </a:r>
          </a:p>
          <a:p>
            <a:pPr marL="0" indent="0">
              <a:buNone/>
            </a:pPr>
            <a:endParaRPr lang="en-US" sz="2800" b="1" dirty="0"/>
          </a:p>
          <a:p>
            <a:r>
              <a:rPr lang="en-US" sz="2800" b="1" dirty="0" smtClean="0"/>
              <a:t>50-64 </a:t>
            </a:r>
            <a:r>
              <a:rPr lang="en-US" sz="2800" b="1" dirty="0"/>
              <a:t>years </a:t>
            </a:r>
            <a:r>
              <a:rPr lang="en-US" sz="2800" b="1" dirty="0" smtClean="0"/>
              <a:t>old</a:t>
            </a:r>
          </a:p>
          <a:p>
            <a:endParaRPr lang="en-US" sz="2800" b="1" dirty="0" smtClean="0"/>
          </a:p>
          <a:p>
            <a:r>
              <a:rPr lang="en-US" sz="2800" b="1" dirty="0" smtClean="0"/>
              <a:t>65+</a:t>
            </a:r>
          </a:p>
          <a:p>
            <a:pPr marL="0" indent="0">
              <a:buNone/>
            </a:pPr>
            <a:endParaRPr lang="en-US" sz="2800" b="1" dirty="0" smtClean="0"/>
          </a:p>
          <a:p>
            <a:r>
              <a:rPr lang="en-US" sz="2800" b="1" dirty="0" smtClean="0"/>
              <a:t>Men or Women</a:t>
            </a:r>
            <a:endParaRPr lang="en-US" sz="2800" b="1" dirty="0"/>
          </a:p>
          <a:p>
            <a:pPr marL="0" indent="0">
              <a:buNone/>
            </a:pPr>
            <a:endParaRPr lang="en-US" b="1"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24</a:t>
            </a:fld>
            <a:endParaRPr lang="en-US"/>
          </a:p>
        </p:txBody>
      </p:sp>
    </p:spTree>
    <p:extLst>
      <p:ext uri="{BB962C8B-B14F-4D97-AF65-F5344CB8AC3E}">
        <p14:creationId xmlns:p14="http://schemas.microsoft.com/office/powerpoint/2010/main" val="806312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Do You Have a Favorable View of Unions?</a:t>
            </a:r>
            <a:br>
              <a:rPr lang="en-US" sz="3600" b="1" dirty="0" smtClean="0"/>
            </a:br>
            <a:r>
              <a:rPr lang="en-US" sz="3600" b="1" dirty="0" smtClean="0"/>
              <a:t>Pew Research – January 2017</a:t>
            </a:r>
            <a:endParaRPr lang="en-US" sz="3600" b="1" dirty="0"/>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2652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Women </a:t>
            </a:r>
            <a:r>
              <a:rPr lang="en-US" sz="3600" b="1" dirty="0" smtClean="0"/>
              <a:t>Are More Favorable to Unions than Men </a:t>
            </a:r>
            <a:r>
              <a:rPr lang="en-US" sz="3600" b="1" dirty="0"/>
              <a:t>– Gallup Poll – 2015</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8612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Low Wage Workers Are Overwhelmingly Pro-Union – 2015 </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5480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019800"/>
          </a:xfrm>
        </p:spPr>
        <p:txBody>
          <a:bodyPr>
            <a:normAutofit/>
          </a:bodyPr>
          <a:lstStyle/>
          <a:p>
            <a:r>
              <a:rPr lang="en-US" sz="3600" b="1" dirty="0"/>
              <a:t>Why Do You Think Public Support for Unions Is Rising Again?</a:t>
            </a:r>
            <a:br>
              <a:rPr lang="en-US" sz="3600" b="1" dirty="0"/>
            </a:br>
            <a:r>
              <a:rPr lang="en-US" sz="3600" b="1" dirty="0"/>
              <a:t/>
            </a:r>
            <a:br>
              <a:rPr lang="en-US" sz="3600" b="1" dirty="0"/>
            </a:br>
            <a:r>
              <a:rPr lang="en-US" sz="3600" b="1" dirty="0"/>
              <a:t>Why Do You Think </a:t>
            </a:r>
            <a:r>
              <a:rPr lang="en-US" sz="3600" b="1" dirty="0" smtClean="0"/>
              <a:t>Women, </a:t>
            </a:r>
            <a:r>
              <a:rPr lang="en-US" sz="3600" b="1" dirty="0"/>
              <a:t>Young People </a:t>
            </a:r>
            <a:r>
              <a:rPr lang="en-US" sz="3600" b="1" dirty="0" smtClean="0"/>
              <a:t>and People of Color Are </a:t>
            </a:r>
            <a:r>
              <a:rPr lang="en-US" sz="3600" b="1" dirty="0"/>
              <a:t>the Most Pro-Labor Groups?</a:t>
            </a:r>
          </a:p>
        </p:txBody>
      </p:sp>
      <p:sp>
        <p:nvSpPr>
          <p:cNvPr id="3" name="Slide Number Placeholder 2"/>
          <p:cNvSpPr>
            <a:spLocks noGrp="1"/>
          </p:cNvSpPr>
          <p:nvPr>
            <p:ph type="sldNum" sz="quarter" idx="12"/>
          </p:nvPr>
        </p:nvSpPr>
        <p:spPr/>
        <p:txBody>
          <a:bodyPr/>
          <a:lstStyle/>
          <a:p>
            <a:pPr>
              <a:defRPr/>
            </a:pPr>
            <a:fld id="{CFE7401E-F7BD-42C7-B5EA-DBFDC2C9BA4A}" type="slidenum">
              <a:rPr lang="en-US" smtClean="0"/>
              <a:pPr>
                <a:defRPr/>
              </a:pPr>
              <a:t>28</a:t>
            </a:fld>
            <a:endParaRPr lang="en-US"/>
          </a:p>
        </p:txBody>
      </p:sp>
    </p:spTree>
    <p:extLst>
      <p:ext uri="{BB962C8B-B14F-4D97-AF65-F5344CB8AC3E}">
        <p14:creationId xmlns:p14="http://schemas.microsoft.com/office/powerpoint/2010/main" val="3531050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What </a:t>
            </a:r>
            <a:r>
              <a:rPr lang="en-US" sz="3600" b="1" dirty="0" smtClean="0"/>
              <a:t>Was </a:t>
            </a:r>
            <a:r>
              <a:rPr lang="en-US" sz="3600" b="1" dirty="0"/>
              <a:t>O</a:t>
            </a:r>
            <a:r>
              <a:rPr lang="en-US" sz="3600" b="1" dirty="0" smtClean="0"/>
              <a:t>ur Country </a:t>
            </a:r>
            <a:r>
              <a:rPr lang="en-US" sz="3600" b="1" dirty="0"/>
              <a:t>L</a:t>
            </a:r>
            <a:r>
              <a:rPr lang="en-US" sz="3600" b="1" dirty="0" smtClean="0"/>
              <a:t>ike </a:t>
            </a:r>
            <a:r>
              <a:rPr lang="en-US" sz="3600" b="1" dirty="0"/>
              <a:t>in </a:t>
            </a:r>
            <a:r>
              <a:rPr lang="en-US" sz="3600" b="1" dirty="0" smtClean="0"/>
              <a:t>Late 19</a:t>
            </a:r>
            <a:r>
              <a:rPr lang="en-US" sz="3600" b="1" baseline="30000" dirty="0" smtClean="0"/>
              <a:t>th</a:t>
            </a:r>
            <a:r>
              <a:rPr lang="en-US" sz="3600" b="1" dirty="0" smtClean="0"/>
              <a:t> Century?</a:t>
            </a:r>
            <a:endParaRPr lang="en-US" sz="3600" b="1" dirty="0"/>
          </a:p>
        </p:txBody>
      </p:sp>
      <p:pic>
        <p:nvPicPr>
          <p:cNvPr id="4" name="Content Placeholder 3"/>
          <p:cNvPicPr>
            <a:picLocks noGrp="1" noChangeAspect="1"/>
          </p:cNvPicPr>
          <p:nvPr>
            <p:ph idx="1"/>
          </p:nvPr>
        </p:nvPicPr>
        <p:blipFill>
          <a:blip r:embed="rId3"/>
          <a:stretch>
            <a:fillRect/>
          </a:stretch>
        </p:blipFill>
        <p:spPr>
          <a:xfrm>
            <a:off x="667760" y="1447801"/>
            <a:ext cx="3675640" cy="2462775"/>
          </a:xfrm>
          <a:prstGeom prst="rect">
            <a:avLst/>
          </a:prstGeom>
        </p:spPr>
      </p:pic>
      <p:pic>
        <p:nvPicPr>
          <p:cNvPr id="5" name="Picture 4"/>
          <p:cNvPicPr>
            <a:picLocks noChangeAspect="1"/>
          </p:cNvPicPr>
          <p:nvPr/>
        </p:nvPicPr>
        <p:blipFill>
          <a:blip r:embed="rId4"/>
          <a:stretch>
            <a:fillRect/>
          </a:stretch>
        </p:blipFill>
        <p:spPr>
          <a:xfrm>
            <a:off x="4828755" y="1447801"/>
            <a:ext cx="3553245" cy="2462775"/>
          </a:xfrm>
          <a:prstGeom prst="rect">
            <a:avLst/>
          </a:prstGeom>
        </p:spPr>
      </p:pic>
      <p:pic>
        <p:nvPicPr>
          <p:cNvPr id="7" name="Picture 6"/>
          <p:cNvPicPr>
            <a:picLocks noChangeAspect="1"/>
          </p:cNvPicPr>
          <p:nvPr/>
        </p:nvPicPr>
        <p:blipFill>
          <a:blip r:embed="rId5"/>
          <a:stretch>
            <a:fillRect/>
          </a:stretch>
        </p:blipFill>
        <p:spPr>
          <a:xfrm>
            <a:off x="4876800" y="4173976"/>
            <a:ext cx="3553245" cy="2531624"/>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871" y="4154966"/>
            <a:ext cx="3663529" cy="255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564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92162"/>
          </a:xfrm>
        </p:spPr>
        <p:txBody>
          <a:bodyPr/>
          <a:lstStyle/>
          <a:p>
            <a:pPr eaLnBrk="1" hangingPunct="1"/>
            <a:r>
              <a:rPr lang="en-US" sz="3600" b="1" dirty="0"/>
              <a:t>Finding Our Common Ground</a:t>
            </a:r>
          </a:p>
        </p:txBody>
      </p:sp>
      <p:sp>
        <p:nvSpPr>
          <p:cNvPr id="3" name="Content Placeholder 2"/>
          <p:cNvSpPr>
            <a:spLocks noGrp="1"/>
          </p:cNvSpPr>
          <p:nvPr>
            <p:ph idx="1"/>
          </p:nvPr>
        </p:nvSpPr>
        <p:spPr>
          <a:xfrm>
            <a:off x="457200" y="1066799"/>
            <a:ext cx="8229600" cy="5654675"/>
          </a:xfrm>
        </p:spPr>
        <p:txBody>
          <a:bodyPr>
            <a:normAutofit/>
          </a:bodyPr>
          <a:lstStyle/>
          <a:p>
            <a:pPr marL="0" indent="0" eaLnBrk="1" hangingPunct="1">
              <a:buFont typeface="Arial" charset="0"/>
              <a:buNone/>
              <a:defRPr/>
            </a:pPr>
            <a:r>
              <a:rPr lang="en-US" sz="2800" b="1" dirty="0"/>
              <a:t>How many of you, your close friends or members of your or their extended families have </a:t>
            </a:r>
            <a:r>
              <a:rPr lang="en-US" sz="2800" b="1" dirty="0" smtClean="0"/>
              <a:t>or are experiencing any of the following in recent years?</a:t>
            </a:r>
            <a:endParaRPr lang="en-US" sz="2800" b="1" dirty="0"/>
          </a:p>
          <a:p>
            <a:pPr eaLnBrk="1" hangingPunct="1">
              <a:defRPr/>
            </a:pPr>
            <a:r>
              <a:rPr lang="en-US" sz="2800" b="1" dirty="0"/>
              <a:t>Lost a job or can’t find a full-time good job</a:t>
            </a:r>
          </a:p>
          <a:p>
            <a:pPr eaLnBrk="1" hangingPunct="1">
              <a:defRPr/>
            </a:pPr>
            <a:r>
              <a:rPr lang="en-US" sz="2800" b="1" dirty="0"/>
              <a:t>P</a:t>
            </a:r>
            <a:r>
              <a:rPr lang="en-US" sz="2800" b="1" dirty="0" smtClean="0"/>
              <a:t>aying </a:t>
            </a:r>
            <a:r>
              <a:rPr lang="en-US" sz="2800" b="1" dirty="0"/>
              <a:t>the bills or </a:t>
            </a:r>
            <a:r>
              <a:rPr lang="en-US" sz="2800" b="1" dirty="0" smtClean="0"/>
              <a:t>rent is hard</a:t>
            </a:r>
            <a:endParaRPr lang="en-US" sz="2800" b="1" dirty="0"/>
          </a:p>
          <a:p>
            <a:pPr eaLnBrk="1" hangingPunct="1">
              <a:defRPr/>
            </a:pPr>
            <a:r>
              <a:rPr lang="en-US" sz="2800" b="1" dirty="0"/>
              <a:t>Worried about adequate income in retirement</a:t>
            </a:r>
          </a:p>
          <a:p>
            <a:pPr eaLnBrk="1" hangingPunct="1">
              <a:defRPr/>
            </a:pPr>
            <a:r>
              <a:rPr lang="en-US" sz="2800" b="1" dirty="0"/>
              <a:t>Discriminated against because of who they are</a:t>
            </a:r>
          </a:p>
          <a:p>
            <a:pPr eaLnBrk="1" hangingPunct="1">
              <a:defRPr/>
            </a:pPr>
            <a:r>
              <a:rPr lang="en-US" sz="2800" b="1" dirty="0"/>
              <a:t>College is too expensive or large student </a:t>
            </a:r>
            <a:r>
              <a:rPr lang="en-US" sz="2800" b="1" dirty="0" smtClean="0"/>
              <a:t>loans</a:t>
            </a:r>
            <a:endParaRPr lang="en-US" sz="2800" b="1" dirty="0"/>
          </a:p>
          <a:p>
            <a:pPr eaLnBrk="1" hangingPunct="1">
              <a:defRPr/>
            </a:pPr>
            <a:r>
              <a:rPr lang="en-US" sz="2800" b="1" dirty="0"/>
              <a:t>Lost or didn’t have health </a:t>
            </a:r>
            <a:r>
              <a:rPr lang="en-US" sz="2800" b="1" dirty="0" smtClean="0"/>
              <a:t>insurance</a:t>
            </a:r>
          </a:p>
          <a:p>
            <a:pPr eaLnBrk="1" hangingPunct="1">
              <a:defRPr/>
            </a:pPr>
            <a:r>
              <a:rPr lang="en-US" sz="2800" b="1" dirty="0"/>
              <a:t>Were not paid wages that were legally </a:t>
            </a:r>
            <a:r>
              <a:rPr lang="en-US" sz="2800" b="1" dirty="0" smtClean="0"/>
              <a:t>owed</a:t>
            </a:r>
          </a:p>
          <a:p>
            <a:pPr eaLnBrk="1" hangingPunct="1">
              <a:defRPr/>
            </a:pPr>
            <a:r>
              <a:rPr lang="en-US" sz="2800" b="1" dirty="0" smtClean="0"/>
              <a:t>Worried about rising racism, sexism and bigotry</a:t>
            </a:r>
            <a:endParaRPr lang="en-US" sz="2800" b="1" dirty="0"/>
          </a:p>
          <a:p>
            <a:pPr marL="0" indent="0" eaLnBrk="1" hangingPunct="1">
              <a:buNone/>
              <a:defRPr/>
            </a:pPr>
            <a:endParaRPr lang="en-US" sz="2800" b="1" dirty="0"/>
          </a:p>
        </p:txBody>
      </p:sp>
      <p:sp>
        <p:nvSpPr>
          <p:cNvPr id="4" name="Slide Number Placeholder 3"/>
          <p:cNvSpPr>
            <a:spLocks noGrp="1"/>
          </p:cNvSpPr>
          <p:nvPr>
            <p:ph type="sldNum" sz="quarter" idx="12"/>
          </p:nvPr>
        </p:nvSpPr>
        <p:spPr/>
        <p:txBody>
          <a:bodyPr/>
          <a:lstStyle/>
          <a:p>
            <a:pPr>
              <a:defRPr/>
            </a:pPr>
            <a:fld id="{4685A578-7C87-4679-999D-13EFBBFB3E25}" type="slidenum">
              <a:rPr lang="en-US" smtClean="0"/>
              <a:pPr>
                <a:defRPr/>
              </a:pPr>
              <a:t>3</a:t>
            </a:fld>
            <a:endParaRPr lang="en-US"/>
          </a:p>
        </p:txBody>
      </p:sp>
    </p:spTree>
    <p:extLst>
      <p:ext uri="{BB962C8B-B14F-4D97-AF65-F5344CB8AC3E}">
        <p14:creationId xmlns:p14="http://schemas.microsoft.com/office/powerpoint/2010/main" val="392011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smtClean="0"/>
              <a:t>Corporations </a:t>
            </a:r>
            <a:r>
              <a:rPr lang="en-US" sz="3600" b="1" dirty="0"/>
              <a:t>are Legal Persons with Constitutional Rights </a:t>
            </a:r>
            <a:r>
              <a:rPr lang="en-US" sz="3600" b="1" dirty="0" smtClean="0"/>
              <a:t>– 1886</a:t>
            </a:r>
            <a:endParaRPr lang="en-US" sz="3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9" y="1524000"/>
            <a:ext cx="4721851" cy="477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700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Autofit/>
          </a:bodyPr>
          <a:lstStyle/>
          <a:p>
            <a:r>
              <a:rPr lang="en-US" sz="3600" b="1" dirty="0"/>
              <a:t>What Does Labor Want</a:t>
            </a:r>
            <a:r>
              <a:rPr lang="en-US" sz="3600" b="1" dirty="0" smtClean="0"/>
              <a:t>?  For All Workers?  </a:t>
            </a:r>
            <a:endParaRPr lang="en-US" sz="3600" b="1" dirty="0"/>
          </a:p>
        </p:txBody>
      </p:sp>
      <p:sp>
        <p:nvSpPr>
          <p:cNvPr id="4" name="Content Placeholder 3"/>
          <p:cNvSpPr>
            <a:spLocks noGrp="1"/>
          </p:cNvSpPr>
          <p:nvPr>
            <p:ph sz="half" idx="2"/>
          </p:nvPr>
        </p:nvSpPr>
        <p:spPr>
          <a:xfrm>
            <a:off x="3886200" y="1219200"/>
            <a:ext cx="5029200" cy="5334000"/>
          </a:xfrm>
        </p:spPr>
        <p:txBody>
          <a:bodyPr>
            <a:noAutofit/>
          </a:bodyPr>
          <a:lstStyle/>
          <a:p>
            <a:pPr marL="0" indent="0" algn="ctr">
              <a:buNone/>
            </a:pPr>
            <a:r>
              <a:rPr lang="en-US" b="1" dirty="0"/>
              <a:t>“</a:t>
            </a:r>
            <a:r>
              <a:rPr lang="en-US" sz="3200" b="1" dirty="0"/>
              <a:t>We want more schoolhouses and less jails; more books and less arsenals; more learning and less vice; more leisure and less greed; more justice and less revenge; more opportunities to make childhood more happy and bright.”</a:t>
            </a:r>
          </a:p>
          <a:p>
            <a:pPr marL="0" indent="0" algn="ctr">
              <a:buNone/>
            </a:pPr>
            <a:r>
              <a:rPr lang="en-US" sz="2400" b="1" dirty="0"/>
              <a:t>Samuel </a:t>
            </a:r>
            <a:r>
              <a:rPr lang="en-US" sz="2400" b="1" dirty="0" smtClean="0"/>
              <a:t>Gompers, President AFL</a:t>
            </a:r>
            <a:endParaRPr lang="en-US" sz="2400" b="1" dirty="0"/>
          </a:p>
          <a:p>
            <a:pPr marL="0" indent="0">
              <a:buNone/>
            </a:pPr>
            <a:endParaRPr lang="en-US" sz="2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89" y="1676400"/>
            <a:ext cx="340521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162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a:t>President Cleveland Uses the Army to Crush</a:t>
            </a:r>
            <a:br>
              <a:rPr lang="en-US" sz="3600" b="1" dirty="0"/>
            </a:br>
            <a:r>
              <a:rPr lang="en-US" sz="3600" b="1" dirty="0"/>
              <a:t>Nationwide Rail Strike - Dozens Killed </a:t>
            </a:r>
            <a:r>
              <a:rPr lang="en-US" sz="3600" b="1" dirty="0" smtClean="0"/>
              <a:t>– 1894 </a:t>
            </a:r>
            <a:endParaRPr lang="en-US" sz="3600" b="1"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676400"/>
            <a:ext cx="844867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790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Autofit/>
          </a:bodyPr>
          <a:lstStyle/>
          <a:p>
            <a:r>
              <a:rPr lang="en-US" sz="3600" b="1" dirty="0" smtClean="0"/>
              <a:t>Supreme Court Serves the Wealthy not the People </a:t>
            </a:r>
            <a:r>
              <a:rPr lang="en-US" sz="3600" b="1" dirty="0"/>
              <a:t>– 1890s Style</a:t>
            </a:r>
          </a:p>
        </p:txBody>
      </p:sp>
      <p:sp>
        <p:nvSpPr>
          <p:cNvPr id="3" name="Content Placeholder 2"/>
          <p:cNvSpPr>
            <a:spLocks noGrp="1"/>
          </p:cNvSpPr>
          <p:nvPr>
            <p:ph idx="1"/>
          </p:nvPr>
        </p:nvSpPr>
        <p:spPr>
          <a:xfrm>
            <a:off x="457200" y="1905000"/>
            <a:ext cx="8229600" cy="4221163"/>
          </a:xfrm>
        </p:spPr>
        <p:txBody>
          <a:bodyPr>
            <a:normAutofit/>
          </a:bodyPr>
          <a:lstStyle/>
          <a:p>
            <a:pPr marL="0" indent="0" algn="ctr">
              <a:buNone/>
            </a:pPr>
            <a:endParaRPr lang="en-US" sz="2800" b="1" dirty="0"/>
          </a:p>
          <a:p>
            <a:pPr marL="0" indent="0" algn="ctr">
              <a:buNone/>
            </a:pPr>
            <a:r>
              <a:rPr lang="en-US" b="1" dirty="0"/>
              <a:t>In 1894, Congress passes 2% flat </a:t>
            </a:r>
            <a:r>
              <a:rPr lang="en-US" b="1" dirty="0" smtClean="0"/>
              <a:t>income tax </a:t>
            </a:r>
            <a:r>
              <a:rPr lang="en-US" b="1" dirty="0"/>
              <a:t>that only applies to the richest 10 percent of families.</a:t>
            </a:r>
          </a:p>
          <a:p>
            <a:pPr marL="0" indent="0" algn="ctr">
              <a:buNone/>
            </a:pPr>
            <a:endParaRPr lang="en-US" b="1" dirty="0"/>
          </a:p>
          <a:p>
            <a:pPr marL="0" indent="0" algn="ctr">
              <a:buNone/>
            </a:pPr>
            <a:r>
              <a:rPr lang="en-US" b="1" dirty="0" smtClean="0"/>
              <a:t>U.S</a:t>
            </a:r>
            <a:r>
              <a:rPr lang="en-US" b="1" dirty="0"/>
              <a:t>. Supreme Court rules </a:t>
            </a:r>
            <a:r>
              <a:rPr lang="en-US" b="1" dirty="0" smtClean="0"/>
              <a:t>it </a:t>
            </a:r>
            <a:r>
              <a:rPr lang="en-US" b="1" dirty="0"/>
              <a:t>unconstitutional.</a:t>
            </a:r>
          </a:p>
          <a:p>
            <a:pPr marL="0" indent="0" algn="ctr">
              <a:buNone/>
            </a:pPr>
            <a:endParaRPr lang="en-US" b="1" dirty="0"/>
          </a:p>
          <a:p>
            <a:pPr marL="0" indent="0" algn="ctr">
              <a:buNone/>
            </a:pPr>
            <a:endParaRPr lang="en-US" sz="2800" b="1" dirty="0"/>
          </a:p>
        </p:txBody>
      </p:sp>
    </p:spTree>
    <p:extLst>
      <p:ext uri="{BB962C8B-B14F-4D97-AF65-F5344CB8AC3E}">
        <p14:creationId xmlns:p14="http://schemas.microsoft.com/office/powerpoint/2010/main" val="1467173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a:t>Buying the White House – 1896 Style </a:t>
            </a:r>
            <a:br>
              <a:rPr lang="en-US" sz="3600" b="1" dirty="0"/>
            </a:br>
            <a:r>
              <a:rPr lang="en-US" sz="3600" b="1" dirty="0"/>
              <a:t>McKinley Outspends Bryan 11 to 1</a:t>
            </a:r>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28983"/>
            <a:ext cx="3971925" cy="475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62" y="1556970"/>
            <a:ext cx="4536602" cy="470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765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b="1" dirty="0"/>
              <a:t>Voter Suppression – Early 20</a:t>
            </a:r>
            <a:r>
              <a:rPr lang="en-US" sz="3600" b="1" baseline="30000" dirty="0"/>
              <a:t>th</a:t>
            </a:r>
            <a:r>
              <a:rPr lang="en-US" sz="3600" b="1" dirty="0"/>
              <a:t> Century:  </a:t>
            </a:r>
            <a:br>
              <a:rPr lang="en-US" sz="3600" b="1" dirty="0"/>
            </a:br>
            <a:r>
              <a:rPr lang="en-US" sz="3600" b="1" dirty="0"/>
              <a:t>Crush Black/White Unity in the South</a:t>
            </a:r>
          </a:p>
        </p:txBody>
      </p:sp>
      <p:sp>
        <p:nvSpPr>
          <p:cNvPr id="4" name="Content Placeholder 3"/>
          <p:cNvSpPr>
            <a:spLocks noGrp="1"/>
          </p:cNvSpPr>
          <p:nvPr>
            <p:ph sz="half" idx="2"/>
          </p:nvPr>
        </p:nvSpPr>
        <p:spPr>
          <a:xfrm>
            <a:off x="4343400" y="1600200"/>
            <a:ext cx="4343400" cy="4876800"/>
          </a:xfrm>
        </p:spPr>
        <p:txBody>
          <a:bodyPr>
            <a:noAutofit/>
          </a:bodyPr>
          <a:lstStyle/>
          <a:p>
            <a:pPr marL="0" indent="0" algn="ctr">
              <a:buNone/>
            </a:pPr>
            <a:r>
              <a:rPr lang="en-US" sz="3200" b="1" dirty="0"/>
              <a:t>“‘We wrested our state government from Negro supremacy.’  Almost all blacks and most poor whites were disenfranchised.  In Mississippi, voter participation fell from 70% in 1876 to less than 10% in 1920.”</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594100" cy="476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433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a:t>Woodrow Wilson, </a:t>
            </a:r>
            <a:r>
              <a:rPr lang="en-US" sz="3600" b="1" dirty="0" smtClean="0"/>
              <a:t>Future President </a:t>
            </a:r>
            <a:r>
              <a:rPr lang="en-US" sz="3600" b="1" dirty="0"/>
              <a:t>of United </a:t>
            </a:r>
            <a:r>
              <a:rPr lang="en-US" sz="3600" b="1" dirty="0" smtClean="0"/>
              <a:t>States, Bashing Immigrants</a:t>
            </a:r>
            <a:endParaRPr lang="en-US" sz="3600" b="1" dirty="0"/>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p:txBody>
          <a:bodyPr>
            <a:normAutofit/>
          </a:bodyPr>
          <a:lstStyle/>
          <a:p>
            <a:pPr marL="0" indent="0" algn="ctr">
              <a:buNone/>
            </a:pPr>
            <a:r>
              <a:rPr lang="en-US" b="1" dirty="0"/>
              <a:t>“Southern European countries are unburdening themselves of the more sordid and hapless elements of their population.”</a:t>
            </a:r>
          </a:p>
          <a:p>
            <a:pPr marL="0" indent="0" algn="ctr">
              <a:buNone/>
            </a:pPr>
            <a:r>
              <a:rPr lang="en-US" b="1" dirty="0"/>
              <a:t>Eastern Europeans – “had neither skill nor energy nor any initiative of quick intelligence.” </a:t>
            </a:r>
            <a:r>
              <a:rPr lang="en-US" b="1" dirty="0" smtClean="0"/>
              <a:t>– 1903 </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9725"/>
            <a:ext cx="3810000" cy="454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437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706562"/>
          </a:xfrm>
        </p:spPr>
        <p:txBody>
          <a:bodyPr>
            <a:noAutofit/>
          </a:bodyPr>
          <a:lstStyle/>
          <a:p>
            <a:pPr marL="0" indent="0"/>
            <a:r>
              <a:rPr lang="en-US" sz="3200" b="1" dirty="0"/>
              <a:t>“We pursue policies to keep the races and nationalities apart…Stir up suspicion, rivalry and hatred among them.”</a:t>
            </a:r>
            <a:r>
              <a:rPr lang="en-US" sz="2800" b="1" dirty="0"/>
              <a:t> </a:t>
            </a:r>
            <a:br>
              <a:rPr lang="en-US" sz="2800" b="1" dirty="0"/>
            </a:br>
            <a:r>
              <a:rPr lang="en-US" sz="2400" b="1" dirty="0"/>
              <a:t>Philip </a:t>
            </a:r>
            <a:r>
              <a:rPr lang="en-US" sz="2400" b="1" dirty="0" err="1"/>
              <a:t>Armour</a:t>
            </a:r>
            <a:r>
              <a:rPr lang="en-US" sz="2400" b="1" dirty="0"/>
              <a:t>, CEO, world’s largest meatpacker </a:t>
            </a:r>
            <a:endParaRPr lang="en-US" sz="24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2066160"/>
            <a:ext cx="6407150" cy="451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051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25 Years of Gompers’ Leadership Sees Growing  Racism in Labor Movement</a:t>
            </a:r>
            <a:endParaRPr lang="en-US" sz="3600" b="1" dirty="0"/>
          </a:p>
        </p:txBody>
      </p:sp>
      <p:sp>
        <p:nvSpPr>
          <p:cNvPr id="4" name="Content Placeholder 3"/>
          <p:cNvSpPr>
            <a:spLocks noGrp="1"/>
          </p:cNvSpPr>
          <p:nvPr>
            <p:ph sz="half" idx="2"/>
          </p:nvPr>
        </p:nvSpPr>
        <p:spPr/>
        <p:txBody>
          <a:bodyPr>
            <a:normAutofit/>
          </a:bodyPr>
          <a:lstStyle/>
          <a:p>
            <a:pPr marL="0" indent="0" algn="ctr">
              <a:buNone/>
            </a:pPr>
            <a:endParaRPr lang="en-US" sz="3200" b="1" dirty="0" smtClean="0"/>
          </a:p>
          <a:p>
            <a:pPr marL="0" indent="0" algn="ctr">
              <a:buNone/>
            </a:pPr>
            <a:r>
              <a:rPr lang="en-US" sz="3200" b="1" dirty="0" smtClean="0"/>
              <a:t>AFL affiliates denying blacks membership grows from 4 to 11 during Gompers’ tenure as AFL President.</a:t>
            </a:r>
            <a:endParaRPr lang="en-US" sz="3200" b="1" dirty="0"/>
          </a:p>
        </p:txBody>
      </p:sp>
      <p:pic>
        <p:nvPicPr>
          <p:cNvPr id="7" name="Content Placeholder 6"/>
          <p:cNvPicPr>
            <a:picLocks noGrp="1" noChangeAspect="1"/>
          </p:cNvPicPr>
          <p:nvPr>
            <p:ph sz="half" idx="1"/>
          </p:nvPr>
        </p:nvPicPr>
        <p:blipFill>
          <a:blip r:embed="rId3"/>
          <a:stretch>
            <a:fillRect/>
          </a:stretch>
        </p:blipFill>
        <p:spPr>
          <a:xfrm>
            <a:off x="457200" y="2013490"/>
            <a:ext cx="4038600" cy="3699383"/>
          </a:xfrm>
          <a:prstGeom prst="rect">
            <a:avLst/>
          </a:prstGeom>
        </p:spPr>
      </p:pic>
    </p:spTree>
    <p:extLst>
      <p:ext uri="{BB962C8B-B14F-4D97-AF65-F5344CB8AC3E}">
        <p14:creationId xmlns:p14="http://schemas.microsoft.com/office/powerpoint/2010/main" val="38610803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noAutofit/>
          </a:bodyPr>
          <a:lstStyle/>
          <a:p>
            <a:pPr eaLnBrk="1" hangingPunct="1"/>
            <a:r>
              <a:rPr lang="en-US" sz="3600" b="1" dirty="0"/>
              <a:t>Ku Klux Klan:  4-5 Million Members </a:t>
            </a:r>
            <a:r>
              <a:rPr lang="en-US" sz="3600" b="1" dirty="0" smtClean="0"/>
              <a:t/>
            </a:r>
            <a:br>
              <a:rPr lang="en-US" sz="3600" b="1" dirty="0" smtClean="0"/>
            </a:br>
            <a:r>
              <a:rPr lang="en-US" sz="3600" b="1" dirty="0" smtClean="0"/>
              <a:t>Larger than the Labor Movement – 1925 </a:t>
            </a:r>
            <a:endParaRPr lang="en-US" sz="3600" b="1" dirty="0"/>
          </a:p>
        </p:txBody>
      </p:sp>
      <p:sp>
        <p:nvSpPr>
          <p:cNvPr id="96259" name="Content Placeholder 2"/>
          <p:cNvSpPr>
            <a:spLocks noGrp="1"/>
          </p:cNvSpPr>
          <p:nvPr>
            <p:ph idx="1"/>
          </p:nvPr>
        </p:nvSpPr>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a:xfrm>
            <a:off x="457200" y="6356350"/>
            <a:ext cx="8001000" cy="365125"/>
          </a:xfrm>
        </p:spPr>
        <p:txBody>
          <a:bodyPr/>
          <a:lstStyle/>
          <a:p>
            <a:pPr>
              <a:defRPr/>
            </a:pPr>
            <a:fld id="{FC8B9447-B9D2-4670-8EE6-AEF3E69D0E37}" type="slidenum">
              <a:rPr lang="en-US" smtClean="0"/>
              <a:pPr>
                <a:defRPr/>
              </a:pPr>
              <a:t>39</a:t>
            </a:fld>
            <a:endParaRPr lang="en-US" dirty="0"/>
          </a:p>
        </p:txBody>
      </p:sp>
      <p:pic>
        <p:nvPicPr>
          <p:cNvPr id="96261" name="Picture 2" descr="Z:\Mark_Mcdermott\mark\Pictures\Labor History Photos\Reclaim the Dream\KKK in 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71625"/>
            <a:ext cx="59658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803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r>
              <a:rPr lang="en-US" sz="3600" b="1" dirty="0"/>
              <a:t/>
            </a:r>
            <a:br>
              <a:rPr lang="en-US" sz="3600" b="1" dirty="0"/>
            </a:br>
            <a:r>
              <a:rPr lang="en-US" sz="3600" b="1" dirty="0"/>
              <a:t/>
            </a:r>
            <a:br>
              <a:rPr lang="en-US" sz="3600" b="1" dirty="0"/>
            </a:br>
            <a:r>
              <a:rPr lang="en-US" sz="3600" b="1" dirty="0"/>
              <a:t>Do you feel </a:t>
            </a:r>
            <a:r>
              <a:rPr lang="en-US" sz="3600" b="1" dirty="0" smtClean="0"/>
              <a:t>the federal </a:t>
            </a:r>
            <a:r>
              <a:rPr lang="en-US" sz="3600" b="1" dirty="0"/>
              <a:t>government is dominated by Corporate America and is more concerned about corporations and the wealthy than people like you?</a:t>
            </a:r>
            <a:br>
              <a:rPr lang="en-US" sz="3600" b="1" dirty="0"/>
            </a:br>
            <a:r>
              <a:rPr lang="en-US" sz="3600" b="1" dirty="0"/>
              <a:t/>
            </a:r>
            <a:br>
              <a:rPr lang="en-US" sz="3600" b="1" dirty="0"/>
            </a:br>
            <a:endParaRPr lang="en-US" sz="3600" b="1" dirty="0"/>
          </a:p>
        </p:txBody>
      </p:sp>
    </p:spTree>
    <p:extLst>
      <p:ext uri="{BB962C8B-B14F-4D97-AF65-F5344CB8AC3E}">
        <p14:creationId xmlns:p14="http://schemas.microsoft.com/office/powerpoint/2010/main" val="1692740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Culture Wars to Divide Us in the “Good Old Days”</a:t>
            </a:r>
            <a:endParaRPr lang="en-US" sz="3600" b="1" dirty="0"/>
          </a:p>
        </p:txBody>
      </p:sp>
      <p:sp>
        <p:nvSpPr>
          <p:cNvPr id="3" name="Content Placeholder 2"/>
          <p:cNvSpPr>
            <a:spLocks noGrp="1"/>
          </p:cNvSpPr>
          <p:nvPr>
            <p:ph idx="1"/>
          </p:nvPr>
        </p:nvSpPr>
        <p:spPr/>
        <p:txBody>
          <a:bodyPr/>
          <a:lstStyle/>
          <a:p>
            <a:pPr marL="0" indent="0" algn="ctr">
              <a:buNone/>
            </a:pPr>
            <a:r>
              <a:rPr lang="en-US" b="1" dirty="0" smtClean="0"/>
              <a:t>Birth control is banned</a:t>
            </a:r>
          </a:p>
          <a:p>
            <a:pPr marL="0" indent="0" algn="ctr">
              <a:buNone/>
            </a:pPr>
            <a:r>
              <a:rPr lang="en-US" b="1" dirty="0"/>
              <a:t>Women should not have the right to vote</a:t>
            </a:r>
          </a:p>
          <a:p>
            <a:pPr marL="0" indent="0" algn="ctr">
              <a:buNone/>
            </a:pPr>
            <a:r>
              <a:rPr lang="en-US" b="1" dirty="0" smtClean="0"/>
              <a:t>Marriages between people of different races is banned in many states</a:t>
            </a:r>
          </a:p>
          <a:p>
            <a:pPr marL="0" indent="0" algn="ctr">
              <a:buNone/>
            </a:pPr>
            <a:r>
              <a:rPr lang="en-US" b="1" dirty="0" smtClean="0"/>
              <a:t>Alcohol prohibition is an attack on immigrants, Jews and Catholics</a:t>
            </a:r>
          </a:p>
          <a:p>
            <a:pPr marL="0" indent="0" algn="ctr">
              <a:buNone/>
            </a:pPr>
            <a:r>
              <a:rPr lang="en-US" b="1" dirty="0" smtClean="0"/>
              <a:t>KKK – the violent defender of “pure, white, native born America”</a:t>
            </a:r>
            <a:endParaRPr lang="en-US" b="1" dirty="0"/>
          </a:p>
        </p:txBody>
      </p:sp>
    </p:spTree>
    <p:extLst>
      <p:ext uri="{BB962C8B-B14F-4D97-AF65-F5344CB8AC3E}">
        <p14:creationId xmlns:p14="http://schemas.microsoft.com/office/powerpoint/2010/main" val="3898522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41</a:t>
            </a:fld>
            <a:endParaRPr lang="en-US" dirty="0"/>
          </a:p>
        </p:txBody>
      </p:sp>
      <p:sp>
        <p:nvSpPr>
          <p:cNvPr id="6" name="Title 1"/>
          <p:cNvSpPr>
            <a:spLocks noGrp="1"/>
          </p:cNvSpPr>
          <p:nvPr>
            <p:ph type="title"/>
          </p:nvPr>
        </p:nvSpPr>
        <p:spPr/>
        <p:txBody>
          <a:bodyPr>
            <a:noAutofit/>
          </a:bodyPr>
          <a:lstStyle/>
          <a:p>
            <a:pPr eaLnBrk="1" hangingPunct="1"/>
            <a:r>
              <a:rPr lang="en-US" sz="3600" b="1" dirty="0"/>
              <a:t>Militant Labor Movement </a:t>
            </a:r>
            <a:r>
              <a:rPr lang="en-US" sz="3600" b="1" dirty="0" smtClean="0"/>
              <a:t>Stalls Amid Working Class Disunity </a:t>
            </a:r>
            <a:r>
              <a:rPr lang="en-US" sz="3600" b="1" dirty="0"/>
              <a:t>– 1900’s to 1930’s</a:t>
            </a:r>
          </a:p>
        </p:txBody>
      </p:sp>
    </p:spTree>
    <p:extLst>
      <p:ext uri="{BB962C8B-B14F-4D97-AF65-F5344CB8AC3E}">
        <p14:creationId xmlns:p14="http://schemas.microsoft.com/office/powerpoint/2010/main" val="1812291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r>
              <a:rPr lang="en-US" sz="3600" b="1" dirty="0" smtClean="0"/>
              <a:t>Finding Our Common Ground, We Strengthened Our Democracy</a:t>
            </a:r>
            <a:endParaRPr lang="en-US" sz="3600" b="1" dirty="0"/>
          </a:p>
        </p:txBody>
      </p:sp>
      <p:sp>
        <p:nvSpPr>
          <p:cNvPr id="3" name="Content Placeholder 2"/>
          <p:cNvSpPr>
            <a:spLocks noGrp="1"/>
          </p:cNvSpPr>
          <p:nvPr>
            <p:ph idx="1"/>
          </p:nvPr>
        </p:nvSpPr>
        <p:spPr>
          <a:xfrm>
            <a:off x="457200" y="1676400"/>
            <a:ext cx="8229600" cy="4449763"/>
          </a:xfrm>
        </p:spPr>
        <p:txBody>
          <a:bodyPr/>
          <a:lstStyle/>
          <a:p>
            <a:pPr marL="0" indent="0" algn="ctr">
              <a:buNone/>
            </a:pPr>
            <a:endParaRPr lang="en-US" b="1" dirty="0"/>
          </a:p>
          <a:p>
            <a:pPr marL="0" indent="0" algn="ctr">
              <a:buNone/>
            </a:pPr>
            <a:r>
              <a:rPr lang="en-US" b="1" dirty="0"/>
              <a:t>Congress passes Tillman Act – first major limitations on corporate campaign $$$ – 1907 </a:t>
            </a:r>
          </a:p>
          <a:p>
            <a:pPr marL="0" indent="0" algn="ctr">
              <a:buNone/>
            </a:pPr>
            <a:r>
              <a:rPr lang="en-US" b="1" dirty="0"/>
              <a:t>U.S. constitutional amendment requiring direct election of Senators – 1913 </a:t>
            </a:r>
          </a:p>
          <a:p>
            <a:pPr marL="0" indent="0" algn="ctr">
              <a:buNone/>
            </a:pPr>
            <a:r>
              <a:rPr lang="en-US" b="1" dirty="0"/>
              <a:t>U.S. constitutional amendment for income tax which only taxes the wealthy – 1913 </a:t>
            </a:r>
          </a:p>
        </p:txBody>
      </p:sp>
    </p:spTree>
    <p:extLst>
      <p:ext uri="{BB962C8B-B14F-4D97-AF65-F5344CB8AC3E}">
        <p14:creationId xmlns:p14="http://schemas.microsoft.com/office/powerpoint/2010/main" val="3194028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smtClean="0"/>
              <a:t>Attacking </a:t>
            </a:r>
            <a:r>
              <a:rPr lang="en-US" sz="3600" b="1" dirty="0"/>
              <a:t>Corporate Power Directly:  </a:t>
            </a:r>
            <a:r>
              <a:rPr lang="en-US" sz="3600" b="1" dirty="0" smtClean="0"/>
              <a:t>Busting the </a:t>
            </a:r>
            <a:r>
              <a:rPr lang="en-US" sz="3600" b="1" dirty="0"/>
              <a:t>Trusts </a:t>
            </a:r>
            <a:r>
              <a:rPr lang="en-US" sz="3600" b="1" dirty="0" smtClean="0"/>
              <a:t>and Break </a:t>
            </a:r>
            <a:r>
              <a:rPr lang="en-US" sz="3600" b="1" dirty="0"/>
              <a:t>Up Standard Oil</a:t>
            </a:r>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45007" cy="440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0782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noAutofit/>
          </a:bodyPr>
          <a:lstStyle/>
          <a:p>
            <a:r>
              <a:rPr lang="en-US" sz="3600" b="1" dirty="0"/>
              <a:t>The Rising of the 20,000 Strike in NYC Immigrant Women Lead the Fight – 1909-10</a:t>
            </a:r>
            <a:endParaRPr lang="en-US" sz="3600" dirty="0"/>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a:xfrm>
            <a:off x="4648200" y="1600200"/>
            <a:ext cx="4038600" cy="4800600"/>
          </a:xfrm>
        </p:spPr>
        <p:txBody>
          <a:bodyPr>
            <a:normAutofit/>
          </a:bodyPr>
          <a:lstStyle/>
          <a:p>
            <a:pPr marL="0" indent="0" algn="ctr">
              <a:buNone/>
            </a:pPr>
            <a:r>
              <a:rPr lang="en-US" b="1" dirty="0"/>
              <a:t>"They used to say you couldn't even organize women. Well, we showed them!  I have listened to all the speakers, and I have no further patience for talk.  I move we go out in a general strike!“ – </a:t>
            </a:r>
            <a:r>
              <a:rPr lang="en-US" sz="2400" b="1" dirty="0"/>
              <a:t>Clara </a:t>
            </a:r>
            <a:r>
              <a:rPr lang="en-US" sz="2400" b="1" dirty="0" err="1"/>
              <a:t>Lemlich</a:t>
            </a:r>
            <a:r>
              <a:rPr lang="en-US" sz="2400" b="1" dirty="0"/>
              <a:t>, Ukrainian Jewish immigrant</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24000"/>
            <a:ext cx="3848100" cy="467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7011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143000"/>
          </a:xfrm>
        </p:spPr>
        <p:txBody>
          <a:bodyPr>
            <a:noAutofit/>
          </a:bodyPr>
          <a:lstStyle/>
          <a:p>
            <a:r>
              <a:rPr lang="en-US" sz="3600" b="1" dirty="0"/>
              <a:t>Decades of Struggle to Expand Democracy:</a:t>
            </a:r>
            <a:br>
              <a:rPr lang="en-US" sz="3600" b="1" dirty="0"/>
            </a:br>
            <a:r>
              <a:rPr lang="en-US" sz="3600" b="1" dirty="0"/>
              <a:t>Women Win the Right to Vote in 1920</a:t>
            </a:r>
            <a:endParaRPr lang="en-US" sz="3600"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a:xfrm>
            <a:off x="4953000" y="1600200"/>
            <a:ext cx="3733800" cy="4525963"/>
          </a:xfrm>
        </p:spPr>
        <p:txBody>
          <a:bodyPr>
            <a:normAutofit lnSpcReduction="10000"/>
          </a:bodyPr>
          <a:lstStyle/>
          <a:p>
            <a:pPr marL="0" indent="0">
              <a:buNone/>
            </a:pPr>
            <a:endParaRPr lang="en-US" dirty="0"/>
          </a:p>
          <a:p>
            <a:pPr marL="0" indent="0" algn="ctr">
              <a:buNone/>
            </a:pPr>
            <a:r>
              <a:rPr lang="en-US" sz="3200" b="1" dirty="0"/>
              <a:t>5,000 women march in D.C. in 1913</a:t>
            </a:r>
          </a:p>
          <a:p>
            <a:pPr marL="0" indent="0" algn="ctr">
              <a:buNone/>
            </a:pPr>
            <a:r>
              <a:rPr lang="en-US" sz="3200" b="1" dirty="0"/>
              <a:t>Violent attacks against marchers</a:t>
            </a:r>
          </a:p>
          <a:p>
            <a:pPr marL="0" indent="0" algn="ctr">
              <a:buNone/>
            </a:pPr>
            <a:r>
              <a:rPr lang="en-US" sz="3200" b="1" dirty="0"/>
              <a:t>Army called in to protect the marchers</a:t>
            </a:r>
          </a:p>
          <a:p>
            <a:pPr marL="0" indent="0" algn="ctr">
              <a:buNone/>
            </a:pPr>
            <a:r>
              <a:rPr lang="en-US" sz="3200" b="1" dirty="0"/>
              <a:t>100 marchers injured</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33562"/>
            <a:ext cx="4285667" cy="426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05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We the People Organize, Expand Our Democracy, and Win Greater Rights</a:t>
            </a:r>
          </a:p>
        </p:txBody>
      </p:sp>
      <p:sp>
        <p:nvSpPr>
          <p:cNvPr id="3" name="Content Placeholder 2"/>
          <p:cNvSpPr>
            <a:spLocks noGrp="1"/>
          </p:cNvSpPr>
          <p:nvPr>
            <p:ph sz="half" idx="1"/>
          </p:nvPr>
        </p:nvSpPr>
        <p:spPr/>
        <p:txBody>
          <a:bodyPr>
            <a:normAutofit fontScale="92500" lnSpcReduction="20000"/>
          </a:bodyPr>
          <a:lstStyle/>
          <a:p>
            <a:pPr marL="0" indent="0">
              <a:buNone/>
            </a:pP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endParaRPr lang="en-US" b="1" dirty="0" smtClean="0"/>
          </a:p>
          <a:p>
            <a:pPr marL="0" indent="0">
              <a:buNone/>
            </a:pPr>
            <a:r>
              <a:rPr lang="en-US" sz="3500" b="1" dirty="0" smtClean="0"/>
              <a:t>Organized </a:t>
            </a:r>
            <a:r>
              <a:rPr lang="en-US" sz="3500" b="1" dirty="0"/>
              <a:t>labor and </a:t>
            </a:r>
            <a:r>
              <a:rPr lang="en-US" sz="3500" b="1" dirty="0" smtClean="0"/>
              <a:t>our community allies </a:t>
            </a:r>
            <a:r>
              <a:rPr lang="en-US" sz="3500" b="1" dirty="0"/>
              <a:t>curb corporate power </a:t>
            </a:r>
            <a:r>
              <a:rPr lang="en-US" sz="3500" b="1" dirty="0" smtClean="0"/>
              <a:t>with:</a:t>
            </a:r>
            <a:endParaRPr lang="en-US" sz="3500" b="1" dirty="0"/>
          </a:p>
          <a:p>
            <a:r>
              <a:rPr lang="en-US" sz="3500" b="1" dirty="0"/>
              <a:t>Initiatives</a:t>
            </a:r>
          </a:p>
          <a:p>
            <a:r>
              <a:rPr lang="en-US" sz="3500" b="1" dirty="0"/>
              <a:t>Referendums</a:t>
            </a:r>
          </a:p>
          <a:p>
            <a:r>
              <a:rPr lang="en-US" sz="3500" b="1" dirty="0"/>
              <a:t>Public ports</a:t>
            </a:r>
          </a:p>
          <a:p>
            <a:r>
              <a:rPr lang="en-US" sz="3500" b="1" dirty="0"/>
              <a:t>Workers’ compensation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0536"/>
            <a:ext cx="4191000" cy="394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1659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1630362"/>
          </a:xfrm>
        </p:spPr>
        <p:txBody>
          <a:bodyPr>
            <a:noAutofit/>
          </a:bodyPr>
          <a:lstStyle/>
          <a:p>
            <a:pPr eaLnBrk="1" hangingPunct="1"/>
            <a:r>
              <a:rPr lang="en-US" sz="3600" b="1" dirty="0"/>
              <a:t>Wall Street Speculators and Big Business Crash the </a:t>
            </a:r>
            <a:r>
              <a:rPr lang="en-US" sz="3600" b="1" dirty="0" smtClean="0"/>
              <a:t>Economy </a:t>
            </a:r>
            <a:br>
              <a:rPr lang="en-US" sz="3600" b="1" dirty="0" smtClean="0"/>
            </a:br>
            <a:r>
              <a:rPr lang="en-US" sz="3600" b="1" dirty="0" smtClean="0"/>
              <a:t>Tens </a:t>
            </a:r>
            <a:r>
              <a:rPr lang="en-US" sz="3600" b="1" dirty="0"/>
              <a:t>of Millions Suffer – 1932</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3"/>
          <p:cNvSpPr txBox="1">
            <a:spLocks noChangeArrowheads="1"/>
          </p:cNvSpPr>
          <p:nvPr/>
        </p:nvSpPr>
        <p:spPr bwMode="auto">
          <a:xfrm>
            <a:off x="458972" y="6248400"/>
            <a:ext cx="8229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t>.</a:t>
            </a:r>
          </a:p>
        </p:txBody>
      </p:sp>
    </p:spTree>
    <p:extLst>
      <p:ext uri="{BB962C8B-B14F-4D97-AF65-F5344CB8AC3E}">
        <p14:creationId xmlns:p14="http://schemas.microsoft.com/office/powerpoint/2010/main" val="3692477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04800"/>
            <a:ext cx="8229600" cy="2316162"/>
          </a:xfrm>
        </p:spPr>
        <p:txBody>
          <a:bodyPr/>
          <a:lstStyle/>
          <a:p>
            <a:r>
              <a:rPr lang="en-US" sz="3600" b="1" dirty="0"/>
              <a:t>Blaming the Depression on Latinos</a:t>
            </a:r>
            <a:br>
              <a:rPr lang="en-US" sz="3600" b="1" dirty="0"/>
            </a:br>
            <a:r>
              <a:rPr lang="en-US" sz="3600" b="1" dirty="0"/>
              <a:t>1 to 2 Million Mexican-Americans and Mexicans Deported – Early 1930’s</a:t>
            </a:r>
          </a:p>
        </p:txBody>
      </p:sp>
      <p:sp>
        <p:nvSpPr>
          <p:cNvPr id="3" name="Content Placeholder 2"/>
          <p:cNvSpPr>
            <a:spLocks noGrp="1"/>
          </p:cNvSpPr>
          <p:nvPr>
            <p:ph sz="half" idx="1"/>
          </p:nvPr>
        </p:nvSpPr>
        <p:spPr>
          <a:xfrm>
            <a:off x="457200" y="2666999"/>
            <a:ext cx="4038600" cy="3429001"/>
          </a:xfrm>
        </p:spPr>
        <p:txBody>
          <a:bodyPr/>
          <a:lstStyle/>
          <a:p>
            <a:pPr marL="0" indent="0">
              <a:buNone/>
            </a:pPr>
            <a:endParaRPr lang="en-US" dirty="0"/>
          </a:p>
        </p:txBody>
      </p:sp>
      <p:sp>
        <p:nvSpPr>
          <p:cNvPr id="4" name="Content Placeholder 3"/>
          <p:cNvSpPr>
            <a:spLocks noGrp="1"/>
          </p:cNvSpPr>
          <p:nvPr>
            <p:ph sz="half" idx="2"/>
          </p:nvPr>
        </p:nvSpPr>
        <p:spPr>
          <a:xfrm>
            <a:off x="4648199" y="2690017"/>
            <a:ext cx="4038600" cy="3535365"/>
          </a:xfrm>
        </p:spPr>
        <p:txBody>
          <a:bodyPr/>
          <a:lstStyle/>
          <a:p>
            <a:pPr marL="0" indent="0">
              <a:buNone/>
            </a:pPr>
            <a:endParaRPr lang="en-US" dirty="0"/>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3962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2819400"/>
            <a:ext cx="4267201"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516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sz="3600" b="1" dirty="0"/>
              <a:t>The Great Uprising of the People – 1930s</a:t>
            </a:r>
            <a:br>
              <a:rPr lang="en-US" sz="3600" b="1" dirty="0"/>
            </a:br>
            <a:r>
              <a:rPr lang="en-US" sz="3600" b="1" dirty="0"/>
              <a:t>Jobs, Labor Rights and Help for the Unemployed and Those in Need</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1635" y="2580993"/>
            <a:ext cx="7419975" cy="381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973664"/>
            <a:ext cx="74009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086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3600" b="1" dirty="0"/>
              <a:t>Do you </a:t>
            </a:r>
            <a:r>
              <a:rPr lang="en-US" sz="3600" b="1" dirty="0" smtClean="0"/>
              <a:t>believe </a:t>
            </a:r>
            <a:r>
              <a:rPr lang="en-US" sz="3600" b="1" dirty="0"/>
              <a:t>Corporate America and their political allies are </a:t>
            </a:r>
            <a:r>
              <a:rPr lang="en-US" sz="3600" b="1" dirty="0" smtClean="0"/>
              <a:t>trying to destroy our movement and steal </a:t>
            </a:r>
            <a:r>
              <a:rPr lang="en-US" sz="3600" b="1" dirty="0"/>
              <a:t>the future from you and the </a:t>
            </a:r>
            <a:r>
              <a:rPr lang="en-US" sz="3600" b="1" dirty="0" smtClean="0"/>
              <a:t>people </a:t>
            </a:r>
            <a:r>
              <a:rPr lang="en-US" sz="3600" b="1" dirty="0"/>
              <a:t>you love?</a:t>
            </a:r>
          </a:p>
        </p:txBody>
      </p:sp>
    </p:spTree>
    <p:extLst>
      <p:ext uri="{BB962C8B-B14F-4D97-AF65-F5344CB8AC3E}">
        <p14:creationId xmlns:p14="http://schemas.microsoft.com/office/powerpoint/2010/main" val="141808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Growing Racial Solidarity </a:t>
            </a:r>
            <a:br>
              <a:rPr lang="en-US" sz="3600" b="1" dirty="0"/>
            </a:br>
            <a:r>
              <a:rPr lang="en-US" sz="3600" b="1" dirty="0"/>
              <a:t>Key to Victories 1930-40s</a:t>
            </a:r>
          </a:p>
        </p:txBody>
      </p:sp>
      <p:sp>
        <p:nvSpPr>
          <p:cNvPr id="4" name="Content Placeholder 3"/>
          <p:cNvSpPr>
            <a:spLocks noGrp="1"/>
          </p:cNvSpPr>
          <p:nvPr>
            <p:ph sz="half" idx="2"/>
          </p:nvPr>
        </p:nvSpPr>
        <p:spPr>
          <a:xfrm>
            <a:off x="4267200" y="1752600"/>
            <a:ext cx="4419600" cy="4373565"/>
          </a:xfrm>
        </p:spPr>
        <p:txBody>
          <a:bodyPr>
            <a:normAutofit fontScale="92500" lnSpcReduction="20000"/>
          </a:bodyPr>
          <a:lstStyle/>
          <a:p>
            <a:pPr marL="0" indent="0" algn="ctr">
              <a:buNone/>
            </a:pPr>
            <a:endParaRPr lang="en-US" b="1" dirty="0" smtClean="0"/>
          </a:p>
          <a:p>
            <a:pPr marL="0" indent="0" algn="ctr">
              <a:buNone/>
            </a:pPr>
            <a:r>
              <a:rPr lang="en-US" sz="3500" b="1" dirty="0" smtClean="0"/>
              <a:t>“Probably </a:t>
            </a:r>
            <a:r>
              <a:rPr lang="en-US" sz="3500" b="1" dirty="0"/>
              <a:t>the greatest and most effective effort toward interracial understanding among the working masses has come through the trade </a:t>
            </a:r>
            <a:r>
              <a:rPr lang="en-US" sz="3500" b="1" dirty="0" smtClean="0"/>
              <a:t>unions.”</a:t>
            </a:r>
            <a:endParaRPr lang="en-US" sz="3500" b="1" dirty="0"/>
          </a:p>
          <a:p>
            <a:pPr marL="0" indent="0" algn="ctr">
              <a:buNone/>
            </a:pPr>
            <a:r>
              <a:rPr lang="en-US" sz="3000" b="1" dirty="0"/>
              <a:t>W.E.B. </a:t>
            </a:r>
            <a:r>
              <a:rPr lang="en-US" sz="3000" b="1" dirty="0" smtClean="0"/>
              <a:t>DuBois, founder NAACP </a:t>
            </a:r>
            <a:r>
              <a:rPr lang="en-US" sz="3000" b="1" dirty="0"/>
              <a:t>– late 1940s</a:t>
            </a:r>
          </a:p>
        </p:txBody>
      </p:sp>
      <p:pic>
        <p:nvPicPr>
          <p:cNvPr id="6" name="Content Placeholder 5" descr="dubois.gif"/>
          <p:cNvPicPr>
            <a:picLocks noGrp="1" noChangeAspect="1"/>
          </p:cNvPicPr>
          <p:nvPr>
            <p:ph sz="half" idx="1"/>
          </p:nvPr>
        </p:nvPicPr>
        <p:blipFill>
          <a:blip r:embed="rId3"/>
          <a:stretch>
            <a:fillRect/>
          </a:stretch>
        </p:blipFill>
        <p:spPr>
          <a:xfrm>
            <a:off x="546652" y="1752600"/>
            <a:ext cx="3339548" cy="4267200"/>
          </a:xfrm>
          <a:prstGeom prst="rect">
            <a:avLst/>
          </a:prstGeom>
        </p:spPr>
      </p:pic>
    </p:spTree>
    <p:extLst>
      <p:ext uri="{BB962C8B-B14F-4D97-AF65-F5344CB8AC3E}">
        <p14:creationId xmlns:p14="http://schemas.microsoft.com/office/powerpoint/2010/main" val="2073492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p:txBody>
          <a:bodyPr>
            <a:normAutofit fontScale="90000"/>
          </a:bodyPr>
          <a:lstStyle/>
          <a:p>
            <a:pPr eaLnBrk="1" hangingPunct="1"/>
            <a:r>
              <a:rPr lang="en-US" sz="4000" b="1" dirty="0"/>
              <a:t>We Build a Powerful Labor Movement After Decades of Struggle – 1890 to 1945 </a:t>
            </a:r>
            <a:endParaRPr lang="en-US" sz="3600" b="1" dirty="0"/>
          </a:p>
        </p:txBody>
      </p:sp>
    </p:spTree>
    <p:extLst>
      <p:ext uri="{BB962C8B-B14F-4D97-AF65-F5344CB8AC3E}">
        <p14:creationId xmlns:p14="http://schemas.microsoft.com/office/powerpoint/2010/main" val="37505911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3600" b="1" dirty="0" smtClean="0"/>
              <a:t>What ideas and feelings came up in this presentation?</a:t>
            </a:r>
            <a:br>
              <a:rPr lang="en-US" sz="3600" b="1" dirty="0" smtClean="0"/>
            </a:br>
            <a:r>
              <a:rPr lang="en-US" sz="3600" b="1" dirty="0"/>
              <a:t/>
            </a:r>
            <a:br>
              <a:rPr lang="en-US" sz="3600" b="1" dirty="0"/>
            </a:br>
            <a:r>
              <a:rPr lang="en-US" sz="3600" b="1" dirty="0" smtClean="0"/>
              <a:t>How is this history relevant to our struggles today?</a:t>
            </a:r>
            <a:endParaRPr lang="en-US" sz="3600" b="1" dirty="0"/>
          </a:p>
        </p:txBody>
      </p:sp>
    </p:spTree>
    <p:extLst>
      <p:ext uri="{BB962C8B-B14F-4D97-AF65-F5344CB8AC3E}">
        <p14:creationId xmlns:p14="http://schemas.microsoft.com/office/powerpoint/2010/main" val="8976275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b="1" dirty="0" smtClean="0"/>
              <a:t>Fighting for Our Unions, Our Democracy and Our Future</a:t>
            </a:r>
            <a:endParaRPr lang="en-US" b="1" dirty="0"/>
          </a:p>
        </p:txBody>
      </p:sp>
    </p:spTree>
    <p:extLst>
      <p:ext uri="{BB962C8B-B14F-4D97-AF65-F5344CB8AC3E}">
        <p14:creationId xmlns:p14="http://schemas.microsoft.com/office/powerpoint/2010/main" val="4098256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600" b="1" dirty="0"/>
              <a:t>Fighting for Racial Justice </a:t>
            </a:r>
            <a:br>
              <a:rPr lang="en-US" sz="3600" b="1" dirty="0"/>
            </a:br>
            <a:r>
              <a:rPr lang="en-US" sz="3600" b="1" dirty="0"/>
              <a:t>National AFL-CIO Refuses to Endorse</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2125"/>
            <a:ext cx="402862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1"/>
            <a:ext cx="4291012" cy="459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7648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Strategic Mistakes Affect Us to This Day</a:t>
            </a:r>
          </a:p>
        </p:txBody>
      </p:sp>
      <p:sp>
        <p:nvSpPr>
          <p:cNvPr id="4" name="Content Placeholder 3"/>
          <p:cNvSpPr>
            <a:spLocks noGrp="1"/>
          </p:cNvSpPr>
          <p:nvPr>
            <p:ph sz="half" idx="2"/>
          </p:nvPr>
        </p:nvSpPr>
        <p:spPr>
          <a:xfrm>
            <a:off x="4343400" y="1600202"/>
            <a:ext cx="4572000" cy="4525963"/>
          </a:xfrm>
        </p:spPr>
        <p:txBody>
          <a:bodyPr>
            <a:normAutofit lnSpcReduction="10000"/>
          </a:bodyPr>
          <a:lstStyle/>
          <a:p>
            <a:pPr marL="0" indent="0" algn="ctr">
              <a:buNone/>
            </a:pPr>
            <a:r>
              <a:rPr lang="en-US" sz="3200" b="1" dirty="0"/>
              <a:t>“I used to worry about the size of the membership.  I stopped worrying because it doesn’t make any difference.  The organized fellow is the only fellow who matters.” </a:t>
            </a:r>
          </a:p>
          <a:p>
            <a:pPr marL="0" indent="0" algn="ctr">
              <a:buNone/>
            </a:pPr>
            <a:r>
              <a:rPr lang="en-US" sz="2400" b="1" dirty="0"/>
              <a:t>George Meany, President, AFL-CIO, 1972</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651328"/>
            <a:ext cx="3790950" cy="459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0685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56</a:t>
            </a:fld>
            <a:endParaRPr lang="en-US" dirty="0"/>
          </a:p>
        </p:txBody>
      </p:sp>
      <p:sp>
        <p:nvSpPr>
          <p:cNvPr id="6" name="Title 1"/>
          <p:cNvSpPr>
            <a:spLocks noGrp="1"/>
          </p:cNvSpPr>
          <p:nvPr>
            <p:ph type="title"/>
          </p:nvPr>
        </p:nvSpPr>
        <p:spPr/>
        <p:txBody>
          <a:bodyPr>
            <a:noAutofit/>
          </a:bodyPr>
          <a:lstStyle/>
          <a:p>
            <a:pPr eaLnBrk="1" hangingPunct="1"/>
            <a:r>
              <a:rPr lang="en-US" sz="3600" b="1" dirty="0"/>
              <a:t>Labor’s Power Peaks and Begins Slow Decline – 1945 to 1971</a:t>
            </a:r>
          </a:p>
        </p:txBody>
      </p:sp>
    </p:spTree>
    <p:extLst>
      <p:ext uri="{BB962C8B-B14F-4D97-AF65-F5344CB8AC3E}">
        <p14:creationId xmlns:p14="http://schemas.microsoft.com/office/powerpoint/2010/main" val="33005839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304800"/>
            <a:ext cx="8763000" cy="1143000"/>
          </a:xfrm>
        </p:spPr>
        <p:txBody>
          <a:bodyPr>
            <a:noAutofit/>
          </a:bodyPr>
          <a:lstStyle/>
          <a:p>
            <a:r>
              <a:rPr lang="en-US" sz="3600" b="1" dirty="0"/>
              <a:t>Corporate America Unleashes Class Warfare </a:t>
            </a:r>
            <a:br>
              <a:rPr lang="en-US" sz="3600" b="1" dirty="0"/>
            </a:br>
            <a:r>
              <a:rPr lang="en-US" sz="3600" b="1" dirty="0"/>
              <a:t>Lewis Powell Memo – August 23, 1971 </a:t>
            </a:r>
          </a:p>
        </p:txBody>
      </p:sp>
      <p:sp>
        <p:nvSpPr>
          <p:cNvPr id="36867" name="Content Placeholder 2"/>
          <p:cNvSpPr>
            <a:spLocks noGrp="1"/>
          </p:cNvSpPr>
          <p:nvPr>
            <p:ph sz="half" idx="1"/>
          </p:nvPr>
        </p:nvSpPr>
        <p:spPr>
          <a:xfrm>
            <a:off x="457200" y="1576388"/>
            <a:ext cx="3352800" cy="4525962"/>
          </a:xfrm>
        </p:spPr>
        <p:txBody>
          <a:bodyPr/>
          <a:lstStyle/>
          <a:p>
            <a:pPr marL="0" indent="0">
              <a:buFont typeface="Arial" charset="0"/>
              <a:buNone/>
            </a:pPr>
            <a:endParaRPr lang="en-US"/>
          </a:p>
        </p:txBody>
      </p:sp>
      <p:sp>
        <p:nvSpPr>
          <p:cNvPr id="36868" name="Content Placeholder 3"/>
          <p:cNvSpPr>
            <a:spLocks noGrp="1"/>
          </p:cNvSpPr>
          <p:nvPr>
            <p:ph sz="half" idx="2"/>
          </p:nvPr>
        </p:nvSpPr>
        <p:spPr>
          <a:xfrm>
            <a:off x="3962400" y="1828800"/>
            <a:ext cx="4648200" cy="4318000"/>
          </a:xfrm>
        </p:spPr>
        <p:txBody>
          <a:bodyPr>
            <a:noAutofit/>
          </a:bodyPr>
          <a:lstStyle/>
          <a:p>
            <a:pPr marL="0" indent="0" algn="ctr">
              <a:buNone/>
            </a:pPr>
            <a:r>
              <a:rPr lang="en-US" sz="3200" b="1" dirty="0"/>
              <a:t>Decades-long strategy </a:t>
            </a:r>
          </a:p>
          <a:p>
            <a:pPr marL="0" indent="0" algn="ctr">
              <a:buNone/>
            </a:pPr>
            <a:r>
              <a:rPr lang="en-US" sz="3200" b="1" dirty="0"/>
              <a:t>Win the war of big ideas</a:t>
            </a:r>
          </a:p>
          <a:p>
            <a:pPr marL="0" indent="0" algn="ctr">
              <a:buNone/>
            </a:pPr>
            <a:r>
              <a:rPr lang="en-US" sz="3200" b="1" dirty="0"/>
              <a:t>Build national idea machine</a:t>
            </a:r>
          </a:p>
          <a:p>
            <a:pPr marL="0" indent="0" algn="ctr">
              <a:buNone/>
            </a:pPr>
            <a:r>
              <a:rPr lang="en-US" sz="3200" b="1" dirty="0"/>
              <a:t>Relentless political attacks</a:t>
            </a:r>
          </a:p>
          <a:p>
            <a:pPr marL="0" indent="0" algn="ctr">
              <a:buNone/>
            </a:pPr>
            <a:r>
              <a:rPr lang="en-US" sz="3200" b="1" dirty="0" smtClean="0"/>
              <a:t>Appointed </a:t>
            </a:r>
            <a:r>
              <a:rPr lang="en-US" sz="3200" b="1" dirty="0"/>
              <a:t>to U.S Supreme Court – 1971 </a:t>
            </a:r>
          </a:p>
        </p:txBody>
      </p:sp>
      <p:sp>
        <p:nvSpPr>
          <p:cNvPr id="5" name="Slide Number Placeholder 4"/>
          <p:cNvSpPr>
            <a:spLocks noGrp="1"/>
          </p:cNvSpPr>
          <p:nvPr>
            <p:ph type="sldNum" sz="quarter" idx="12"/>
          </p:nvPr>
        </p:nvSpPr>
        <p:spPr/>
        <p:txBody>
          <a:bodyPr/>
          <a:lstStyle/>
          <a:p>
            <a:pPr>
              <a:defRPr/>
            </a:pPr>
            <a:fld id="{330B1554-F6A0-434C-A745-568B68D4C104}" type="slidenum">
              <a:rPr lang="en-US" smtClean="0"/>
              <a:pPr>
                <a:defRPr/>
              </a:pPr>
              <a:t>57</a:t>
            </a:fld>
            <a:endParaRPr lang="en-US"/>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00200"/>
            <a:ext cx="3371850"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5560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6200" y="304800"/>
            <a:ext cx="8534400" cy="1524000"/>
          </a:xfrm>
        </p:spPr>
        <p:txBody>
          <a:bodyPr>
            <a:normAutofit fontScale="90000"/>
          </a:bodyPr>
          <a:lstStyle/>
          <a:p>
            <a:pPr eaLnBrk="1" hangingPunct="1"/>
            <a:r>
              <a:rPr lang="en-US" sz="3600" b="1"/>
              <a:t/>
            </a:r>
            <a:br>
              <a:rPr lang="en-US" sz="3600" b="1"/>
            </a:br>
            <a:r>
              <a:rPr lang="en-US" sz="3600" b="1"/>
              <a:t/>
            </a:r>
            <a:br>
              <a:rPr lang="en-US" sz="3600" b="1"/>
            </a:br>
            <a:r>
              <a:rPr lang="en-US" sz="3600" b="1"/>
              <a:t>Corporate America’s Class Warfare </a:t>
            </a:r>
            <a:br>
              <a:rPr lang="en-US" sz="3600" b="1"/>
            </a:br>
            <a:r>
              <a:rPr lang="en-US" sz="3600"/>
              <a:t/>
            </a:r>
            <a:br>
              <a:rPr lang="en-US" sz="3600"/>
            </a:br>
            <a:endParaRPr lang="en-US" sz="3600"/>
          </a:p>
        </p:txBody>
      </p:sp>
      <p:sp>
        <p:nvSpPr>
          <p:cNvPr id="3" name="Content Placeholder 2"/>
          <p:cNvSpPr>
            <a:spLocks noGrp="1"/>
          </p:cNvSpPr>
          <p:nvPr>
            <p:ph idx="1"/>
          </p:nvPr>
        </p:nvSpPr>
        <p:spPr>
          <a:xfrm>
            <a:off x="457200" y="1905000"/>
            <a:ext cx="8458200" cy="4343400"/>
          </a:xfrm>
        </p:spPr>
        <p:txBody>
          <a:bodyPr/>
          <a:lstStyle/>
          <a:p>
            <a:pPr eaLnBrk="1" hangingPunct="1">
              <a:lnSpc>
                <a:spcPct val="90000"/>
              </a:lnSpc>
              <a:defRPr/>
            </a:pPr>
            <a:r>
              <a:rPr lang="en-US" sz="2800" b="1" dirty="0"/>
              <a:t>Crush organized labor</a:t>
            </a:r>
          </a:p>
          <a:p>
            <a:pPr eaLnBrk="1" hangingPunct="1">
              <a:lnSpc>
                <a:spcPct val="90000"/>
              </a:lnSpc>
              <a:defRPr/>
            </a:pPr>
            <a:r>
              <a:rPr lang="en-US" sz="2800" b="1" dirty="0"/>
              <a:t>Promote free trade and export manufacturing </a:t>
            </a:r>
          </a:p>
          <a:p>
            <a:pPr eaLnBrk="1" hangingPunct="1">
              <a:lnSpc>
                <a:spcPct val="90000"/>
              </a:lnSpc>
              <a:defRPr/>
            </a:pPr>
            <a:r>
              <a:rPr lang="en-US" sz="2800" b="1" dirty="0"/>
              <a:t>Buy elections with big money</a:t>
            </a:r>
          </a:p>
          <a:p>
            <a:pPr eaLnBrk="1" hangingPunct="1">
              <a:lnSpc>
                <a:spcPct val="90000"/>
              </a:lnSpc>
              <a:defRPr/>
            </a:pPr>
            <a:r>
              <a:rPr lang="en-US" sz="2800" b="1" dirty="0"/>
              <a:t>Voter suppression</a:t>
            </a:r>
          </a:p>
          <a:p>
            <a:pPr marL="0" indent="0" eaLnBrk="1" hangingPunct="1">
              <a:lnSpc>
                <a:spcPct val="90000"/>
              </a:lnSpc>
              <a:defRPr/>
            </a:pPr>
            <a:r>
              <a:rPr lang="en-US" sz="2800" b="1" dirty="0"/>
              <a:t>  Deregulate financial industries and corporations</a:t>
            </a:r>
          </a:p>
          <a:p>
            <a:pPr marL="0" indent="0" eaLnBrk="1" hangingPunct="1">
              <a:lnSpc>
                <a:spcPct val="90000"/>
              </a:lnSpc>
              <a:defRPr/>
            </a:pPr>
            <a:r>
              <a:rPr lang="en-US" sz="2800" b="1" dirty="0"/>
              <a:t>  Cut social programs for poor, unemployed and needy</a:t>
            </a:r>
          </a:p>
          <a:p>
            <a:pPr marL="0" indent="0" eaLnBrk="1" hangingPunct="1">
              <a:lnSpc>
                <a:spcPct val="90000"/>
              </a:lnSpc>
              <a:defRPr/>
            </a:pPr>
            <a:r>
              <a:rPr lang="en-US" sz="2800" b="1" dirty="0"/>
              <a:t>  Cut taxes on corporations and the wealthy</a:t>
            </a:r>
          </a:p>
          <a:p>
            <a:pPr marL="0" indent="0" eaLnBrk="1" hangingPunct="1">
              <a:lnSpc>
                <a:spcPct val="90000"/>
              </a:lnSpc>
              <a:defRPr/>
            </a:pPr>
            <a:r>
              <a:rPr lang="en-US" sz="2800" b="1" dirty="0"/>
              <a:t>  Privatize government</a:t>
            </a:r>
          </a:p>
          <a:p>
            <a:pPr marL="0" indent="0" eaLnBrk="1" hangingPunct="1">
              <a:lnSpc>
                <a:spcPct val="90000"/>
              </a:lnSpc>
              <a:defRPr/>
            </a:pPr>
            <a:r>
              <a:rPr lang="en-US" sz="2800" b="1" dirty="0"/>
              <a:t>  </a:t>
            </a:r>
            <a:r>
              <a:rPr lang="en-US" sz="2800" b="1" u="sng" dirty="0"/>
              <a:t>Divide and conquer </a:t>
            </a:r>
            <a:r>
              <a:rPr lang="en-US" sz="2800" u="sng" dirty="0"/>
              <a:t> </a:t>
            </a:r>
          </a:p>
          <a:p>
            <a:pPr marL="0" indent="0" eaLnBrk="1" hangingPunct="1">
              <a:lnSpc>
                <a:spcPct val="90000"/>
              </a:lnSpc>
              <a:defRPr/>
            </a:pPr>
            <a:endParaRPr lang="en-US" sz="2800" dirty="0"/>
          </a:p>
          <a:p>
            <a:pPr marL="0" indent="0" eaLnBrk="1" hangingPunct="1">
              <a:lnSpc>
                <a:spcPct val="90000"/>
              </a:lnSpc>
              <a:buFont typeface="Arial" charset="0"/>
              <a:buNone/>
              <a:defRPr/>
            </a:pPr>
            <a:endParaRPr lang="en-US" sz="2000" dirty="0"/>
          </a:p>
          <a:p>
            <a:pPr marL="0" indent="0" eaLnBrk="1" hangingPunct="1">
              <a:lnSpc>
                <a:spcPct val="90000"/>
              </a:lnSpc>
              <a:buFont typeface="Arial" charset="0"/>
              <a:buNone/>
              <a:defRPr/>
            </a:pPr>
            <a:endParaRPr lang="en-US" sz="2000" dirty="0"/>
          </a:p>
        </p:txBody>
      </p:sp>
      <p:sp>
        <p:nvSpPr>
          <p:cNvPr id="4" name="Slide Number Placeholder 3"/>
          <p:cNvSpPr>
            <a:spLocks noGrp="1"/>
          </p:cNvSpPr>
          <p:nvPr>
            <p:ph type="sldNum" sz="quarter" idx="12"/>
          </p:nvPr>
        </p:nvSpPr>
        <p:spPr/>
        <p:txBody>
          <a:bodyPr/>
          <a:lstStyle/>
          <a:p>
            <a:pPr>
              <a:defRPr/>
            </a:pPr>
            <a:fld id="{7F5FBE9F-AA28-4AEC-9679-E15677768F0B}" type="slidenum">
              <a:rPr lang="en-US"/>
              <a:pPr>
                <a:defRPr/>
              </a:pPr>
              <a:t>58</a:t>
            </a:fld>
            <a:endParaRPr lang="en-US" dirty="0"/>
          </a:p>
        </p:txBody>
      </p:sp>
    </p:spTree>
    <p:extLst>
      <p:ext uri="{BB962C8B-B14F-4D97-AF65-F5344CB8AC3E}">
        <p14:creationId xmlns:p14="http://schemas.microsoft.com/office/powerpoint/2010/main" val="3488299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3600" b="1" dirty="0"/>
              <a:t>Decades of Shared Prosperity – 1947-1979</a:t>
            </a:r>
          </a:p>
        </p:txBody>
      </p:sp>
      <p:graphicFrame>
        <p:nvGraphicFramePr>
          <p:cNvPr id="30723" name="Content Placeholder 3"/>
          <p:cNvGraphicFramePr>
            <a:graphicFrameLocks noGrp="1"/>
          </p:cNvGraphicFramePr>
          <p:nvPr>
            <p:ph idx="1"/>
          </p:nvPr>
        </p:nvGraphicFramePr>
        <p:xfrm>
          <a:off x="365125" y="1320800"/>
          <a:ext cx="8331200" cy="4627563"/>
        </p:xfrm>
        <a:graphic>
          <a:graphicData uri="http://schemas.openxmlformats.org/presentationml/2006/ole">
            <mc:AlternateContent xmlns:mc="http://schemas.openxmlformats.org/markup-compatibility/2006">
              <mc:Choice xmlns:v="urn:schemas-microsoft-com:vml" Requires="v">
                <p:oleObj spid="_x0000_s1040" r:id="rId4" imgW="8333954" imgH="4627265" progId="Excel.Chart.8">
                  <p:embed/>
                </p:oleObj>
              </mc:Choice>
              <mc:Fallback>
                <p:oleObj r:id="rId4" imgW="8333954" imgH="4627265" progId="Excel.Chart.8">
                  <p:embed/>
                  <p:pic>
                    <p:nvPicPr>
                      <p:cNvPr id="30723"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13208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4460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p:txBody>
          <a:bodyPr/>
          <a:lstStyle/>
          <a:p>
            <a:pPr marL="0" indent="0" eaLnBrk="1" hangingPunct="1">
              <a:buFont typeface="Arial" charset="0"/>
              <a:buNone/>
            </a:pPr>
            <a:endParaRPr lang="en-US" sz="3600" b="1" dirty="0"/>
          </a:p>
          <a:p>
            <a:pPr marL="0" indent="0" algn="ctr" eaLnBrk="1" hangingPunct="1">
              <a:buFont typeface="Arial" charset="0"/>
              <a:buNone/>
            </a:pPr>
            <a:r>
              <a:rPr lang="en-US" sz="3600" b="1" dirty="0"/>
              <a:t>How do you feel about these problems facing you, your family, and your friends and their families?</a:t>
            </a:r>
          </a:p>
          <a:p>
            <a:pPr marL="0" indent="0" eaLnBrk="1" hangingPunct="1">
              <a:buFont typeface="Arial" charset="0"/>
              <a:buNone/>
            </a:pPr>
            <a:endParaRPr lang="en-US" sz="3600" b="1" dirty="0"/>
          </a:p>
        </p:txBody>
      </p:sp>
    </p:spTree>
    <p:extLst>
      <p:ext uri="{BB962C8B-B14F-4D97-AF65-F5344CB8AC3E}">
        <p14:creationId xmlns:p14="http://schemas.microsoft.com/office/powerpoint/2010/main" val="16274903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America Stealing our Shared Prosperity – 1979-2014  </a:t>
            </a:r>
            <a:endParaRPr lang="en-US" sz="3600" dirty="0"/>
          </a:p>
        </p:txBody>
      </p:sp>
      <p:graphicFrame>
        <p:nvGraphicFramePr>
          <p:cNvPr id="5" name="Content Placeholder 4"/>
          <p:cNvGraphicFramePr>
            <a:graphicFrameLocks noGrp="1"/>
          </p:cNvGraphicFramePr>
          <p:nvPr>
            <p:ph idx="1"/>
            <p:extLst/>
          </p:nvPr>
        </p:nvGraphicFramePr>
        <p:xfrm>
          <a:off x="5334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35314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The Super-Rich Stealing our Shared Prosperity</a:t>
            </a:r>
            <a:r>
              <a:rPr lang="en-US" sz="4000" b="1" dirty="0"/>
              <a:t> – </a:t>
            </a:r>
            <a:r>
              <a:rPr lang="en-US" sz="3600" b="1" dirty="0"/>
              <a:t>1979-2014  </a:t>
            </a:r>
            <a:endParaRPr lang="en-US" sz="3600" dirty="0"/>
          </a:p>
        </p:txBody>
      </p:sp>
      <p:graphicFrame>
        <p:nvGraphicFramePr>
          <p:cNvPr id="5" name="Content Placeholder 4"/>
          <p:cNvGraphicFramePr>
            <a:graphicFrameLocks noGrp="1"/>
          </p:cNvGraphicFramePr>
          <p:nvPr>
            <p:ph idx="1"/>
            <p:extLst/>
          </p:nvPr>
        </p:nvGraphicFramePr>
        <p:xfrm>
          <a:off x="5334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5943600"/>
            <a:ext cx="8077200" cy="646331"/>
          </a:xfrm>
          <a:prstGeom prst="rect">
            <a:avLst/>
          </a:prstGeom>
          <a:noFill/>
        </p:spPr>
        <p:txBody>
          <a:bodyPr wrap="square" rtlCol="0">
            <a:spAutoFit/>
          </a:bodyPr>
          <a:lstStyle/>
          <a:p>
            <a:r>
              <a:rPr lang="en-US" dirty="0"/>
              <a:t>Richest 13,000 families’ average income rises 315%.  Their minimum income is $12.1 million and their average income is $36.8 million in 2012</a:t>
            </a:r>
          </a:p>
        </p:txBody>
      </p:sp>
    </p:spTree>
    <p:extLst>
      <p:ext uri="{BB962C8B-B14F-4D97-AF65-F5344CB8AC3E}">
        <p14:creationId xmlns:p14="http://schemas.microsoft.com/office/powerpoint/2010/main" val="25616636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lstStyle/>
          <a:p>
            <a:r>
              <a:rPr lang="en-US" b="1" dirty="0"/>
              <a:t>Public Opinion Poll</a:t>
            </a:r>
          </a:p>
        </p:txBody>
      </p:sp>
      <p:sp>
        <p:nvSpPr>
          <p:cNvPr id="3" name="Slide Number Placeholder 2"/>
          <p:cNvSpPr>
            <a:spLocks noGrp="1"/>
          </p:cNvSpPr>
          <p:nvPr>
            <p:ph type="sldNum" sz="quarter" idx="12"/>
          </p:nvPr>
        </p:nvSpPr>
        <p:spPr/>
        <p:txBody>
          <a:bodyPr/>
          <a:lstStyle/>
          <a:p>
            <a:pPr>
              <a:defRPr/>
            </a:pPr>
            <a:fld id="{CFE7401E-F7BD-42C7-B5EA-DBFDC2C9BA4A}" type="slidenum">
              <a:rPr lang="en-US" smtClean="0"/>
              <a:pPr>
                <a:defRPr/>
              </a:pPr>
              <a:t>62</a:t>
            </a:fld>
            <a:endParaRPr lang="en-US"/>
          </a:p>
        </p:txBody>
      </p:sp>
    </p:spTree>
    <p:extLst>
      <p:ext uri="{BB962C8B-B14F-4D97-AF65-F5344CB8AC3E}">
        <p14:creationId xmlns:p14="http://schemas.microsoft.com/office/powerpoint/2010/main" val="41096826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Attacks on Democratic Elections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495800" y="1600200"/>
            <a:ext cx="4191000" cy="4525963"/>
          </a:xfrm>
        </p:spPr>
        <p:txBody>
          <a:bodyPr>
            <a:normAutofit/>
          </a:bodyPr>
          <a:lstStyle/>
          <a:p>
            <a:pPr marL="0" indent="0" algn="ctr">
              <a:buNone/>
            </a:pPr>
            <a:r>
              <a:rPr lang="en-US" sz="3200" b="1" dirty="0"/>
              <a:t>“ I don’t want everybody to vote…our leverage in the elections quite candidly goes up as the voting populace goes down.”</a:t>
            </a:r>
          </a:p>
          <a:p>
            <a:pPr marL="0" indent="0" algn="ctr">
              <a:buNone/>
            </a:pPr>
            <a:r>
              <a:rPr lang="en-US" b="1" dirty="0"/>
              <a:t>Paul </a:t>
            </a:r>
            <a:r>
              <a:rPr lang="en-US" b="1" dirty="0" err="1"/>
              <a:t>Weyrich</a:t>
            </a:r>
            <a:r>
              <a:rPr lang="en-US" b="1" dirty="0"/>
              <a:t>, 1980.         Co-founder, Heritage Foundation. </a:t>
            </a:r>
            <a:endParaRPr lang="en-US" sz="3200"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58" y="1600200"/>
            <a:ext cx="346254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4573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Legally </a:t>
            </a:r>
            <a:r>
              <a:rPr lang="en-US" sz="3600" b="1" dirty="0"/>
              <a:t>Stealing Our Democracy  </a:t>
            </a:r>
            <a:br>
              <a:rPr lang="en-US" sz="3600" b="1" dirty="0"/>
            </a:br>
            <a:r>
              <a:rPr lang="en-US" sz="3600" b="1" dirty="0"/>
              <a:t>$400 Million – 2012; $900 Million – 2016</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566803"/>
            <a:ext cx="8464550" cy="46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0693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Supreme Court Aids in Voter Suppression New Restrictions </a:t>
            </a:r>
            <a:r>
              <a:rPr lang="en-US" sz="3600" b="1" dirty="0"/>
              <a:t>in </a:t>
            </a:r>
            <a:r>
              <a:rPr lang="en-US" sz="3600" b="1" dirty="0" smtClean="0"/>
              <a:t>2012 and 2016</a:t>
            </a:r>
            <a:endParaRPr lang="en-US" sz="2800" b="1" dirty="0"/>
          </a:p>
        </p:txBody>
      </p:sp>
      <p:pic>
        <p:nvPicPr>
          <p:cNvPr id="4" name="Content Placeholder 3"/>
          <p:cNvPicPr>
            <a:picLocks noGrp="1" noChangeAspect="1"/>
          </p:cNvPicPr>
          <p:nvPr>
            <p:ph idx="1"/>
          </p:nvPr>
        </p:nvPicPr>
        <p:blipFill>
          <a:blip r:embed="rId3"/>
          <a:stretch>
            <a:fillRect/>
          </a:stretch>
        </p:blipFill>
        <p:spPr>
          <a:xfrm>
            <a:off x="508398" y="1600200"/>
            <a:ext cx="8102202" cy="4953000"/>
          </a:xfrm>
          <a:prstGeom prst="rect">
            <a:avLst/>
          </a:prstGeom>
        </p:spPr>
      </p:pic>
    </p:spTree>
    <p:extLst>
      <p:ext uri="{BB962C8B-B14F-4D97-AF65-F5344CB8AC3E}">
        <p14:creationId xmlns:p14="http://schemas.microsoft.com/office/powerpoint/2010/main" val="11322098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3600" b="1" dirty="0" smtClean="0"/>
              <a:t>Spreading Hatred and Bigotry to Divide </a:t>
            </a:r>
            <a:r>
              <a:rPr lang="en-US" sz="3600" b="1" dirty="0"/>
              <a:t>and </a:t>
            </a:r>
            <a:r>
              <a:rPr lang="en-US" sz="3600" b="1" dirty="0" smtClean="0"/>
              <a:t>Conquer 2016</a:t>
            </a:r>
            <a:endParaRPr lang="en-US" sz="3600" b="1" dirty="0"/>
          </a:p>
        </p:txBody>
      </p:sp>
      <p:sp>
        <p:nvSpPr>
          <p:cNvPr id="4" name="Content Placeholder 3"/>
          <p:cNvSpPr>
            <a:spLocks noGrp="1"/>
          </p:cNvSpPr>
          <p:nvPr>
            <p:ph sz="half" idx="2"/>
          </p:nvPr>
        </p:nvSpPr>
        <p:spPr>
          <a:xfrm>
            <a:off x="4648200" y="1600200"/>
            <a:ext cx="4267200" cy="4525963"/>
          </a:xfrm>
        </p:spPr>
        <p:txBody>
          <a:bodyPr>
            <a:noAutofit/>
          </a:bodyPr>
          <a:lstStyle/>
          <a:p>
            <a:pPr marL="0" indent="0" algn="ctr">
              <a:buNone/>
            </a:pPr>
            <a:r>
              <a:rPr lang="en-US" sz="3000" b="1" dirty="0"/>
              <a:t>“When Mexico sends its people, they’re not sending their best…They’re bringing drugs and crime.  They’re rapists.  And some, I assume, are good people.”</a:t>
            </a:r>
          </a:p>
          <a:p>
            <a:pPr marL="0" indent="0" algn="ctr">
              <a:buNone/>
            </a:pPr>
            <a:r>
              <a:rPr lang="en-US" sz="3000" b="1" dirty="0"/>
              <a:t>“I can never apologize for the truth.”</a:t>
            </a:r>
          </a:p>
        </p:txBody>
      </p:sp>
      <p:pic>
        <p:nvPicPr>
          <p:cNvPr id="5" name="Content Placeholder 4"/>
          <p:cNvPicPr>
            <a:picLocks noGrp="1" noChangeAspect="1"/>
          </p:cNvPicPr>
          <p:nvPr>
            <p:ph sz="half" idx="1"/>
          </p:nvPr>
        </p:nvPicPr>
        <p:blipFill>
          <a:blip r:embed="rId3"/>
          <a:stretch>
            <a:fillRect/>
          </a:stretch>
        </p:blipFill>
        <p:spPr>
          <a:xfrm>
            <a:off x="376611" y="1885487"/>
            <a:ext cx="4195389" cy="4362913"/>
          </a:xfrm>
          <a:prstGeom prst="rect">
            <a:avLst/>
          </a:prstGeom>
        </p:spPr>
      </p:pic>
    </p:spTree>
    <p:extLst>
      <p:ext uri="{BB962C8B-B14F-4D97-AF65-F5344CB8AC3E}">
        <p14:creationId xmlns:p14="http://schemas.microsoft.com/office/powerpoint/2010/main" val="10604648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Autofit/>
          </a:bodyPr>
          <a:lstStyle/>
          <a:p>
            <a:pPr algn="ctr"/>
            <a:r>
              <a:rPr lang="en-US" sz="3600" b="1" dirty="0" smtClean="0">
                <a:latin typeface="+mn-lt"/>
              </a:rPr>
              <a:t>The Big Lie, No Proof, Claim Fraud, Promote Voter Suppression and Bash Immigrants</a:t>
            </a:r>
            <a:endParaRPr lang="en-US" sz="3600" b="1" dirty="0">
              <a:latin typeface="+mn-lt"/>
            </a:endParaRPr>
          </a:p>
        </p:txBody>
      </p:sp>
      <p:sp>
        <p:nvSpPr>
          <p:cNvPr id="4" name="Content Placeholder 3"/>
          <p:cNvSpPr>
            <a:spLocks noGrp="1"/>
          </p:cNvSpPr>
          <p:nvPr>
            <p:ph sz="half" idx="2"/>
          </p:nvPr>
        </p:nvSpPr>
        <p:spPr>
          <a:xfrm>
            <a:off x="4648200" y="1690689"/>
            <a:ext cx="4267200" cy="4435474"/>
          </a:xfrm>
        </p:spPr>
        <p:txBody>
          <a:bodyPr>
            <a:noAutofit/>
          </a:bodyPr>
          <a:lstStyle/>
          <a:p>
            <a:pPr marL="0" indent="0" algn="ctr">
              <a:buNone/>
            </a:pPr>
            <a:r>
              <a:rPr lang="en-US" sz="3000" b="1" dirty="0" smtClean="0"/>
              <a:t>“In addition to winning the Electoral College in a landslide.  I won the popular vote if you deduct the millions of people who voted illegally.”</a:t>
            </a:r>
          </a:p>
          <a:p>
            <a:pPr marL="0" indent="0" algn="ctr">
              <a:buNone/>
            </a:pPr>
            <a:r>
              <a:rPr lang="en-US" sz="3000" b="1" dirty="0" smtClean="0"/>
              <a:t>“Three to five millions unauthorized immigrants voted for Mrs. Clinton.”</a:t>
            </a:r>
            <a:endParaRPr lang="en-US" sz="3000" b="1" dirty="0"/>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33976" y="2057400"/>
            <a:ext cx="3933224" cy="382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9954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The Great Lesson of Nazi Germany:  When Does Solidarity Start?</a:t>
            </a:r>
            <a:endParaRPr lang="en-US" sz="3600" b="1" dirty="0"/>
          </a:p>
        </p:txBody>
      </p:sp>
      <p:sp>
        <p:nvSpPr>
          <p:cNvPr id="3" name="Content Placeholder 2"/>
          <p:cNvSpPr>
            <a:spLocks noGrp="1"/>
          </p:cNvSpPr>
          <p:nvPr>
            <p:ph idx="1"/>
          </p:nvPr>
        </p:nvSpPr>
        <p:spPr>
          <a:xfrm>
            <a:off x="457200" y="1600200"/>
            <a:ext cx="8229600" cy="4876800"/>
          </a:xfrm>
        </p:spPr>
        <p:txBody>
          <a:bodyPr>
            <a:noAutofit/>
          </a:bodyPr>
          <a:lstStyle/>
          <a:p>
            <a:r>
              <a:rPr lang="en-US" sz="2800" b="1" dirty="0" smtClean="0"/>
              <a:t>First they came for the communists, and I said nothing, as I was not one of them.</a:t>
            </a:r>
          </a:p>
          <a:p>
            <a:r>
              <a:rPr lang="en-US" sz="2800" b="1" dirty="0" smtClean="0"/>
              <a:t>Then they came for the socialists…</a:t>
            </a:r>
          </a:p>
          <a:p>
            <a:r>
              <a:rPr lang="en-US" sz="2800" b="1" dirty="0" smtClean="0"/>
              <a:t>Then they came for the trade unionists…</a:t>
            </a:r>
          </a:p>
          <a:p>
            <a:r>
              <a:rPr lang="en-US" sz="2800" b="1" dirty="0" smtClean="0"/>
              <a:t>Then the gays and lesbians…</a:t>
            </a:r>
          </a:p>
          <a:p>
            <a:r>
              <a:rPr lang="en-US" sz="2800" b="1" dirty="0" smtClean="0"/>
              <a:t>Then the intellectuals…</a:t>
            </a:r>
          </a:p>
          <a:p>
            <a:r>
              <a:rPr lang="en-US" sz="2800" b="1" dirty="0" smtClean="0"/>
              <a:t>Then the gypsies…</a:t>
            </a:r>
          </a:p>
          <a:p>
            <a:r>
              <a:rPr lang="en-US" sz="2800" b="1" dirty="0" smtClean="0"/>
              <a:t>Then the Jews…</a:t>
            </a:r>
            <a:endParaRPr lang="en-US" sz="2800" b="1" dirty="0"/>
          </a:p>
          <a:p>
            <a:r>
              <a:rPr lang="en-US" sz="2800" b="1" dirty="0" smtClean="0"/>
              <a:t>Then they came for me, and there was no one to speak for me.</a:t>
            </a:r>
            <a:endParaRPr lang="en-US" sz="2800" b="1" dirty="0"/>
          </a:p>
        </p:txBody>
      </p:sp>
    </p:spTree>
    <p:extLst>
      <p:ext uri="{BB962C8B-B14F-4D97-AF65-F5344CB8AC3E}">
        <p14:creationId xmlns:p14="http://schemas.microsoft.com/office/powerpoint/2010/main" val="28354506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An Injury to One is an Injury to All; Do We Really Mean It Today?</a:t>
            </a:r>
            <a:endParaRPr lang="en-US" sz="3600" b="1" dirty="0"/>
          </a:p>
        </p:txBody>
      </p:sp>
      <p:sp>
        <p:nvSpPr>
          <p:cNvPr id="3" name="Content Placeholder 2"/>
          <p:cNvSpPr>
            <a:spLocks noGrp="1"/>
          </p:cNvSpPr>
          <p:nvPr>
            <p:ph idx="1"/>
          </p:nvPr>
        </p:nvSpPr>
        <p:spPr/>
        <p:txBody>
          <a:bodyPr>
            <a:normAutofit lnSpcReduction="10000"/>
          </a:bodyPr>
          <a:lstStyle/>
          <a:p>
            <a:pPr marL="0" indent="0" algn="ctr">
              <a:buNone/>
            </a:pPr>
            <a:r>
              <a:rPr lang="en-US" b="1" dirty="0" smtClean="0"/>
              <a:t>Where do you and your union fit in this?</a:t>
            </a:r>
          </a:p>
          <a:p>
            <a:r>
              <a:rPr lang="en-US" b="1" dirty="0" smtClean="0"/>
              <a:t>First they attacked the ___, and I said nothing, as I was not one of them.</a:t>
            </a:r>
          </a:p>
          <a:p>
            <a:r>
              <a:rPr lang="en-US" b="1" dirty="0" smtClean="0"/>
              <a:t>Then they attacked ___...</a:t>
            </a:r>
          </a:p>
          <a:p>
            <a:r>
              <a:rPr lang="en-US" b="1" dirty="0" smtClean="0"/>
              <a:t>Then they attacked ___...</a:t>
            </a:r>
          </a:p>
          <a:p>
            <a:r>
              <a:rPr lang="en-US" b="1" dirty="0" smtClean="0"/>
              <a:t>Then they attacked ___…</a:t>
            </a:r>
          </a:p>
          <a:p>
            <a:r>
              <a:rPr lang="en-US" b="1" dirty="0" smtClean="0"/>
              <a:t>Then they attacked ___...</a:t>
            </a:r>
          </a:p>
          <a:p>
            <a:r>
              <a:rPr lang="en-US" b="1" dirty="0" smtClean="0"/>
              <a:t>Then they attacked ___…</a:t>
            </a:r>
            <a:endParaRPr lang="en-US" b="1" dirty="0"/>
          </a:p>
        </p:txBody>
      </p:sp>
    </p:spTree>
    <p:extLst>
      <p:ext uri="{BB962C8B-B14F-4D97-AF65-F5344CB8AC3E}">
        <p14:creationId xmlns:p14="http://schemas.microsoft.com/office/powerpoint/2010/main" val="550051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3600" b="1" dirty="0"/>
              <a:t>Do you want to take </a:t>
            </a:r>
            <a:r>
              <a:rPr lang="en-US" sz="3600" b="1" dirty="0" smtClean="0"/>
              <a:t>back our </a:t>
            </a:r>
            <a:r>
              <a:rPr lang="en-US" sz="3600" b="1" dirty="0"/>
              <a:t>country and </a:t>
            </a:r>
            <a:r>
              <a:rPr lang="en-US" sz="3600" b="1" dirty="0" smtClean="0"/>
              <a:t>government and create </a:t>
            </a:r>
            <a:r>
              <a:rPr lang="en-US" sz="3600" b="1" dirty="0"/>
              <a:t>a better future for you, your family, and your communities?</a:t>
            </a:r>
            <a:endParaRPr lang="en-US" sz="3600" dirty="0"/>
          </a:p>
        </p:txBody>
      </p:sp>
    </p:spTree>
    <p:extLst>
      <p:ext uri="{BB962C8B-B14F-4D97-AF65-F5344CB8AC3E}">
        <p14:creationId xmlns:p14="http://schemas.microsoft.com/office/powerpoint/2010/main" val="42632003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An Injury to One is an Injury to All; Do We Really Mean It? – Part 2</a:t>
            </a:r>
            <a:endParaRPr lang="en-US" sz="3600" b="1" dirty="0"/>
          </a:p>
        </p:txBody>
      </p:sp>
      <p:sp>
        <p:nvSpPr>
          <p:cNvPr id="3" name="Content Placeholder 2"/>
          <p:cNvSpPr>
            <a:spLocks noGrp="1"/>
          </p:cNvSpPr>
          <p:nvPr>
            <p:ph idx="1"/>
          </p:nvPr>
        </p:nvSpPr>
        <p:spPr/>
        <p:txBody>
          <a:bodyPr/>
          <a:lstStyle/>
          <a:p>
            <a:r>
              <a:rPr lang="en-US" b="1" dirty="0" smtClean="0"/>
              <a:t>Then the ____…</a:t>
            </a:r>
          </a:p>
          <a:p>
            <a:r>
              <a:rPr lang="en-US" b="1" dirty="0" smtClean="0"/>
              <a:t>Then the ____…</a:t>
            </a:r>
          </a:p>
          <a:p>
            <a:r>
              <a:rPr lang="en-US" b="1" dirty="0" smtClean="0"/>
              <a:t>Then the ____…</a:t>
            </a:r>
          </a:p>
          <a:p>
            <a:r>
              <a:rPr lang="en-US" b="1" dirty="0" smtClean="0"/>
              <a:t>Then the ____…</a:t>
            </a:r>
          </a:p>
          <a:p>
            <a:r>
              <a:rPr lang="en-US" b="1" dirty="0" smtClean="0"/>
              <a:t>Then they came for me and there was no one to stand with me.</a:t>
            </a:r>
          </a:p>
          <a:p>
            <a:pPr marL="0" indent="0" algn="ctr">
              <a:buNone/>
            </a:pPr>
            <a:r>
              <a:rPr lang="en-US" b="1" u="sng" dirty="0" smtClean="0"/>
              <a:t>IF WE BELIEVE AN INJURY TO ONE IS AN INJURY TO ALL, WE MUST ALL STAND TOGETHER</a:t>
            </a:r>
            <a:endParaRPr lang="en-US" b="1" u="sng" dirty="0"/>
          </a:p>
        </p:txBody>
      </p:sp>
    </p:spTree>
    <p:extLst>
      <p:ext uri="{BB962C8B-B14F-4D97-AF65-F5344CB8AC3E}">
        <p14:creationId xmlns:p14="http://schemas.microsoft.com/office/powerpoint/2010/main" val="32652765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Class War and Culture Wars Today</a:t>
            </a:r>
            <a:br>
              <a:rPr lang="en-US" sz="3600" b="1" dirty="0" smtClean="0"/>
            </a:br>
            <a:r>
              <a:rPr lang="en-US" sz="3600" b="1" dirty="0" smtClean="0"/>
              <a:t> </a:t>
            </a:r>
            <a:r>
              <a:rPr lang="en-US" sz="3600" b="1" dirty="0"/>
              <a:t> </a:t>
            </a:r>
            <a:r>
              <a:rPr lang="en-US" sz="3600" b="1" dirty="0" smtClean="0"/>
              <a:t>Divide and Conquer</a:t>
            </a:r>
            <a:endParaRPr lang="en-US" sz="3600" b="1" dirty="0"/>
          </a:p>
        </p:txBody>
      </p:sp>
      <p:sp>
        <p:nvSpPr>
          <p:cNvPr id="3" name="Content Placeholder 2"/>
          <p:cNvSpPr>
            <a:spLocks noGrp="1"/>
          </p:cNvSpPr>
          <p:nvPr>
            <p:ph idx="1"/>
          </p:nvPr>
        </p:nvSpPr>
        <p:spPr/>
        <p:txBody>
          <a:bodyPr>
            <a:normAutofit/>
          </a:bodyPr>
          <a:lstStyle/>
          <a:p>
            <a:pPr marL="0" indent="0" algn="ctr">
              <a:buNone/>
            </a:pPr>
            <a:r>
              <a:rPr lang="en-US" b="1" dirty="0"/>
              <a:t>Corporate </a:t>
            </a:r>
            <a:r>
              <a:rPr lang="en-US" b="1" dirty="0" smtClean="0"/>
              <a:t>America Buying Our Government</a:t>
            </a:r>
            <a:endParaRPr lang="en-US" b="1" dirty="0"/>
          </a:p>
          <a:p>
            <a:pPr marL="0" indent="0" algn="ctr">
              <a:buNone/>
            </a:pPr>
            <a:r>
              <a:rPr lang="en-US" b="1" dirty="0" smtClean="0"/>
              <a:t>Stealing Our </a:t>
            </a:r>
            <a:r>
              <a:rPr lang="en-US" b="1" dirty="0"/>
              <a:t>Right to Vote and Fair Elections</a:t>
            </a:r>
          </a:p>
          <a:p>
            <a:pPr marL="0" indent="0" algn="ctr">
              <a:buNone/>
            </a:pPr>
            <a:r>
              <a:rPr lang="en-US" b="1" dirty="0" smtClean="0"/>
              <a:t>Bashing Immigrants</a:t>
            </a:r>
          </a:p>
          <a:p>
            <a:pPr marL="0" indent="0" algn="ctr">
              <a:buNone/>
            </a:pPr>
            <a:r>
              <a:rPr lang="en-US" b="1" dirty="0" smtClean="0"/>
              <a:t>Attacking Women and their Health Care</a:t>
            </a:r>
          </a:p>
          <a:p>
            <a:pPr marL="0" indent="0" algn="ctr">
              <a:buNone/>
            </a:pPr>
            <a:r>
              <a:rPr lang="en-US" b="1" dirty="0" smtClean="0"/>
              <a:t>Attacking People of Color, Gays, the Homeless, </a:t>
            </a:r>
            <a:r>
              <a:rPr lang="en-US" b="1" dirty="0" err="1" smtClean="0"/>
              <a:t>Transgenders</a:t>
            </a:r>
            <a:r>
              <a:rPr lang="en-US" b="1" dirty="0" smtClean="0"/>
              <a:t>, the Disabled, Muslims and Who Else?</a:t>
            </a:r>
          </a:p>
          <a:p>
            <a:pPr marL="0" indent="0" algn="ctr">
              <a:buNone/>
            </a:pPr>
            <a:r>
              <a:rPr lang="en-US" b="1" dirty="0"/>
              <a:t>Smashing Unions</a:t>
            </a:r>
          </a:p>
          <a:p>
            <a:pPr marL="0" indent="0" algn="ctr">
              <a:buNone/>
            </a:pPr>
            <a:endParaRPr lang="en-US" b="1" dirty="0"/>
          </a:p>
        </p:txBody>
      </p:sp>
    </p:spTree>
    <p:extLst>
      <p:ext uri="{BB962C8B-B14F-4D97-AF65-F5344CB8AC3E}">
        <p14:creationId xmlns:p14="http://schemas.microsoft.com/office/powerpoint/2010/main" val="22099355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8600"/>
            <a:ext cx="8763000" cy="1295400"/>
          </a:xfrm>
        </p:spPr>
        <p:txBody>
          <a:bodyPr>
            <a:noAutofit/>
          </a:bodyPr>
          <a:lstStyle/>
          <a:p>
            <a:r>
              <a:rPr lang="en-US" sz="3600" b="1" dirty="0" smtClean="0"/>
              <a:t>People Support Path to Citizenship:  70-25%</a:t>
            </a:r>
            <a:br>
              <a:rPr lang="en-US" sz="3600" b="1" dirty="0" smtClean="0"/>
            </a:br>
            <a:r>
              <a:rPr lang="en-US" sz="3600" b="1" dirty="0" smtClean="0"/>
              <a:t>Oppose Mexican Wall:  62-35%</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600200"/>
            <a:ext cx="3905902" cy="4525963"/>
          </a:xfrm>
          <a:prstGeom prst="rect">
            <a:avLst/>
          </a:prstGeom>
        </p:spPr>
      </p:pic>
      <p:pic>
        <p:nvPicPr>
          <p:cNvPr id="8" name="Content Placeholder 7"/>
          <p:cNvPicPr>
            <a:picLocks noGrp="1" noChangeAspect="1"/>
          </p:cNvPicPr>
          <p:nvPr>
            <p:ph sz="half" idx="2"/>
          </p:nvPr>
        </p:nvPicPr>
        <p:blipFill>
          <a:blip r:embed="rId4"/>
          <a:stretch>
            <a:fillRect/>
          </a:stretch>
        </p:blipFill>
        <p:spPr>
          <a:xfrm>
            <a:off x="4672389" y="1600200"/>
            <a:ext cx="4059744" cy="4572000"/>
          </a:xfrm>
          <a:prstGeom prst="rect">
            <a:avLst/>
          </a:prstGeom>
        </p:spPr>
      </p:pic>
    </p:spTree>
    <p:extLst>
      <p:ext uri="{BB962C8B-B14F-4D97-AF65-F5344CB8AC3E}">
        <p14:creationId xmlns:p14="http://schemas.microsoft.com/office/powerpoint/2010/main" val="29880924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Carpenters Standing for Justice With Our Immigrant Sisters and Brothers</a:t>
            </a:r>
            <a:endParaRPr lang="en-US" sz="3600" b="1" dirty="0"/>
          </a:p>
        </p:txBody>
      </p:sp>
      <p:pic>
        <p:nvPicPr>
          <p:cNvPr id="7" name="Content Placeholder 6"/>
          <p:cNvPicPr>
            <a:picLocks noGrp="1" noChangeAspect="1"/>
          </p:cNvPicPr>
          <p:nvPr>
            <p:ph sz="half" idx="1"/>
          </p:nvPr>
        </p:nvPicPr>
        <p:blipFill>
          <a:blip r:embed="rId3"/>
          <a:stretch>
            <a:fillRect/>
          </a:stretch>
        </p:blipFill>
        <p:spPr>
          <a:xfrm>
            <a:off x="457200" y="1841604"/>
            <a:ext cx="3914775" cy="4406796"/>
          </a:xfrm>
          <a:prstGeom prst="rect">
            <a:avLst/>
          </a:prstGeom>
        </p:spPr>
      </p:pic>
      <p:sp>
        <p:nvSpPr>
          <p:cNvPr id="4" name="Content Placeholder 3"/>
          <p:cNvSpPr>
            <a:spLocks noGrp="1"/>
          </p:cNvSpPr>
          <p:nvPr>
            <p:ph sz="half" idx="2"/>
          </p:nvPr>
        </p:nvSpPr>
        <p:spPr>
          <a:xfrm>
            <a:off x="4648200" y="1417638"/>
            <a:ext cx="4038600" cy="4708525"/>
          </a:xfrm>
        </p:spPr>
        <p:txBody>
          <a:bodyPr>
            <a:normAutofit/>
          </a:bodyPr>
          <a:lstStyle/>
          <a:p>
            <a:pPr marL="0" indent="0" algn="ctr">
              <a:buNone/>
            </a:pPr>
            <a:endParaRPr lang="en-US" sz="3200" b="1" dirty="0" smtClean="0"/>
          </a:p>
          <a:p>
            <a:pPr marL="0" indent="0" algn="ctr">
              <a:buNone/>
            </a:pPr>
            <a:r>
              <a:rPr lang="en-US" sz="3200" b="1" dirty="0" smtClean="0"/>
              <a:t>“We declare that the PNWRCC is a sanctuary organization that welcomes, defends, and fights to protect immigrants.”</a:t>
            </a:r>
          </a:p>
          <a:p>
            <a:pPr marL="0" indent="0" algn="ctr">
              <a:buNone/>
            </a:pPr>
            <a:r>
              <a:rPr lang="en-US" b="1" dirty="0" smtClean="0"/>
              <a:t>May 20, 2017</a:t>
            </a:r>
            <a:endParaRPr lang="en-US" sz="2400" b="1" dirty="0"/>
          </a:p>
        </p:txBody>
      </p:sp>
    </p:spTree>
    <p:extLst>
      <p:ext uri="{BB962C8B-B14F-4D97-AF65-F5344CB8AC3E}">
        <p14:creationId xmlns:p14="http://schemas.microsoft.com/office/powerpoint/2010/main" val="9996195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2468562"/>
          </a:xfrm>
        </p:spPr>
        <p:txBody>
          <a:bodyPr>
            <a:normAutofit fontScale="90000"/>
          </a:bodyPr>
          <a:lstStyle/>
          <a:p>
            <a:r>
              <a:rPr lang="en-US" sz="3600" b="1" dirty="0"/>
              <a:t>It’s time to draw the line.  Some people are still getting hurt in our communities because of the color of their skin and that is not right. </a:t>
            </a:r>
            <a:r>
              <a:rPr lang="en-US" sz="3600" b="1" dirty="0" smtClean="0"/>
              <a:t/>
            </a:r>
            <a:br>
              <a:rPr lang="en-US" sz="3600" b="1" dirty="0" smtClean="0"/>
            </a:br>
            <a:r>
              <a:rPr lang="en-US" sz="2700" b="1" dirty="0" smtClean="0"/>
              <a:t>Richard </a:t>
            </a:r>
            <a:r>
              <a:rPr lang="en-US" sz="2700" b="1" dirty="0" err="1"/>
              <a:t>Trumka</a:t>
            </a:r>
            <a:r>
              <a:rPr lang="en-US" sz="2700" b="1" dirty="0"/>
              <a:t>, President, AFL-CIO, 2014.</a:t>
            </a:r>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74</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2772949"/>
            <a:ext cx="7845103" cy="378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2959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Bans Transgender People from Military Service – It is Very Unpopular</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506282" y="1600200"/>
            <a:ext cx="3940436" cy="4525963"/>
          </a:xfrm>
          <a:prstGeom prst="rect">
            <a:avLst/>
          </a:prstGeom>
        </p:spPr>
      </p:pic>
      <p:sp>
        <p:nvSpPr>
          <p:cNvPr id="4" name="Content Placeholder 3"/>
          <p:cNvSpPr>
            <a:spLocks noGrp="1"/>
          </p:cNvSpPr>
          <p:nvPr>
            <p:ph sz="half" idx="2"/>
          </p:nvPr>
        </p:nvSpPr>
        <p:spPr/>
        <p:txBody>
          <a:bodyPr>
            <a:normAutofit lnSpcReduction="10000"/>
          </a:bodyPr>
          <a:lstStyle/>
          <a:p>
            <a:pPr marL="0" indent="0" algn="ctr">
              <a:buNone/>
            </a:pPr>
            <a:r>
              <a:rPr lang="en-US" sz="3200" b="1" dirty="0" smtClean="0"/>
              <a:t>68% of American voters believe transgender people should be allowed to serve in the U.S. military.</a:t>
            </a:r>
          </a:p>
          <a:p>
            <a:pPr marL="0" indent="0" algn="ctr">
              <a:buNone/>
            </a:pPr>
            <a:r>
              <a:rPr lang="en-US" sz="3200" b="1" dirty="0" smtClean="0"/>
              <a:t>55% of voter in military household agree.</a:t>
            </a:r>
          </a:p>
          <a:p>
            <a:pPr marL="0" indent="0" algn="ctr">
              <a:buNone/>
            </a:pPr>
            <a:endParaRPr lang="en-US" sz="3200" b="1" dirty="0"/>
          </a:p>
        </p:txBody>
      </p:sp>
    </p:spTree>
    <p:extLst>
      <p:ext uri="{BB962C8B-B14F-4D97-AF65-F5344CB8AC3E}">
        <p14:creationId xmlns:p14="http://schemas.microsoft.com/office/powerpoint/2010/main" val="29262814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325562"/>
          </a:xfrm>
        </p:spPr>
        <p:txBody>
          <a:bodyPr>
            <a:noAutofit/>
          </a:bodyPr>
          <a:lstStyle/>
          <a:p>
            <a:r>
              <a:rPr lang="en-US" sz="3600" b="1" dirty="0" smtClean="0"/>
              <a:t>All Women Have a Right to a Workplace Free from Harassment and Discrimination</a:t>
            </a:r>
            <a:endParaRPr lang="en-US" sz="3600" b="1" dirty="0"/>
          </a:p>
        </p:txBody>
      </p:sp>
      <p:pic>
        <p:nvPicPr>
          <p:cNvPr id="4" name="Content Placeholder 3"/>
          <p:cNvPicPr>
            <a:picLocks noGrp="1" noChangeAspect="1"/>
          </p:cNvPicPr>
          <p:nvPr>
            <p:ph idx="1"/>
          </p:nvPr>
        </p:nvPicPr>
        <p:blipFill>
          <a:blip r:embed="rId3"/>
          <a:stretch>
            <a:fillRect/>
          </a:stretch>
        </p:blipFill>
        <p:spPr>
          <a:xfrm>
            <a:off x="1661348" y="1666081"/>
            <a:ext cx="5882452" cy="4963319"/>
          </a:xfrm>
          <a:prstGeom prst="rect">
            <a:avLst/>
          </a:prstGeom>
        </p:spPr>
      </p:pic>
    </p:spTree>
    <p:extLst>
      <p:ext uri="{BB962C8B-B14F-4D97-AF65-F5344CB8AC3E}">
        <p14:creationId xmlns:p14="http://schemas.microsoft.com/office/powerpoint/2010/main" val="39387547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b="1" dirty="0" smtClean="0"/>
              <a:t>Will History Repeats Itself?</a:t>
            </a:r>
            <a:br>
              <a:rPr lang="en-US" sz="3600" b="1" dirty="0" smtClean="0"/>
            </a:br>
            <a:r>
              <a:rPr lang="en-US" sz="3600" b="1" dirty="0" smtClean="0"/>
              <a:t>We </a:t>
            </a:r>
            <a:r>
              <a:rPr lang="en-US" sz="3600" b="1" dirty="0"/>
              <a:t>Must Unite Against Hate</a:t>
            </a:r>
          </a:p>
        </p:txBody>
      </p:sp>
      <p:pic>
        <p:nvPicPr>
          <p:cNvPr id="5" name="Content Placeholder 4"/>
          <p:cNvPicPr>
            <a:picLocks noGrp="1" noChangeAspect="1"/>
          </p:cNvPicPr>
          <p:nvPr>
            <p:ph sz="half" idx="1"/>
          </p:nvPr>
        </p:nvPicPr>
        <p:blipFill>
          <a:blip r:embed="rId3"/>
          <a:stretch>
            <a:fillRect/>
          </a:stretch>
        </p:blipFill>
        <p:spPr>
          <a:xfrm>
            <a:off x="350157" y="1823244"/>
            <a:ext cx="4221843" cy="4120356"/>
          </a:xfrm>
          <a:prstGeom prst="rect">
            <a:avLst/>
          </a:prstGeom>
        </p:spPr>
      </p:pic>
      <p:sp>
        <p:nvSpPr>
          <p:cNvPr id="4" name="Content Placeholder 3"/>
          <p:cNvSpPr>
            <a:spLocks noGrp="1"/>
          </p:cNvSpPr>
          <p:nvPr>
            <p:ph sz="half" idx="2"/>
          </p:nvPr>
        </p:nvSpPr>
        <p:spPr>
          <a:xfrm>
            <a:off x="4648200" y="1823244"/>
            <a:ext cx="4038600" cy="4302919"/>
          </a:xfrm>
        </p:spPr>
        <p:txBody>
          <a:bodyPr>
            <a:normAutofit/>
          </a:bodyPr>
          <a:lstStyle/>
          <a:p>
            <a:pPr marL="0" indent="0" algn="ctr">
              <a:buNone/>
            </a:pPr>
            <a:r>
              <a:rPr lang="en-US" sz="3200" b="1" dirty="0" smtClean="0"/>
              <a:t> Charlottesville VA</a:t>
            </a:r>
          </a:p>
          <a:p>
            <a:pPr marL="0" indent="0" algn="ctr">
              <a:buNone/>
            </a:pPr>
            <a:r>
              <a:rPr lang="en-US" sz="3200" b="1" dirty="0" smtClean="0"/>
              <a:t>White Supremacists</a:t>
            </a:r>
          </a:p>
          <a:p>
            <a:pPr marL="0" indent="0" algn="ctr">
              <a:buNone/>
            </a:pPr>
            <a:r>
              <a:rPr lang="en-US" sz="3200" b="1" dirty="0" smtClean="0"/>
              <a:t>KKK</a:t>
            </a:r>
          </a:p>
          <a:p>
            <a:pPr marL="0" indent="0" algn="ctr">
              <a:buNone/>
            </a:pPr>
            <a:r>
              <a:rPr lang="en-US" sz="3200" b="1" dirty="0" smtClean="0"/>
              <a:t>Neo-Nazis</a:t>
            </a:r>
          </a:p>
          <a:p>
            <a:pPr marL="0" indent="0" algn="ctr">
              <a:buNone/>
            </a:pPr>
            <a:r>
              <a:rPr lang="en-US" sz="3200" b="1" dirty="0" smtClean="0"/>
              <a:t>One of the chants was:</a:t>
            </a:r>
          </a:p>
          <a:p>
            <a:pPr marL="0" indent="0" algn="ctr">
              <a:buNone/>
            </a:pPr>
            <a:r>
              <a:rPr lang="en-US" sz="3200" b="1" dirty="0" smtClean="0"/>
              <a:t>“We will not be ruled by Jews.”</a:t>
            </a:r>
          </a:p>
        </p:txBody>
      </p:sp>
    </p:spTree>
    <p:extLst>
      <p:ext uri="{BB962C8B-B14F-4D97-AF65-F5344CB8AC3E}">
        <p14:creationId xmlns:p14="http://schemas.microsoft.com/office/powerpoint/2010/main" val="40023040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United We Stand – Divided We Fall</a:t>
            </a:r>
            <a:br>
              <a:rPr lang="en-US" sz="3600" b="1" dirty="0" smtClean="0"/>
            </a:br>
            <a:r>
              <a:rPr lang="en-US" sz="3600" b="1" dirty="0" smtClean="0"/>
              <a:t>This is Our Choice</a:t>
            </a:r>
            <a:endParaRPr lang="en-US" sz="3600" b="1" dirty="0"/>
          </a:p>
        </p:txBody>
      </p:sp>
      <p:pic>
        <p:nvPicPr>
          <p:cNvPr id="4" name="Content Placeholder 3"/>
          <p:cNvPicPr>
            <a:picLocks noGrp="1" noChangeAspect="1"/>
          </p:cNvPicPr>
          <p:nvPr>
            <p:ph idx="1"/>
          </p:nvPr>
        </p:nvPicPr>
        <p:blipFill>
          <a:blip r:embed="rId3"/>
          <a:stretch>
            <a:fillRect/>
          </a:stretch>
        </p:blipFill>
        <p:spPr>
          <a:xfrm>
            <a:off x="533400" y="1659102"/>
            <a:ext cx="7903120" cy="4817898"/>
          </a:xfrm>
          <a:prstGeom prst="rect">
            <a:avLst/>
          </a:prstGeom>
        </p:spPr>
      </p:pic>
    </p:spTree>
    <p:extLst>
      <p:ext uri="{BB962C8B-B14F-4D97-AF65-F5344CB8AC3E}">
        <p14:creationId xmlns:p14="http://schemas.microsoft.com/office/powerpoint/2010/main" val="21132736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We Can and Will Regain Our Rights No Matter How Long It Takes</a:t>
            </a:r>
            <a:endParaRPr lang="en-US" sz="3600" b="1" dirty="0"/>
          </a:p>
        </p:txBody>
      </p:sp>
      <p:pic>
        <p:nvPicPr>
          <p:cNvPr id="6" name="Content Placeholder 5"/>
          <p:cNvPicPr>
            <a:picLocks noGrp="1" noChangeAspect="1"/>
          </p:cNvPicPr>
          <p:nvPr>
            <p:ph idx="1"/>
          </p:nvPr>
        </p:nvPicPr>
        <p:blipFill>
          <a:blip r:embed="rId3"/>
          <a:stretch>
            <a:fillRect/>
          </a:stretch>
        </p:blipFill>
        <p:spPr>
          <a:xfrm>
            <a:off x="552175" y="1524000"/>
            <a:ext cx="8134625" cy="4955149"/>
          </a:xfrm>
          <a:prstGeom prst="rect">
            <a:avLst/>
          </a:prstGeom>
        </p:spPr>
      </p:pic>
    </p:spTree>
    <p:extLst>
      <p:ext uri="{BB962C8B-B14F-4D97-AF65-F5344CB8AC3E}">
        <p14:creationId xmlns:p14="http://schemas.microsoft.com/office/powerpoint/2010/main" val="4087318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3600" b="1" dirty="0" smtClean="0"/>
              <a:t>Do you believe your union and our movement needs more active members and community allies to rebuild our power and create a better future for all of us?</a:t>
            </a:r>
            <a:endParaRPr lang="en-US" sz="3600" b="1" dirty="0"/>
          </a:p>
        </p:txBody>
      </p:sp>
    </p:spTree>
    <p:extLst>
      <p:ext uri="{BB962C8B-B14F-4D97-AF65-F5344CB8AC3E}">
        <p14:creationId xmlns:p14="http://schemas.microsoft.com/office/powerpoint/2010/main" val="36989613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The Resistance </a:t>
            </a:r>
            <a:r>
              <a:rPr lang="en-US" sz="4000" b="1" dirty="0" smtClean="0"/>
              <a:t>Grows:  600 Women-Led Marches Rock Our Country – 2017 </a:t>
            </a:r>
            <a:endParaRPr lang="en-US" sz="3600" b="1" dirty="0"/>
          </a:p>
        </p:txBody>
      </p:sp>
      <p:pic>
        <p:nvPicPr>
          <p:cNvPr id="5" name="Content Placeholder 4"/>
          <p:cNvPicPr>
            <a:picLocks noGrp="1" noChangeAspect="1"/>
          </p:cNvPicPr>
          <p:nvPr>
            <p:ph idx="1"/>
          </p:nvPr>
        </p:nvPicPr>
        <p:blipFill>
          <a:blip r:embed="rId3"/>
          <a:stretch>
            <a:fillRect/>
          </a:stretch>
        </p:blipFill>
        <p:spPr>
          <a:xfrm>
            <a:off x="1066800" y="1600200"/>
            <a:ext cx="7191959" cy="4876800"/>
          </a:xfrm>
          <a:prstGeom prst="rect">
            <a:avLst/>
          </a:prstGeom>
        </p:spPr>
      </p:pic>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80</a:t>
            </a:fld>
            <a:endParaRPr lang="en-US"/>
          </a:p>
        </p:txBody>
      </p:sp>
    </p:spTree>
    <p:extLst>
      <p:ext uri="{BB962C8B-B14F-4D97-AF65-F5344CB8AC3E}">
        <p14:creationId xmlns:p14="http://schemas.microsoft.com/office/powerpoint/2010/main" val="15539430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SeaTac Workers Win 11-Year Fight for Union Contract after Union Bust – 2017 </a:t>
            </a:r>
            <a:endParaRPr lang="en-US" sz="3600" b="1" dirty="0"/>
          </a:p>
        </p:txBody>
      </p:sp>
      <p:pic>
        <p:nvPicPr>
          <p:cNvPr id="5" name="Content Placeholder 4"/>
          <p:cNvPicPr>
            <a:picLocks noGrp="1" noChangeAspect="1"/>
          </p:cNvPicPr>
          <p:nvPr>
            <p:ph idx="1"/>
          </p:nvPr>
        </p:nvPicPr>
        <p:blipFill>
          <a:blip r:embed="rId3"/>
          <a:stretch>
            <a:fillRect/>
          </a:stretch>
        </p:blipFill>
        <p:spPr>
          <a:xfrm>
            <a:off x="1295400" y="1618456"/>
            <a:ext cx="6436128" cy="4706144"/>
          </a:xfrm>
          <a:prstGeom prst="rect">
            <a:avLst/>
          </a:prstGeom>
        </p:spPr>
      </p:pic>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81</a:t>
            </a:fld>
            <a:endParaRPr lang="en-US"/>
          </a:p>
        </p:txBody>
      </p:sp>
    </p:spTree>
    <p:extLst>
      <p:ext uri="{BB962C8B-B14F-4D97-AF65-F5344CB8AC3E}">
        <p14:creationId xmlns:p14="http://schemas.microsoft.com/office/powerpoint/2010/main" val="42908371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CA State BT Protects Union Jobs and Public Safety – SB54 – 2013 </a:t>
            </a:r>
            <a:endParaRPr lang="en-US" sz="3600" b="1" dirty="0"/>
          </a:p>
        </p:txBody>
      </p:sp>
      <p:pic>
        <p:nvPicPr>
          <p:cNvPr id="6" name="Content Placeholder 5"/>
          <p:cNvPicPr>
            <a:picLocks noGrp="1" noChangeAspect="1"/>
          </p:cNvPicPr>
          <p:nvPr>
            <p:ph sz="half" idx="1"/>
          </p:nvPr>
        </p:nvPicPr>
        <p:blipFill>
          <a:blip r:embed="rId3"/>
          <a:stretch>
            <a:fillRect/>
          </a:stretch>
        </p:blipFill>
        <p:spPr>
          <a:xfrm>
            <a:off x="431510" y="1786808"/>
            <a:ext cx="4750090" cy="4232992"/>
          </a:xfrm>
          <a:prstGeom prst="rect">
            <a:avLst/>
          </a:prstGeom>
        </p:spPr>
      </p:pic>
      <p:sp>
        <p:nvSpPr>
          <p:cNvPr id="4" name="Content Placeholder 3"/>
          <p:cNvSpPr>
            <a:spLocks noGrp="1"/>
          </p:cNvSpPr>
          <p:nvPr>
            <p:ph sz="half" idx="2"/>
          </p:nvPr>
        </p:nvSpPr>
        <p:spPr>
          <a:xfrm>
            <a:off x="5257800" y="1676400"/>
            <a:ext cx="3429000" cy="4343401"/>
          </a:xfrm>
        </p:spPr>
        <p:txBody>
          <a:bodyPr>
            <a:normAutofit lnSpcReduction="10000"/>
          </a:bodyPr>
          <a:lstStyle/>
          <a:p>
            <a:pPr marL="0" indent="0" algn="ctr">
              <a:buNone/>
            </a:pPr>
            <a:r>
              <a:rPr lang="en-US" sz="3200" b="1" dirty="0" smtClean="0"/>
              <a:t>Skilled trades doing construction and maintenance in refineries must use state registered apprentices and qualified journey workers.</a:t>
            </a: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82</a:t>
            </a:fld>
            <a:endParaRPr lang="en-US"/>
          </a:p>
        </p:txBody>
      </p:sp>
    </p:spTree>
    <p:extLst>
      <p:ext uri="{BB962C8B-B14F-4D97-AF65-F5344CB8AC3E}">
        <p14:creationId xmlns:p14="http://schemas.microsoft.com/office/powerpoint/2010/main" val="39523684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Autofit/>
          </a:bodyPr>
          <a:lstStyle/>
          <a:p>
            <a:r>
              <a:rPr lang="en-US" sz="3600" b="1" dirty="0" smtClean="0"/>
              <a:t>We Defeat Repeal of Federal Davis-Bacon  July 26, 2017</a:t>
            </a:r>
            <a:endParaRPr lang="en-US" sz="3600" b="1" dirty="0"/>
          </a:p>
        </p:txBody>
      </p:sp>
      <p:sp>
        <p:nvSpPr>
          <p:cNvPr id="3" name="Content Placeholder 2"/>
          <p:cNvSpPr>
            <a:spLocks noGrp="1"/>
          </p:cNvSpPr>
          <p:nvPr>
            <p:ph idx="1"/>
          </p:nvPr>
        </p:nvSpPr>
        <p:spPr>
          <a:xfrm>
            <a:off x="457200" y="2209800"/>
            <a:ext cx="8229600" cy="3916363"/>
          </a:xfrm>
        </p:spPr>
        <p:txBody>
          <a:bodyPr/>
          <a:lstStyle/>
          <a:p>
            <a:pPr marL="0" indent="0" algn="ctr">
              <a:buNone/>
            </a:pPr>
            <a:endParaRPr lang="en-US" dirty="0" smtClean="0"/>
          </a:p>
          <a:p>
            <a:pPr marL="0" indent="0" algn="ctr">
              <a:buNone/>
            </a:pPr>
            <a:r>
              <a:rPr lang="en-US" b="1" u="sng" dirty="0" smtClean="0"/>
              <a:t>The U.S. House vote:</a:t>
            </a:r>
          </a:p>
          <a:p>
            <a:pPr marL="0" indent="0" algn="ctr">
              <a:buNone/>
            </a:pPr>
            <a:r>
              <a:rPr lang="en-US" b="1" dirty="0" smtClean="0"/>
              <a:t>All 191 Democrats Voted No Repeal</a:t>
            </a:r>
          </a:p>
          <a:p>
            <a:pPr marL="0" indent="0" algn="ctr">
              <a:buNone/>
            </a:pPr>
            <a:r>
              <a:rPr lang="en-US" b="1" dirty="0" smtClean="0"/>
              <a:t>178 Republicans Voted to Repeal</a:t>
            </a:r>
          </a:p>
          <a:p>
            <a:pPr marL="0" indent="0" algn="ctr">
              <a:buNone/>
            </a:pPr>
            <a:r>
              <a:rPr lang="en-US" b="1" dirty="0" smtClean="0"/>
              <a:t>Kathy </a:t>
            </a:r>
            <a:r>
              <a:rPr lang="en-US" b="1" dirty="0" err="1" smtClean="0"/>
              <a:t>McMorris</a:t>
            </a:r>
            <a:r>
              <a:rPr lang="en-US" b="1" dirty="0" smtClean="0"/>
              <a:t>-Rodgers and Jamie Butler-</a:t>
            </a:r>
            <a:r>
              <a:rPr lang="en-US" b="1" dirty="0" err="1" smtClean="0"/>
              <a:t>Herrara</a:t>
            </a:r>
            <a:r>
              <a:rPr lang="en-US" b="1" dirty="0" smtClean="0"/>
              <a:t> Voted to Repeal</a:t>
            </a:r>
            <a:endParaRPr lang="en-US" b="1" dirty="0"/>
          </a:p>
        </p:txBody>
      </p:sp>
    </p:spTree>
    <p:extLst>
      <p:ext uri="{BB962C8B-B14F-4D97-AF65-F5344CB8AC3E}">
        <p14:creationId xmlns:p14="http://schemas.microsoft.com/office/powerpoint/2010/main" val="954130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310,567 Missouri Workers and Allies Sign Petition to Repeal Right to Work – 2017 </a:t>
            </a:r>
            <a:endParaRPr lang="en-US" sz="3600" b="1" dirty="0"/>
          </a:p>
        </p:txBody>
      </p:sp>
      <p:pic>
        <p:nvPicPr>
          <p:cNvPr id="6" name="Content Placeholder 5"/>
          <p:cNvPicPr>
            <a:picLocks noGrp="1" noChangeAspect="1"/>
          </p:cNvPicPr>
          <p:nvPr>
            <p:ph idx="1"/>
          </p:nvPr>
        </p:nvPicPr>
        <p:blipFill>
          <a:blip r:embed="rId3"/>
          <a:stretch>
            <a:fillRect/>
          </a:stretch>
        </p:blipFill>
        <p:spPr>
          <a:xfrm>
            <a:off x="1212628" y="1600200"/>
            <a:ext cx="6712172" cy="4972717"/>
          </a:xfrm>
          <a:prstGeom prst="rect">
            <a:avLst/>
          </a:prstGeom>
        </p:spPr>
      </p:pic>
    </p:spTree>
    <p:extLst>
      <p:ext uri="{BB962C8B-B14F-4D97-AF65-F5344CB8AC3E}">
        <p14:creationId xmlns:p14="http://schemas.microsoft.com/office/powerpoint/2010/main" val="8965230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Autofit/>
          </a:bodyPr>
          <a:lstStyle/>
          <a:p>
            <a:r>
              <a:rPr lang="en-US" sz="3600" b="1" dirty="0" smtClean="0"/>
              <a:t>98% of Americans Believe Affordable Health Insurance is Important </a:t>
            </a:r>
            <a:endParaRPr lang="en-US" sz="3600" b="1" dirty="0"/>
          </a:p>
        </p:txBody>
      </p:sp>
      <p:pic>
        <p:nvPicPr>
          <p:cNvPr id="6" name="Content Placeholder 5"/>
          <p:cNvPicPr>
            <a:picLocks noGrp="1" noChangeAspect="1"/>
          </p:cNvPicPr>
          <p:nvPr>
            <p:ph sz="half" idx="1"/>
          </p:nvPr>
        </p:nvPicPr>
        <p:blipFill>
          <a:blip r:embed="rId3"/>
          <a:stretch>
            <a:fillRect/>
          </a:stretch>
        </p:blipFill>
        <p:spPr>
          <a:xfrm>
            <a:off x="294319" y="1665272"/>
            <a:ext cx="4277681" cy="4430728"/>
          </a:xfrm>
          <a:prstGeom prst="rect">
            <a:avLst/>
          </a:prstGeom>
        </p:spPr>
      </p:pic>
      <p:sp>
        <p:nvSpPr>
          <p:cNvPr id="4" name="Content Placeholder 3"/>
          <p:cNvSpPr>
            <a:spLocks noGrp="1"/>
          </p:cNvSpPr>
          <p:nvPr>
            <p:ph sz="half" idx="2"/>
          </p:nvPr>
        </p:nvSpPr>
        <p:spPr>
          <a:xfrm>
            <a:off x="4648200" y="1665272"/>
            <a:ext cx="4038600" cy="4460891"/>
          </a:xfrm>
        </p:spPr>
        <p:txBody>
          <a:bodyPr>
            <a:noAutofit/>
          </a:bodyPr>
          <a:lstStyle/>
          <a:p>
            <a:pPr marL="0" indent="0" algn="ctr">
              <a:buNone/>
            </a:pPr>
            <a:r>
              <a:rPr lang="en-US" b="1" dirty="0" smtClean="0"/>
              <a:t>“I was the 1</a:t>
            </a:r>
            <a:r>
              <a:rPr lang="en-US" b="1" baseline="30000" dirty="0" smtClean="0"/>
              <a:t>st</a:t>
            </a:r>
            <a:r>
              <a:rPr lang="en-US" b="1" dirty="0" smtClean="0"/>
              <a:t> and only potential GOP candidate to state there will be no cuts to Social Security, Medicare and Medicaid.”</a:t>
            </a:r>
          </a:p>
          <a:p>
            <a:pPr marL="0" indent="0" algn="ctr">
              <a:buNone/>
            </a:pPr>
            <a:endParaRPr lang="en-US" b="1" dirty="0" smtClean="0"/>
          </a:p>
          <a:p>
            <a:pPr marL="0" indent="0" algn="ctr">
              <a:buNone/>
            </a:pPr>
            <a:r>
              <a:rPr lang="en-US" b="1" dirty="0" smtClean="0"/>
              <a:t>He has a “plan with a goal of ‘insurance for everybody.’”</a:t>
            </a:r>
          </a:p>
        </p:txBody>
      </p:sp>
      <p:sp>
        <p:nvSpPr>
          <p:cNvPr id="5" name="Slide Number Placeholder 4"/>
          <p:cNvSpPr>
            <a:spLocks noGrp="1"/>
          </p:cNvSpPr>
          <p:nvPr>
            <p:ph type="sldNum" sz="quarter" idx="12"/>
          </p:nvPr>
        </p:nvSpPr>
        <p:spPr/>
        <p:txBody>
          <a:bodyPr/>
          <a:lstStyle/>
          <a:p>
            <a:fld id="{FD779EAF-14A4-497F-8C7B-38C8E68B9B96}" type="slidenum">
              <a:rPr lang="en-US" smtClean="0"/>
              <a:t>85</a:t>
            </a:fld>
            <a:endParaRPr lang="en-US"/>
          </a:p>
        </p:txBody>
      </p:sp>
    </p:spTree>
    <p:extLst>
      <p:ext uri="{BB962C8B-B14F-4D97-AF65-F5344CB8AC3E}">
        <p14:creationId xmlns:p14="http://schemas.microsoft.com/office/powerpoint/2010/main" val="1327142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11273"/>
          </a:xfrm>
        </p:spPr>
        <p:txBody>
          <a:bodyPr>
            <a:normAutofit/>
          </a:bodyPr>
          <a:lstStyle/>
          <a:p>
            <a:pPr algn="ctr"/>
            <a:r>
              <a:rPr lang="en-US" sz="3600" b="1" dirty="0" smtClean="0"/>
              <a:t>Trumpcare</a:t>
            </a:r>
            <a:r>
              <a:rPr lang="en-US" sz="3600" b="1" dirty="0"/>
              <a:t> </a:t>
            </a:r>
            <a:r>
              <a:rPr lang="en-US" sz="3600" b="1" dirty="0" smtClean="0"/>
              <a:t>Hurts Millions of Low Wage Workers</a:t>
            </a:r>
            <a:endParaRPr lang="en-US" sz="3600" b="1" dirty="0"/>
          </a:p>
        </p:txBody>
      </p:sp>
      <p:sp>
        <p:nvSpPr>
          <p:cNvPr id="3" name="Content Placeholder 2"/>
          <p:cNvSpPr>
            <a:spLocks noGrp="1"/>
          </p:cNvSpPr>
          <p:nvPr>
            <p:ph idx="1"/>
          </p:nvPr>
        </p:nvSpPr>
        <p:spPr>
          <a:xfrm>
            <a:off x="283464" y="1752600"/>
            <a:ext cx="8577072" cy="4712208"/>
          </a:xfrm>
        </p:spPr>
        <p:txBody>
          <a:bodyPr>
            <a:normAutofit/>
          </a:bodyPr>
          <a:lstStyle/>
          <a:p>
            <a:pPr marL="0" indent="0">
              <a:buNone/>
            </a:pPr>
            <a:r>
              <a:rPr lang="en-US" sz="3000" b="1" dirty="0" smtClean="0"/>
              <a:t>Congressional Budget Office reports:</a:t>
            </a:r>
          </a:p>
          <a:p>
            <a:r>
              <a:rPr lang="en-US" sz="3000" b="1" dirty="0" smtClean="0"/>
              <a:t>14 million lose insurance 2018; 24 million 2026</a:t>
            </a:r>
          </a:p>
          <a:p>
            <a:r>
              <a:rPr lang="en-US" sz="3000" b="1" dirty="0" smtClean="0"/>
              <a:t>$880 billion in cuts to Medicaid</a:t>
            </a:r>
          </a:p>
          <a:p>
            <a:r>
              <a:rPr lang="en-US" sz="3000" b="1" dirty="0" smtClean="0"/>
              <a:t>9 million lose Medicaid 2020; 14 million 2026</a:t>
            </a:r>
          </a:p>
          <a:p>
            <a:r>
              <a:rPr lang="en-US" sz="3000" b="1" dirty="0" smtClean="0"/>
              <a:t>$594 billion in tax cuts – most go to wealthy and corporations</a:t>
            </a:r>
          </a:p>
          <a:p>
            <a:pPr marL="0" indent="0">
              <a:buNone/>
            </a:pPr>
            <a:endParaRPr lang="en-US" dirty="0"/>
          </a:p>
        </p:txBody>
      </p:sp>
    </p:spTree>
    <p:extLst>
      <p:ext uri="{BB962C8B-B14F-4D97-AF65-F5344CB8AC3E}">
        <p14:creationId xmlns:p14="http://schemas.microsoft.com/office/powerpoint/2010/main" val="11719699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The People: 3 – Trumpcare:  0</a:t>
            </a:r>
            <a:br>
              <a:rPr lang="en-US" sz="3600" b="1" dirty="0" smtClean="0"/>
            </a:br>
            <a:r>
              <a:rPr lang="en-US" sz="3600" b="1" dirty="0" smtClean="0"/>
              <a:t>Let’s Keep the Winning Streak Going!</a:t>
            </a:r>
            <a:endParaRPr lang="en-US" sz="3600" b="1" dirty="0"/>
          </a:p>
        </p:txBody>
      </p:sp>
      <p:pic>
        <p:nvPicPr>
          <p:cNvPr id="5" name="Content Placeholder 4"/>
          <p:cNvPicPr>
            <a:picLocks noGrp="1" noChangeAspect="1"/>
          </p:cNvPicPr>
          <p:nvPr>
            <p:ph idx="1"/>
          </p:nvPr>
        </p:nvPicPr>
        <p:blipFill>
          <a:blip r:embed="rId3"/>
          <a:stretch>
            <a:fillRect/>
          </a:stretch>
        </p:blipFill>
        <p:spPr>
          <a:xfrm>
            <a:off x="597789" y="1600200"/>
            <a:ext cx="7948422" cy="4525963"/>
          </a:xfrm>
          <a:prstGeom prst="rect">
            <a:avLst/>
          </a:prstGeom>
        </p:spPr>
      </p:pic>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87</a:t>
            </a:fld>
            <a:endParaRPr lang="en-US"/>
          </a:p>
        </p:txBody>
      </p:sp>
    </p:spTree>
    <p:extLst>
      <p:ext uri="{BB962C8B-B14F-4D97-AF65-F5344CB8AC3E}">
        <p14:creationId xmlns:p14="http://schemas.microsoft.com/office/powerpoint/2010/main" val="37003709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3600" b="1" dirty="0" smtClean="0"/>
              <a:t>100 years </a:t>
            </a:r>
            <a:r>
              <a:rPr lang="en-US" sz="3600" b="1" dirty="0"/>
              <a:t>a</a:t>
            </a:r>
            <a:r>
              <a:rPr lang="en-US" sz="3600" b="1" dirty="0" smtClean="0"/>
              <a:t>go, many union members and working </a:t>
            </a:r>
            <a:r>
              <a:rPr lang="en-US" sz="3600" b="1" dirty="0"/>
              <a:t>p</a:t>
            </a:r>
            <a:r>
              <a:rPr lang="en-US" sz="3600" b="1" dirty="0" smtClean="0"/>
              <a:t>eople in our </a:t>
            </a:r>
            <a:r>
              <a:rPr lang="en-US" sz="3600" b="1" dirty="0"/>
              <a:t>c</a:t>
            </a:r>
            <a:r>
              <a:rPr lang="en-US" sz="3600" b="1" dirty="0" smtClean="0"/>
              <a:t>ountry </a:t>
            </a:r>
            <a:r>
              <a:rPr lang="en-US" sz="3600" b="1" dirty="0"/>
              <a:t>m</a:t>
            </a:r>
            <a:r>
              <a:rPr lang="en-US" sz="3600" b="1" dirty="0" smtClean="0"/>
              <a:t>ade </a:t>
            </a:r>
            <a:r>
              <a:rPr lang="en-US" sz="3600" b="1" dirty="0"/>
              <a:t>t</a:t>
            </a:r>
            <a:r>
              <a:rPr lang="en-US" sz="3600" b="1" dirty="0" smtClean="0"/>
              <a:t>ragic </a:t>
            </a:r>
            <a:r>
              <a:rPr lang="en-US" sz="3600" b="1" dirty="0"/>
              <a:t>m</a:t>
            </a:r>
            <a:r>
              <a:rPr lang="en-US" sz="3600" b="1" dirty="0" smtClean="0"/>
              <a:t>istakes </a:t>
            </a:r>
            <a:r>
              <a:rPr lang="en-US" sz="3600" b="1" dirty="0"/>
              <a:t>b</a:t>
            </a:r>
            <a:r>
              <a:rPr lang="en-US" sz="3600" b="1" dirty="0" smtClean="0"/>
              <a:t>y </a:t>
            </a:r>
            <a:r>
              <a:rPr lang="en-US" sz="3600" b="1" dirty="0"/>
              <a:t>b</a:t>
            </a:r>
            <a:r>
              <a:rPr lang="en-US" sz="3600" b="1" dirty="0" smtClean="0"/>
              <a:t>uying into bigotry, ignorance and tolerating </a:t>
            </a:r>
            <a:r>
              <a:rPr lang="en-US" sz="3600" b="1" dirty="0"/>
              <a:t>i</a:t>
            </a:r>
            <a:r>
              <a:rPr lang="en-US" sz="3600" b="1" dirty="0" smtClean="0"/>
              <a:t>njustice.  In doing </a:t>
            </a:r>
            <a:r>
              <a:rPr lang="en-US" sz="3600" b="1" dirty="0"/>
              <a:t>s</a:t>
            </a:r>
            <a:r>
              <a:rPr lang="en-US" sz="3600" b="1" dirty="0" smtClean="0"/>
              <a:t>o they </a:t>
            </a:r>
            <a:r>
              <a:rPr lang="en-US" sz="3600" b="1" dirty="0"/>
              <a:t>h</a:t>
            </a:r>
            <a:r>
              <a:rPr lang="en-US" sz="3600" b="1" dirty="0" smtClean="0"/>
              <a:t>armed the labor movement and our </a:t>
            </a:r>
            <a:r>
              <a:rPr lang="en-US" sz="3600" b="1" dirty="0"/>
              <a:t>e</a:t>
            </a:r>
            <a:r>
              <a:rPr lang="en-US" sz="3600" b="1" dirty="0" smtClean="0"/>
              <a:t>ntire </a:t>
            </a:r>
            <a:r>
              <a:rPr lang="en-US" sz="3600" b="1" dirty="0"/>
              <a:t>c</a:t>
            </a:r>
            <a:r>
              <a:rPr lang="en-US" sz="3600" b="1" dirty="0" smtClean="0"/>
              <a:t>ountry.</a:t>
            </a:r>
            <a:br>
              <a:rPr lang="en-US" sz="3600" b="1" dirty="0" smtClean="0"/>
            </a:br>
            <a:r>
              <a:rPr lang="en-US" sz="3600" b="1" dirty="0"/>
              <a:t/>
            </a:r>
            <a:br>
              <a:rPr lang="en-US" sz="3600" b="1" dirty="0"/>
            </a:br>
            <a:r>
              <a:rPr lang="en-US" sz="3600" b="1" dirty="0" smtClean="0"/>
              <a:t>Today  we can and must </a:t>
            </a:r>
            <a:r>
              <a:rPr lang="en-US" sz="3600" b="1" dirty="0"/>
              <a:t>m</a:t>
            </a:r>
            <a:r>
              <a:rPr lang="en-US" sz="3600" b="1" dirty="0" smtClean="0"/>
              <a:t>ake a different choice.</a:t>
            </a:r>
            <a:endParaRPr lang="en-US" sz="3600" b="1" dirty="0"/>
          </a:p>
        </p:txBody>
      </p:sp>
    </p:spTree>
    <p:extLst>
      <p:ext uri="{BB962C8B-B14F-4D97-AF65-F5344CB8AC3E}">
        <p14:creationId xmlns:p14="http://schemas.microsoft.com/office/powerpoint/2010/main" val="28602101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b="1" dirty="0"/>
              <a:t>United We Can </a:t>
            </a:r>
            <a:r>
              <a:rPr lang="en-US" sz="3600" b="1" dirty="0" smtClean="0"/>
              <a:t>and Will Take Our </a:t>
            </a:r>
            <a:r>
              <a:rPr lang="en-US" sz="3600" b="1" dirty="0"/>
              <a:t>Democracy </a:t>
            </a:r>
            <a:r>
              <a:rPr lang="en-US" sz="3600" b="1" dirty="0" smtClean="0"/>
              <a:t>and Country Back </a:t>
            </a:r>
            <a:endParaRPr lang="en-US" sz="3600" b="1" dirty="0"/>
          </a:p>
        </p:txBody>
      </p:sp>
      <p:sp>
        <p:nvSpPr>
          <p:cNvPr id="4" name="Content Placeholder 3"/>
          <p:cNvSpPr>
            <a:spLocks noGrp="1"/>
          </p:cNvSpPr>
          <p:nvPr>
            <p:ph sz="half" idx="2"/>
          </p:nvPr>
        </p:nvSpPr>
        <p:spPr>
          <a:xfrm>
            <a:off x="4800600" y="1447800"/>
            <a:ext cx="4038600" cy="4953000"/>
          </a:xfrm>
        </p:spPr>
        <p:txBody>
          <a:bodyPr>
            <a:noAutofit/>
          </a:bodyPr>
          <a:lstStyle/>
          <a:p>
            <a:pPr marL="0" indent="0" algn="ctr">
              <a:buNone/>
            </a:pPr>
            <a:r>
              <a:rPr lang="en-US" b="1" dirty="0"/>
              <a:t>The ultimate test of a person, a union, a movement and a people is not whether or not we get knocked down.  It is what we do when we get up.  Are we stronger, smarter, more determined, and more united?</a:t>
            </a:r>
            <a:br>
              <a:rPr lang="en-US" b="1" dirty="0"/>
            </a:br>
            <a:r>
              <a:rPr lang="en-US" b="1" dirty="0"/>
              <a:t>This is always our choice.</a:t>
            </a: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89</a:t>
            </a:fld>
            <a:endParaRPr lang="en-US" dirty="0"/>
          </a:p>
        </p:txBody>
      </p:sp>
      <p:pic>
        <p:nvPicPr>
          <p:cNvPr id="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800" y="1676191"/>
            <a:ext cx="4419600" cy="441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557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Our Stories Are the Game Films of History</a:t>
            </a:r>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lgn="ctr">
              <a:buNone/>
            </a:pPr>
            <a:r>
              <a:rPr lang="en-US" sz="3200" b="1" dirty="0"/>
              <a:t>“Those who cannot learn from history are doomed to repeat it.  Those who do not remember their past are condemned to repeat their mistakes."  </a:t>
            </a:r>
          </a:p>
          <a:p>
            <a:pPr marL="0" indent="0" algn="ctr">
              <a:buNone/>
            </a:pPr>
            <a:r>
              <a:rPr lang="en-US" sz="2400" b="1" dirty="0"/>
              <a:t>George Santayana, 1936</a:t>
            </a:r>
          </a:p>
          <a:p>
            <a:pPr marL="0" indent="0">
              <a:buNone/>
            </a:pP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67" y="1600200"/>
            <a:ext cx="3505233" cy="461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1114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5762"/>
          </a:xfrm>
        </p:spPr>
        <p:txBody>
          <a:bodyPr>
            <a:normAutofit/>
          </a:bodyPr>
          <a:lstStyle/>
          <a:p>
            <a:r>
              <a:rPr lang="en-US" sz="3600" b="1" dirty="0" smtClean="0"/>
              <a:t>Questions and Comments</a:t>
            </a:r>
            <a:endParaRPr lang="en-US" sz="3600" b="1" dirty="0"/>
          </a:p>
        </p:txBody>
      </p:sp>
      <p:sp>
        <p:nvSpPr>
          <p:cNvPr id="3" name="Content Placeholder 2"/>
          <p:cNvSpPr>
            <a:spLocks noGrp="1"/>
          </p:cNvSpPr>
          <p:nvPr>
            <p:ph idx="1"/>
          </p:nvPr>
        </p:nvSpPr>
        <p:spPr>
          <a:xfrm>
            <a:off x="457200" y="2514600"/>
            <a:ext cx="8229600" cy="3611563"/>
          </a:xfrm>
        </p:spPr>
        <p:txBody>
          <a:bodyPr/>
          <a:lstStyle/>
          <a:p>
            <a:pPr marL="0" indent="0" algn="ctr">
              <a:buNone/>
            </a:pPr>
            <a:r>
              <a:rPr lang="en-US" sz="3600" b="1" dirty="0" smtClean="0"/>
              <a:t>What have you learned in this presentation that is useful in helping you build a stronger union, labor movement and deeper ties with community allies?</a:t>
            </a:r>
          </a:p>
          <a:p>
            <a:pPr marL="0" indent="0" algn="ctr">
              <a:buNone/>
            </a:pPr>
            <a:endParaRPr lang="en-US" b="1" dirty="0"/>
          </a:p>
        </p:txBody>
      </p:sp>
    </p:spTree>
    <p:extLst>
      <p:ext uri="{BB962C8B-B14F-4D97-AF65-F5344CB8AC3E}">
        <p14:creationId xmlns:p14="http://schemas.microsoft.com/office/powerpoint/2010/main" val="29770023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Information Sources I Trust – Page 1</a:t>
            </a:r>
            <a:endParaRPr lang="en-US" sz="3600" b="1" dirty="0"/>
          </a:p>
        </p:txBody>
      </p:sp>
      <p:sp>
        <p:nvSpPr>
          <p:cNvPr id="3" name="Content Placeholder 2"/>
          <p:cNvSpPr>
            <a:spLocks noGrp="1"/>
          </p:cNvSpPr>
          <p:nvPr>
            <p:ph idx="1"/>
          </p:nvPr>
        </p:nvSpPr>
        <p:spPr>
          <a:xfrm>
            <a:off x="457200" y="1295400"/>
            <a:ext cx="8229600" cy="4830763"/>
          </a:xfrm>
        </p:spPr>
        <p:txBody>
          <a:bodyPr>
            <a:noAutofit/>
          </a:bodyPr>
          <a:lstStyle/>
          <a:p>
            <a:r>
              <a:rPr lang="en-US" b="1" dirty="0" smtClean="0"/>
              <a:t>The Stand – WA State Labor Council daily newspaper – </a:t>
            </a:r>
            <a:r>
              <a:rPr lang="en-US" b="1" dirty="0" smtClean="0">
                <a:hlinkClick r:id="rId2"/>
              </a:rPr>
              <a:t>www.thestand.org</a:t>
            </a:r>
            <a:r>
              <a:rPr lang="en-US" b="1" dirty="0" smtClean="0"/>
              <a:t> </a:t>
            </a:r>
          </a:p>
          <a:p>
            <a:r>
              <a:rPr lang="en-US" b="1" dirty="0" smtClean="0"/>
              <a:t>Trump Attacks on Labor – Economic </a:t>
            </a:r>
            <a:r>
              <a:rPr lang="en-US" b="1" dirty="0"/>
              <a:t>Policy Institute </a:t>
            </a:r>
            <a:r>
              <a:rPr lang="en-US" b="1" dirty="0" smtClean="0"/>
              <a:t>-  </a:t>
            </a:r>
            <a:r>
              <a:rPr lang="en-US" b="1" dirty="0" smtClean="0">
                <a:hlinkClick r:id="rId3"/>
              </a:rPr>
              <a:t>www.epi.org/policywatch/</a:t>
            </a:r>
            <a:r>
              <a:rPr lang="en-US" b="1" dirty="0" smtClean="0"/>
              <a:t> </a:t>
            </a:r>
          </a:p>
          <a:p>
            <a:r>
              <a:rPr lang="en-US" b="1" dirty="0" smtClean="0"/>
              <a:t>The Nation – </a:t>
            </a:r>
            <a:r>
              <a:rPr lang="en-US" b="1" dirty="0" smtClean="0">
                <a:hlinkClick r:id="rId4"/>
              </a:rPr>
              <a:t>www.thenation.org</a:t>
            </a:r>
            <a:endParaRPr lang="en-US" b="1" dirty="0" smtClean="0"/>
          </a:p>
          <a:p>
            <a:r>
              <a:rPr lang="en-US" b="1" dirty="0" smtClean="0"/>
              <a:t>The American Prospect – </a:t>
            </a:r>
            <a:r>
              <a:rPr lang="en-US" b="1" dirty="0" smtClean="0">
                <a:hlinkClick r:id="rId5"/>
              </a:rPr>
              <a:t>www.prospect.org</a:t>
            </a:r>
            <a:endParaRPr lang="en-US" b="1" dirty="0" smtClean="0"/>
          </a:p>
          <a:p>
            <a:r>
              <a:rPr lang="en-US" b="1" dirty="0" smtClean="0"/>
              <a:t>The New </a:t>
            </a:r>
            <a:r>
              <a:rPr lang="en-US" b="1" dirty="0"/>
              <a:t>York Times </a:t>
            </a:r>
            <a:r>
              <a:rPr lang="en-US" b="1" dirty="0" smtClean="0"/>
              <a:t>– </a:t>
            </a:r>
            <a:r>
              <a:rPr lang="en-US" b="1" dirty="0" smtClean="0">
                <a:hlinkClick r:id="rId6"/>
              </a:rPr>
              <a:t>www.nytimes.com</a:t>
            </a:r>
            <a:r>
              <a:rPr lang="en-US" b="1" dirty="0" smtClean="0"/>
              <a:t> </a:t>
            </a:r>
          </a:p>
          <a:p>
            <a:r>
              <a:rPr lang="en-US" b="1" dirty="0"/>
              <a:t>Democracy Now </a:t>
            </a:r>
            <a:r>
              <a:rPr lang="en-US" b="1" dirty="0" smtClean="0"/>
              <a:t>- </a:t>
            </a:r>
            <a:r>
              <a:rPr lang="en-US" b="1" dirty="0" smtClean="0">
                <a:hlinkClick r:id="rId7"/>
              </a:rPr>
              <a:t>www.democracynow.org</a:t>
            </a:r>
            <a:endParaRPr lang="en-US" b="1" dirty="0">
              <a:hlinkClick r:id="rId7"/>
            </a:endParaRPr>
          </a:p>
          <a:p>
            <a:r>
              <a:rPr lang="en-US" b="1" dirty="0"/>
              <a:t>In These Times – </a:t>
            </a:r>
            <a:r>
              <a:rPr lang="en-US" b="1" dirty="0">
                <a:hlinkClick r:id="rId8"/>
              </a:rPr>
              <a:t>www.inthesetimes.com</a:t>
            </a:r>
            <a:r>
              <a:rPr lang="en-US" b="1" dirty="0"/>
              <a:t> </a:t>
            </a:r>
          </a:p>
          <a:p>
            <a:pPr marL="0" indent="0">
              <a:buNone/>
            </a:pPr>
            <a:endParaRPr lang="en-US" b="1" dirty="0" smtClean="0"/>
          </a:p>
        </p:txBody>
      </p:sp>
    </p:spTree>
    <p:extLst>
      <p:ext uri="{BB962C8B-B14F-4D97-AF65-F5344CB8AC3E}">
        <p14:creationId xmlns:p14="http://schemas.microsoft.com/office/powerpoint/2010/main" val="28420513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Information Sources I Trust – Page 2</a:t>
            </a:r>
            <a:endParaRPr lang="en-US" sz="3600" b="1" dirty="0"/>
          </a:p>
        </p:txBody>
      </p:sp>
      <p:sp>
        <p:nvSpPr>
          <p:cNvPr id="3" name="Content Placeholder 2"/>
          <p:cNvSpPr>
            <a:spLocks noGrp="1"/>
          </p:cNvSpPr>
          <p:nvPr>
            <p:ph idx="1"/>
          </p:nvPr>
        </p:nvSpPr>
        <p:spPr>
          <a:xfrm>
            <a:off x="304800" y="1219200"/>
            <a:ext cx="8534400" cy="5334000"/>
          </a:xfrm>
        </p:spPr>
        <p:txBody>
          <a:bodyPr>
            <a:normAutofit/>
          </a:bodyPr>
          <a:lstStyle/>
          <a:p>
            <a:r>
              <a:rPr lang="en-US" b="1" dirty="0" smtClean="0"/>
              <a:t>Rachel </a:t>
            </a:r>
            <a:r>
              <a:rPr lang="en-US" b="1" dirty="0"/>
              <a:t>Maddow - </a:t>
            </a:r>
            <a:r>
              <a:rPr lang="en-US" b="1" dirty="0">
                <a:hlinkClick r:id="rId2"/>
              </a:rPr>
              <a:t>www.rachelmaddow.com</a:t>
            </a:r>
            <a:endParaRPr lang="en-US" b="1" dirty="0"/>
          </a:p>
          <a:p>
            <a:r>
              <a:rPr lang="en-US" b="1" dirty="0" smtClean="0"/>
              <a:t>The </a:t>
            </a:r>
            <a:r>
              <a:rPr lang="en-US" b="1" dirty="0"/>
              <a:t>Progressive – </a:t>
            </a:r>
            <a:r>
              <a:rPr lang="en-US" b="1" dirty="0" smtClean="0">
                <a:hlinkClick r:id="rId3"/>
              </a:rPr>
              <a:t>www.progressive.org</a:t>
            </a:r>
            <a:r>
              <a:rPr lang="en-US" b="1" dirty="0" smtClean="0"/>
              <a:t>  </a:t>
            </a:r>
            <a:endParaRPr lang="en-US" b="1" dirty="0"/>
          </a:p>
          <a:p>
            <a:r>
              <a:rPr lang="en-US" b="1" dirty="0" smtClean="0"/>
              <a:t>The </a:t>
            </a:r>
            <a:r>
              <a:rPr lang="en-US" b="1" dirty="0"/>
              <a:t>Union Edge – </a:t>
            </a:r>
            <a:r>
              <a:rPr lang="en-US" b="1" dirty="0">
                <a:hlinkClick r:id="rId4"/>
              </a:rPr>
              <a:t>https://</a:t>
            </a:r>
            <a:r>
              <a:rPr lang="en-US" b="1" dirty="0" smtClean="0">
                <a:hlinkClick r:id="rId4"/>
              </a:rPr>
              <a:t>theunionedge.com</a:t>
            </a:r>
            <a:r>
              <a:rPr lang="en-US" b="1" dirty="0"/>
              <a:t> </a:t>
            </a:r>
            <a:r>
              <a:rPr lang="en-US" b="1" dirty="0" smtClean="0"/>
              <a:t> </a:t>
            </a:r>
            <a:endParaRPr lang="en-US" b="1" dirty="0"/>
          </a:p>
          <a:p>
            <a:r>
              <a:rPr lang="en-US" b="1" dirty="0" smtClean="0"/>
              <a:t>Economic Policy Institute – </a:t>
            </a:r>
            <a:r>
              <a:rPr lang="en-US" b="1" dirty="0" smtClean="0">
                <a:hlinkClick r:id="rId5"/>
              </a:rPr>
              <a:t>www.epi.org</a:t>
            </a:r>
            <a:r>
              <a:rPr lang="en-US" b="1" dirty="0" smtClean="0"/>
              <a:t>  </a:t>
            </a:r>
          </a:p>
          <a:p>
            <a:r>
              <a:rPr lang="en-US" b="1" dirty="0" smtClean="0"/>
              <a:t>Center for Tax Justice </a:t>
            </a:r>
            <a:r>
              <a:rPr lang="en-US" b="1" dirty="0"/>
              <a:t>– </a:t>
            </a:r>
            <a:r>
              <a:rPr lang="en-US" b="1" dirty="0" smtClean="0">
                <a:hlinkClick r:id="rId6"/>
              </a:rPr>
              <a:t>www.ctj.org</a:t>
            </a:r>
            <a:r>
              <a:rPr lang="en-US" b="1" dirty="0" smtClean="0"/>
              <a:t>  </a:t>
            </a:r>
          </a:p>
          <a:p>
            <a:r>
              <a:rPr lang="en-US" b="1" dirty="0"/>
              <a:t>Brennan Center for </a:t>
            </a:r>
            <a:r>
              <a:rPr lang="en-US" b="1" dirty="0" smtClean="0"/>
              <a:t>Justice – </a:t>
            </a:r>
            <a:r>
              <a:rPr lang="en-US" b="1" dirty="0" smtClean="0">
                <a:hlinkClick r:id="rId7"/>
              </a:rPr>
              <a:t>www.brennancenter.org</a:t>
            </a:r>
            <a:r>
              <a:rPr lang="en-US" b="1" dirty="0" smtClean="0"/>
              <a:t> </a:t>
            </a:r>
            <a:endParaRPr lang="en-US" b="1" dirty="0"/>
          </a:p>
          <a:p>
            <a:r>
              <a:rPr lang="en-US" b="1" dirty="0" smtClean="0"/>
              <a:t>Puget Sound Advocates for Retirement Security – </a:t>
            </a:r>
            <a:r>
              <a:rPr lang="en-US" b="1" dirty="0" smtClean="0">
                <a:hlinkClick r:id="rId8"/>
              </a:rPr>
              <a:t>www.psara.org</a:t>
            </a:r>
            <a:r>
              <a:rPr lang="en-US" b="1" dirty="0" smtClean="0"/>
              <a:t> </a:t>
            </a:r>
          </a:p>
          <a:p>
            <a:endParaRPr lang="en-US" b="1" dirty="0"/>
          </a:p>
        </p:txBody>
      </p:sp>
    </p:spTree>
    <p:extLst>
      <p:ext uri="{BB962C8B-B14F-4D97-AF65-F5344CB8AC3E}">
        <p14:creationId xmlns:p14="http://schemas.microsoft.com/office/powerpoint/2010/main" val="26154326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5516562"/>
          </a:xfrm>
        </p:spPr>
        <p:txBody>
          <a:bodyPr/>
          <a:lstStyle/>
          <a:p>
            <a:r>
              <a:rPr lang="en-US" b="1" dirty="0"/>
              <a:t>Mark M. McDermott</a:t>
            </a:r>
            <a:br>
              <a:rPr lang="en-US" b="1" dirty="0"/>
            </a:br>
            <a:r>
              <a:rPr lang="en-US" b="1" dirty="0"/>
              <a:t/>
            </a:r>
            <a:br>
              <a:rPr lang="en-US" b="1" dirty="0"/>
            </a:br>
            <a:r>
              <a:rPr lang="en-US" sz="3200" b="1" dirty="0">
                <a:hlinkClick r:id="rId2"/>
              </a:rPr>
              <a:t>www.markmmcdermott.com</a:t>
            </a:r>
            <a:r>
              <a:rPr lang="en-US" sz="3200" b="1" dirty="0"/>
              <a:t/>
            </a:r>
            <a:br>
              <a:rPr lang="en-US" sz="3200" b="1" dirty="0"/>
            </a:br>
            <a:r>
              <a:rPr lang="en-US" sz="3200" b="1" dirty="0"/>
              <a:t/>
            </a:r>
            <a:br>
              <a:rPr lang="en-US" sz="3200" b="1" dirty="0"/>
            </a:br>
            <a:r>
              <a:rPr lang="en-US" sz="3200" b="1" dirty="0">
                <a:hlinkClick r:id="rId3"/>
              </a:rPr>
              <a:t>www.facebook.com/markmcdermottworkshops</a:t>
            </a:r>
            <a:r>
              <a:rPr lang="en-US" sz="3200" b="1" dirty="0"/>
              <a:t/>
            </a:r>
            <a:br>
              <a:rPr lang="en-US" sz="3200" b="1" dirty="0"/>
            </a:br>
            <a:r>
              <a:rPr lang="en-US" sz="3200" b="1" dirty="0"/>
              <a:t/>
            </a:r>
            <a:br>
              <a:rPr lang="en-US" sz="3200" b="1" dirty="0"/>
            </a:br>
            <a:r>
              <a:rPr lang="en-US" sz="3200" b="1" dirty="0"/>
              <a:t>Email:  markmmcdermott1@msn.com</a:t>
            </a:r>
            <a:endParaRPr lang="en-US" sz="4000" b="1" dirty="0"/>
          </a:p>
        </p:txBody>
      </p:sp>
    </p:spTree>
    <p:extLst>
      <p:ext uri="{BB962C8B-B14F-4D97-AF65-F5344CB8AC3E}">
        <p14:creationId xmlns:p14="http://schemas.microsoft.com/office/powerpoint/2010/main" val="110118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197945</TotalTime>
  <Words>5624</Words>
  <Application>Microsoft Office PowerPoint</Application>
  <PresentationFormat>On-screen Show (4:3)</PresentationFormat>
  <Paragraphs>555</Paragraphs>
  <Slides>93</Slides>
  <Notes>75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7" baseType="lpstr">
      <vt:lpstr>Arial</vt:lpstr>
      <vt:lpstr>Calibri</vt:lpstr>
      <vt:lpstr>Office Theme</vt:lpstr>
      <vt:lpstr>Microsoft Excel Chart</vt:lpstr>
      <vt:lpstr>Fighting for Our Unions, Our Democracy and Our Future  Pacific Northwest Regional Council of Carpenters February 15, 2018</vt:lpstr>
      <vt:lpstr>What Will We Do Today?</vt:lpstr>
      <vt:lpstr>Finding Our Common Ground</vt:lpstr>
      <vt:lpstr>  Do you feel the federal government is dominated by Corporate America and is more concerned about corporations and the wealthy than people like you?  </vt:lpstr>
      <vt:lpstr>Do you believe Corporate America and their political allies are trying to destroy our movement and steal the future from you and the people you love?</vt:lpstr>
      <vt:lpstr>PowerPoint Presentation</vt:lpstr>
      <vt:lpstr>Do you want to take back our country and government and create a better future for you, your family, and your communities?</vt:lpstr>
      <vt:lpstr>Do you believe your union and our movement needs more active members and community allies to rebuild our power and create a better future for all of us?</vt:lpstr>
      <vt:lpstr>Our Stories Are the Game Films of History</vt:lpstr>
      <vt:lpstr>At Our Best, We are Heroes and Heroines of the American Dream </vt:lpstr>
      <vt:lpstr>Corporate America Knows Dr. King is Right Solution:  Destroy Our Movement</vt:lpstr>
      <vt:lpstr>Corporate Divide and Conquer:   Right to Work = Union-Busting + Racism</vt:lpstr>
      <vt:lpstr>Corporate America’s Counterattack Right to Work and Taft-Hartley Act – 1947</vt:lpstr>
      <vt:lpstr>Republican National Platform  </vt:lpstr>
      <vt:lpstr>PowerPoint Presentation</vt:lpstr>
      <vt:lpstr>Corporate Class Warfare – 2017 Right to Work for Less</vt:lpstr>
      <vt:lpstr>Corporate Class Warfare on the Building Trades and Prevailing Wage – 2017 </vt:lpstr>
      <vt:lpstr>Department of Labor is Repealing Rule that Exposes Union Busters – June 12, 2017</vt:lpstr>
      <vt:lpstr>USDOT Kills Pilot Program for Local Hire Agreements in PLA’s – August 25, 2017 </vt:lpstr>
      <vt:lpstr>Trump Blocks EEOC Rule Requiring Pay Data by Job, Sex, Race and Ethnicity</vt:lpstr>
      <vt:lpstr>Trump Supreme Court Nominee Gorsuch:  OK to Fire Trucker Fearing Death</vt:lpstr>
      <vt:lpstr>Who Says We Can’t Win Big?  Crushing the Union Busters in Iowa with Internal Organizing – 2017 </vt:lpstr>
      <vt:lpstr>Gallup Poll:  Do You Approve of Unions?   Highest Percentage Support Since 2003</vt:lpstr>
      <vt:lpstr>Which Groups Do You Think Are Most Favorable to Unions?</vt:lpstr>
      <vt:lpstr>Do You Have a Favorable View of Unions? Pew Research – January 2017</vt:lpstr>
      <vt:lpstr>Women Are More Favorable to Unions than Men – Gallup Poll – 2015</vt:lpstr>
      <vt:lpstr>Low Wage Workers Are Overwhelmingly Pro-Union – 2015 </vt:lpstr>
      <vt:lpstr>Why Do You Think Public Support for Unions Is Rising Again?  Why Do You Think Women, Young People and People of Color Are the Most Pro-Labor Groups?</vt:lpstr>
      <vt:lpstr>What Was Our Country Like in Late 19th Century?</vt:lpstr>
      <vt:lpstr>Corporations are Legal Persons with Constitutional Rights – 1886</vt:lpstr>
      <vt:lpstr>What Does Labor Want?  For All Workers?  </vt:lpstr>
      <vt:lpstr>President Cleveland Uses the Army to Crush Nationwide Rail Strike - Dozens Killed – 1894 </vt:lpstr>
      <vt:lpstr>Supreme Court Serves the Wealthy not the People – 1890s Style</vt:lpstr>
      <vt:lpstr>Buying the White House – 1896 Style  McKinley Outspends Bryan 11 to 1</vt:lpstr>
      <vt:lpstr>Voter Suppression – Early 20th Century:   Crush Black/White Unity in the South</vt:lpstr>
      <vt:lpstr>Woodrow Wilson, Future President of United States, Bashing Immigrants</vt:lpstr>
      <vt:lpstr>“We pursue policies to keep the races and nationalities apart…Stir up suspicion, rivalry and hatred among them.”  Philip Armour, CEO, world’s largest meatpacker </vt:lpstr>
      <vt:lpstr>25 Years of Gompers’ Leadership Sees Growing  Racism in Labor Movement</vt:lpstr>
      <vt:lpstr>Ku Klux Klan:  4-5 Million Members  Larger than the Labor Movement – 1925 </vt:lpstr>
      <vt:lpstr>Culture Wars to Divide Us in the “Good Old Days”</vt:lpstr>
      <vt:lpstr>Militant Labor Movement Stalls Amid Working Class Disunity – 1900’s to 1930’s</vt:lpstr>
      <vt:lpstr>Finding Our Common Ground, We Strengthened Our Democracy</vt:lpstr>
      <vt:lpstr>Attacking Corporate Power Directly:  Busting the Trusts and Break Up Standard Oil</vt:lpstr>
      <vt:lpstr>The Rising of the 20,000 Strike in NYC Immigrant Women Lead the Fight – 1909-10</vt:lpstr>
      <vt:lpstr>Decades of Struggle to Expand Democracy: Women Win the Right to Vote in 1920</vt:lpstr>
      <vt:lpstr>We the People Organize, Expand Our Democracy, and Win Greater Rights</vt:lpstr>
      <vt:lpstr>Wall Street Speculators and Big Business Crash the Economy  Tens of Millions Suffer – 1932</vt:lpstr>
      <vt:lpstr>Blaming the Depression on Latinos 1 to 2 Million Mexican-Americans and Mexicans Deported – Early 1930’s</vt:lpstr>
      <vt:lpstr>The Great Uprising of the People – 1930s Jobs, Labor Rights and Help for the Unemployed and Those in Need</vt:lpstr>
      <vt:lpstr>Growing Racial Solidarity  Key to Victories 1930-40s</vt:lpstr>
      <vt:lpstr>We Build a Powerful Labor Movement After Decades of Struggle – 1890 to 1945 </vt:lpstr>
      <vt:lpstr>What ideas and feelings came up in this presentation?  How is this history relevant to our struggles today?</vt:lpstr>
      <vt:lpstr>Fighting for Our Unions, Our Democracy and Our Future</vt:lpstr>
      <vt:lpstr>Fighting for Racial Justice  National AFL-CIO Refuses to Endorse</vt:lpstr>
      <vt:lpstr>Strategic Mistakes Affect Us to This Day</vt:lpstr>
      <vt:lpstr>Labor’s Power Peaks and Begins Slow Decline – 1945 to 1971</vt:lpstr>
      <vt:lpstr>Corporate America Unleashes Class Warfare  Lewis Powell Memo – August 23, 1971 </vt:lpstr>
      <vt:lpstr>  Corporate America’s Class Warfare   </vt:lpstr>
      <vt:lpstr>Decades of Shared Prosperity – 1947-1979</vt:lpstr>
      <vt:lpstr>Corporate America Stealing our Shared Prosperity – 1979-2014  </vt:lpstr>
      <vt:lpstr>The Super-Rich Stealing our Shared Prosperity – 1979-2014  </vt:lpstr>
      <vt:lpstr>Public Opinion Poll</vt:lpstr>
      <vt:lpstr>Corporate Attacks on Democratic Elections </vt:lpstr>
      <vt:lpstr>Legally Stealing Our Democracy   $400 Million – 2012; $900 Million – 2016</vt:lpstr>
      <vt:lpstr>Supreme Court Aids in Voter Suppression New Restrictions in 2012 and 2016</vt:lpstr>
      <vt:lpstr>Spreading Hatred and Bigotry to Divide and Conquer 2016</vt:lpstr>
      <vt:lpstr>The Big Lie, No Proof, Claim Fraud, Promote Voter Suppression and Bash Immigrants</vt:lpstr>
      <vt:lpstr>The Great Lesson of Nazi Germany:  When Does Solidarity Start?</vt:lpstr>
      <vt:lpstr>An Injury to One is an Injury to All; Do We Really Mean It Today?</vt:lpstr>
      <vt:lpstr>An Injury to One is an Injury to All; Do We Really Mean It? – Part 2</vt:lpstr>
      <vt:lpstr>Class War and Culture Wars Today   Divide and Conquer</vt:lpstr>
      <vt:lpstr>People Support Path to Citizenship:  70-25% Oppose Mexican Wall:  62-35%</vt:lpstr>
      <vt:lpstr>Carpenters Standing for Justice With Our Immigrant Sisters and Brothers</vt:lpstr>
      <vt:lpstr>It’s time to draw the line.  Some people are still getting hurt in our communities because of the color of their skin and that is not right.  Richard Trumka, President, AFL-CIO, 2014.</vt:lpstr>
      <vt:lpstr>Trump Bans Transgender People from Military Service – It is Very Unpopular</vt:lpstr>
      <vt:lpstr>All Women Have a Right to a Workplace Free from Harassment and Discrimination</vt:lpstr>
      <vt:lpstr>Will History Repeats Itself? We Must Unite Against Hate</vt:lpstr>
      <vt:lpstr>United We Stand – Divided We Fall This is Our Choice</vt:lpstr>
      <vt:lpstr>We Can and Will Regain Our Rights No Matter How Long It Takes</vt:lpstr>
      <vt:lpstr>The Resistance Grows:  600 Women-Led Marches Rock Our Country – 2017 </vt:lpstr>
      <vt:lpstr>SeaTac Workers Win 11-Year Fight for Union Contract after Union Bust – 2017 </vt:lpstr>
      <vt:lpstr>CA State BT Protects Union Jobs and Public Safety – SB54 – 2013 </vt:lpstr>
      <vt:lpstr>We Defeat Repeal of Federal Davis-Bacon  July 26, 2017</vt:lpstr>
      <vt:lpstr>310,567 Missouri Workers and Allies Sign Petition to Repeal Right to Work – 2017 </vt:lpstr>
      <vt:lpstr>98% of Americans Believe Affordable Health Insurance is Important </vt:lpstr>
      <vt:lpstr>Trumpcare Hurts Millions of Low Wage Workers</vt:lpstr>
      <vt:lpstr>The People: 3 – Trumpcare:  0 Let’s Keep the Winning Streak Going!</vt:lpstr>
      <vt:lpstr>100 years ago, many union members and working people in our country made tragic mistakes by buying into bigotry, ignorance and tolerating injustice.  In doing so they harmed the labor movement and our entire country.  Today  we can and must make a different choice.</vt:lpstr>
      <vt:lpstr>United We Can and Will Take Our Democracy and Country Back </vt:lpstr>
      <vt:lpstr>Questions and Comments</vt:lpstr>
      <vt:lpstr>Information Sources I Trust – Page 1</vt:lpstr>
      <vt:lpstr>Information Sources I Trust – Page 2</vt:lpstr>
      <vt:lpstr>Mark M. McDermott  www.markmmcdermott.com  www.facebook.com/markmcdermottworkshops  Email:  markmmcdermott1@msn.com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Organizing Strategically to Take Our Country Back Draft January 29, 2013</dc:title>
  <dc:creator>Mark</dc:creator>
  <cp:lastModifiedBy>Windows</cp:lastModifiedBy>
  <cp:revision>698</cp:revision>
  <cp:lastPrinted>2018-02-15T02:32:42Z</cp:lastPrinted>
  <dcterms:created xsi:type="dcterms:W3CDTF">2013-01-29T22:12:44Z</dcterms:created>
  <dcterms:modified xsi:type="dcterms:W3CDTF">2018-09-19T18:15:05Z</dcterms:modified>
</cp:coreProperties>
</file>