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charts/chart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xml" ContentType="application/vnd.openxmlformats-officedocument.drawingml.chart+xml"/>
  <Override PartName="/ppt/notesSlides/notesSlide38.xml" ContentType="application/vnd.openxmlformats-officedocument.presentationml.notesSlide+xml"/>
  <Override PartName="/ppt/charts/chart5.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6.xml" ContentType="application/vnd.openxmlformats-officedocument.drawingml.chart+xml"/>
  <Override PartName="/ppt/notesSlides/notesSlide44.xml" ContentType="application/vnd.openxmlformats-officedocument.presentationml.notesSlide+xml"/>
  <Override PartName="/ppt/tags/tag2.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73" r:id="rId2"/>
    <p:sldId id="359" r:id="rId3"/>
    <p:sldId id="360" r:id="rId4"/>
    <p:sldId id="511" r:id="rId5"/>
    <p:sldId id="478" r:id="rId6"/>
    <p:sldId id="258" r:id="rId7"/>
    <p:sldId id="501" r:id="rId8"/>
    <p:sldId id="502" r:id="rId9"/>
    <p:sldId id="481" r:id="rId10"/>
    <p:sldId id="407" r:id="rId11"/>
    <p:sldId id="451" r:id="rId12"/>
    <p:sldId id="358" r:id="rId13"/>
    <p:sldId id="355" r:id="rId14"/>
    <p:sldId id="394" r:id="rId15"/>
    <p:sldId id="395" r:id="rId16"/>
    <p:sldId id="529" r:id="rId17"/>
    <p:sldId id="396" r:id="rId18"/>
    <p:sldId id="397" r:id="rId19"/>
    <p:sldId id="357" r:id="rId20"/>
    <p:sldId id="399" r:id="rId21"/>
    <p:sldId id="430" r:id="rId22"/>
    <p:sldId id="469" r:id="rId23"/>
    <p:sldId id="531" r:id="rId24"/>
    <p:sldId id="370" r:id="rId25"/>
    <p:sldId id="492" r:id="rId26"/>
    <p:sldId id="367" r:id="rId27"/>
    <p:sldId id="462" r:id="rId28"/>
    <p:sldId id="463" r:id="rId29"/>
    <p:sldId id="406" r:id="rId30"/>
    <p:sldId id="441" r:id="rId31"/>
    <p:sldId id="267" r:id="rId32"/>
    <p:sldId id="427" r:id="rId33"/>
    <p:sldId id="291" r:id="rId34"/>
    <p:sldId id="521" r:id="rId35"/>
    <p:sldId id="403" r:id="rId36"/>
    <p:sldId id="404" r:id="rId37"/>
    <p:sldId id="519" r:id="rId38"/>
    <p:sldId id="509" r:id="rId39"/>
    <p:sldId id="510" r:id="rId40"/>
    <p:sldId id="448" r:id="rId41"/>
    <p:sldId id="449" r:id="rId42"/>
    <p:sldId id="520" r:id="rId43"/>
    <p:sldId id="528" r:id="rId44"/>
    <p:sldId id="525" r:id="rId45"/>
    <p:sldId id="459" r:id="rId46"/>
    <p:sldId id="495" r:id="rId47"/>
    <p:sldId id="517" r:id="rId48"/>
    <p:sldId id="465" r:id="rId49"/>
    <p:sldId id="486" r:id="rId50"/>
    <p:sldId id="530" r:id="rId51"/>
  </p:sldIdLst>
  <p:sldSz cx="9144000" cy="6858000" type="screen4x3"/>
  <p:notesSz cx="9296400" cy="70104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4156" autoAdjust="0"/>
    <p:restoredTop sz="87029" autoAdjust="0"/>
  </p:normalViewPr>
  <p:slideViewPr>
    <p:cSldViewPr>
      <p:cViewPr>
        <p:scale>
          <a:sx n="70" d="100"/>
          <a:sy n="70" d="100"/>
        </p:scale>
        <p:origin x="-1756" y="-160"/>
      </p:cViewPr>
      <p:guideLst>
        <p:guide orient="horz" pos="2160"/>
        <p:guide pos="2880"/>
      </p:guideLst>
    </p:cSldViewPr>
  </p:slideViewPr>
  <p:outlineViewPr>
    <p:cViewPr>
      <p:scale>
        <a:sx n="33" d="100"/>
        <a:sy n="33" d="100"/>
      </p:scale>
      <p:origin x="53" y="17770"/>
    </p:cViewPr>
  </p:outlineViewPr>
  <p:notesTextViewPr>
    <p:cViewPr>
      <p:scale>
        <a:sx n="1" d="1"/>
        <a:sy n="1" d="1"/>
      </p:scale>
      <p:origin x="0" y="0"/>
    </p:cViewPr>
  </p:notesTextViewPr>
  <p:sorterViewPr>
    <p:cViewPr>
      <p:scale>
        <a:sx n="110" d="100"/>
        <a:sy n="110" d="100"/>
      </p:scale>
      <p:origin x="0" y="13316"/>
    </p:cViewPr>
  </p:sorterViewPr>
  <p:notesViewPr>
    <p:cSldViewPr>
      <p:cViewPr>
        <p:scale>
          <a:sx n="100" d="100"/>
          <a:sy n="100" d="100"/>
        </p:scale>
        <p:origin x="-860" y="102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Unionization Rate All Workers</c:v>
                </c:pt>
              </c:strCache>
            </c:strRef>
          </c:tx>
          <c:marker>
            <c:symbol val="none"/>
          </c:marker>
          <c:cat>
            <c:numRef>
              <c:f>Sheet1!$A$2:$A$118</c:f>
              <c:numCache>
                <c:formatCode>General</c:formatCode>
                <c:ptCount val="117"/>
                <c:pt idx="0">
                  <c:v>1890</c:v>
                </c:pt>
                <c:pt idx="1">
                  <c:v>1897</c:v>
                </c:pt>
                <c:pt idx="2" formatCode="0">
                  <c:v>1898</c:v>
                </c:pt>
                <c:pt idx="3">
                  <c:v>1899</c:v>
                </c:pt>
                <c:pt idx="4">
                  <c:v>1900</c:v>
                </c:pt>
                <c:pt idx="5">
                  <c:v>1901</c:v>
                </c:pt>
                <c:pt idx="6">
                  <c:v>1902</c:v>
                </c:pt>
                <c:pt idx="7">
                  <c:v>1903</c:v>
                </c:pt>
                <c:pt idx="8">
                  <c:v>1904</c:v>
                </c:pt>
                <c:pt idx="9">
                  <c:v>1905</c:v>
                </c:pt>
                <c:pt idx="10">
                  <c:v>1906</c:v>
                </c:pt>
                <c:pt idx="11">
                  <c:v>1907</c:v>
                </c:pt>
                <c:pt idx="12">
                  <c:v>1908</c:v>
                </c:pt>
                <c:pt idx="13">
                  <c:v>1909</c:v>
                </c:pt>
                <c:pt idx="14">
                  <c:v>1910</c:v>
                </c:pt>
                <c:pt idx="15">
                  <c:v>1911</c:v>
                </c:pt>
                <c:pt idx="16">
                  <c:v>1912</c:v>
                </c:pt>
                <c:pt idx="17">
                  <c:v>1913</c:v>
                </c:pt>
                <c:pt idx="18">
                  <c:v>1914</c:v>
                </c:pt>
                <c:pt idx="19">
                  <c:v>1915</c:v>
                </c:pt>
                <c:pt idx="20">
                  <c:v>1916</c:v>
                </c:pt>
                <c:pt idx="21">
                  <c:v>1917</c:v>
                </c:pt>
                <c:pt idx="22">
                  <c:v>1918</c:v>
                </c:pt>
                <c:pt idx="23">
                  <c:v>1919</c:v>
                </c:pt>
                <c:pt idx="24">
                  <c:v>1920</c:v>
                </c:pt>
                <c:pt idx="25">
                  <c:v>1921</c:v>
                </c:pt>
                <c:pt idx="26">
                  <c:v>1922</c:v>
                </c:pt>
                <c:pt idx="27">
                  <c:v>1923</c:v>
                </c:pt>
                <c:pt idx="28">
                  <c:v>1924</c:v>
                </c:pt>
                <c:pt idx="29">
                  <c:v>1925</c:v>
                </c:pt>
                <c:pt idx="30">
                  <c:v>1926</c:v>
                </c:pt>
                <c:pt idx="31">
                  <c:v>1927</c:v>
                </c:pt>
                <c:pt idx="32">
                  <c:v>1928</c:v>
                </c:pt>
                <c:pt idx="33">
                  <c:v>1929</c:v>
                </c:pt>
                <c:pt idx="34">
                  <c:v>1930</c:v>
                </c:pt>
                <c:pt idx="35">
                  <c:v>1931</c:v>
                </c:pt>
                <c:pt idx="36">
                  <c:v>1932</c:v>
                </c:pt>
                <c:pt idx="37">
                  <c:v>1933</c:v>
                </c:pt>
                <c:pt idx="38">
                  <c:v>1934</c:v>
                </c:pt>
                <c:pt idx="39">
                  <c:v>1935</c:v>
                </c:pt>
                <c:pt idx="40">
                  <c:v>1936</c:v>
                </c:pt>
                <c:pt idx="41">
                  <c:v>1937</c:v>
                </c:pt>
                <c:pt idx="42">
                  <c:v>1938</c:v>
                </c:pt>
                <c:pt idx="43">
                  <c:v>1939</c:v>
                </c:pt>
                <c:pt idx="44">
                  <c:v>1940</c:v>
                </c:pt>
                <c:pt idx="45">
                  <c:v>1941</c:v>
                </c:pt>
                <c:pt idx="46">
                  <c:v>1942</c:v>
                </c:pt>
                <c:pt idx="47">
                  <c:v>1943</c:v>
                </c:pt>
                <c:pt idx="48">
                  <c:v>1944</c:v>
                </c:pt>
                <c:pt idx="49">
                  <c:v>1945</c:v>
                </c:pt>
                <c:pt idx="50">
                  <c:v>1946</c:v>
                </c:pt>
                <c:pt idx="51">
                  <c:v>1947</c:v>
                </c:pt>
                <c:pt idx="52">
                  <c:v>1948</c:v>
                </c:pt>
                <c:pt idx="53">
                  <c:v>1949</c:v>
                </c:pt>
                <c:pt idx="54">
                  <c:v>1950</c:v>
                </c:pt>
                <c:pt idx="55">
                  <c:v>1951</c:v>
                </c:pt>
                <c:pt idx="56">
                  <c:v>1952</c:v>
                </c:pt>
                <c:pt idx="57">
                  <c:v>1953</c:v>
                </c:pt>
                <c:pt idx="58">
                  <c:v>1954</c:v>
                </c:pt>
                <c:pt idx="59">
                  <c:v>1955</c:v>
                </c:pt>
                <c:pt idx="60">
                  <c:v>1956</c:v>
                </c:pt>
                <c:pt idx="61">
                  <c:v>1957</c:v>
                </c:pt>
                <c:pt idx="62">
                  <c:v>1958</c:v>
                </c:pt>
                <c:pt idx="63">
                  <c:v>1959</c:v>
                </c:pt>
                <c:pt idx="64">
                  <c:v>1960</c:v>
                </c:pt>
                <c:pt idx="65">
                  <c:v>1961</c:v>
                </c:pt>
                <c:pt idx="66">
                  <c:v>1962</c:v>
                </c:pt>
                <c:pt idx="67">
                  <c:v>1963</c:v>
                </c:pt>
                <c:pt idx="68">
                  <c:v>1964</c:v>
                </c:pt>
                <c:pt idx="69">
                  <c:v>1965</c:v>
                </c:pt>
                <c:pt idx="70">
                  <c:v>1966</c:v>
                </c:pt>
                <c:pt idx="71">
                  <c:v>1967</c:v>
                </c:pt>
                <c:pt idx="72">
                  <c:v>1968</c:v>
                </c:pt>
                <c:pt idx="73">
                  <c:v>1969</c:v>
                </c:pt>
                <c:pt idx="74">
                  <c:v>1970</c:v>
                </c:pt>
                <c:pt idx="75">
                  <c:v>1971</c:v>
                </c:pt>
                <c:pt idx="76">
                  <c:v>1972</c:v>
                </c:pt>
                <c:pt idx="77">
                  <c:v>1973</c:v>
                </c:pt>
                <c:pt idx="78">
                  <c:v>1974</c:v>
                </c:pt>
                <c:pt idx="79">
                  <c:v>1975</c:v>
                </c:pt>
                <c:pt idx="80">
                  <c:v>1976</c:v>
                </c:pt>
                <c:pt idx="81">
                  <c:v>1977</c:v>
                </c:pt>
                <c:pt idx="82">
                  <c:v>1978</c:v>
                </c:pt>
                <c:pt idx="83">
                  <c:v>1979</c:v>
                </c:pt>
                <c:pt idx="84">
                  <c:v>1980</c:v>
                </c:pt>
                <c:pt idx="85">
                  <c:v>1981</c:v>
                </c:pt>
                <c:pt idx="86">
                  <c:v>1982</c:v>
                </c:pt>
                <c:pt idx="87">
                  <c:v>1983</c:v>
                </c:pt>
                <c:pt idx="88">
                  <c:v>1984</c:v>
                </c:pt>
                <c:pt idx="89">
                  <c:v>1985</c:v>
                </c:pt>
                <c:pt idx="90">
                  <c:v>1986</c:v>
                </c:pt>
                <c:pt idx="91">
                  <c:v>1987</c:v>
                </c:pt>
                <c:pt idx="92">
                  <c:v>1988</c:v>
                </c:pt>
                <c:pt idx="93">
                  <c:v>1989</c:v>
                </c:pt>
                <c:pt idx="94">
                  <c:v>1990</c:v>
                </c:pt>
                <c:pt idx="95">
                  <c:v>1991</c:v>
                </c:pt>
                <c:pt idx="96">
                  <c:v>1992</c:v>
                </c:pt>
                <c:pt idx="97">
                  <c:v>1993</c:v>
                </c:pt>
                <c:pt idx="98">
                  <c:v>1994</c:v>
                </c:pt>
                <c:pt idx="99">
                  <c:v>1995</c:v>
                </c:pt>
                <c:pt idx="100">
                  <c:v>1996</c:v>
                </c:pt>
                <c:pt idx="101">
                  <c:v>1997</c:v>
                </c:pt>
                <c:pt idx="102">
                  <c:v>1998</c:v>
                </c:pt>
                <c:pt idx="103">
                  <c:v>1999</c:v>
                </c:pt>
                <c:pt idx="104">
                  <c:v>2000</c:v>
                </c:pt>
                <c:pt idx="105">
                  <c:v>2001</c:v>
                </c:pt>
                <c:pt idx="106">
                  <c:v>2002</c:v>
                </c:pt>
                <c:pt idx="107">
                  <c:v>2003</c:v>
                </c:pt>
                <c:pt idx="108">
                  <c:v>2004</c:v>
                </c:pt>
                <c:pt idx="109">
                  <c:v>2005</c:v>
                </c:pt>
                <c:pt idx="110">
                  <c:v>2006</c:v>
                </c:pt>
                <c:pt idx="111">
                  <c:v>2007</c:v>
                </c:pt>
                <c:pt idx="112">
                  <c:v>2008</c:v>
                </c:pt>
                <c:pt idx="113">
                  <c:v>2009</c:v>
                </c:pt>
                <c:pt idx="114">
                  <c:v>2010</c:v>
                </c:pt>
                <c:pt idx="115">
                  <c:v>2011</c:v>
                </c:pt>
                <c:pt idx="116">
                  <c:v>2012</c:v>
                </c:pt>
              </c:numCache>
            </c:numRef>
          </c:cat>
          <c:val>
            <c:numRef>
              <c:f>Sheet1!$B$2:$B$118</c:f>
              <c:numCache>
                <c:formatCode>0.0%</c:formatCode>
                <c:ptCount val="117"/>
                <c:pt idx="0">
                  <c:v>2.8000000000000001E-2</c:v>
                </c:pt>
                <c:pt idx="1">
                  <c:v>3.5999999999999997E-2</c:v>
                </c:pt>
                <c:pt idx="2">
                  <c:v>4.1000000000000002E-2</c:v>
                </c:pt>
                <c:pt idx="3">
                  <c:v>4.9000000000000002E-2</c:v>
                </c:pt>
                <c:pt idx="4">
                  <c:v>6.5000000000000002E-2</c:v>
                </c:pt>
                <c:pt idx="5">
                  <c:v>7.8E-2</c:v>
                </c:pt>
                <c:pt idx="6">
                  <c:v>9.2999999999999999E-2</c:v>
                </c:pt>
                <c:pt idx="7">
                  <c:v>0.114</c:v>
                </c:pt>
                <c:pt idx="8">
                  <c:v>0.12</c:v>
                </c:pt>
                <c:pt idx="9">
                  <c:v>0.108</c:v>
                </c:pt>
                <c:pt idx="10">
                  <c:v>0.10100000000000001</c:v>
                </c:pt>
                <c:pt idx="11">
                  <c:v>0.105</c:v>
                </c:pt>
                <c:pt idx="12">
                  <c:v>0.109</c:v>
                </c:pt>
                <c:pt idx="13">
                  <c:v>9.9000000000000005E-2</c:v>
                </c:pt>
                <c:pt idx="14">
                  <c:v>0.10299999999999999</c:v>
                </c:pt>
                <c:pt idx="15">
                  <c:v>0.109</c:v>
                </c:pt>
                <c:pt idx="16">
                  <c:v>0.111</c:v>
                </c:pt>
                <c:pt idx="17">
                  <c:v>0.11700000000000001</c:v>
                </c:pt>
                <c:pt idx="18">
                  <c:v>0.11700000000000001</c:v>
                </c:pt>
                <c:pt idx="19">
                  <c:v>0.115</c:v>
                </c:pt>
                <c:pt idx="20">
                  <c:v>0.112</c:v>
                </c:pt>
                <c:pt idx="21">
                  <c:v>0.121</c:v>
                </c:pt>
                <c:pt idx="22">
                  <c:v>0.13900000000000001</c:v>
                </c:pt>
                <c:pt idx="23">
                  <c:v>0.157</c:v>
                </c:pt>
                <c:pt idx="24">
                  <c:v>0.17599999999999999</c:v>
                </c:pt>
                <c:pt idx="25">
                  <c:v>0.18</c:v>
                </c:pt>
                <c:pt idx="26">
                  <c:v>0.14499999999999999</c:v>
                </c:pt>
                <c:pt idx="27">
                  <c:v>0.122</c:v>
                </c:pt>
                <c:pt idx="28">
                  <c:v>0.122</c:v>
                </c:pt>
                <c:pt idx="29">
                  <c:v>0.128</c:v>
                </c:pt>
                <c:pt idx="30">
                  <c:v>0.125</c:v>
                </c:pt>
                <c:pt idx="31">
                  <c:v>0.128</c:v>
                </c:pt>
                <c:pt idx="32">
                  <c:v>0.1265</c:v>
                </c:pt>
                <c:pt idx="33">
                  <c:v>0.1</c:v>
                </c:pt>
                <c:pt idx="34">
                  <c:v>0.11600000000000001</c:v>
                </c:pt>
                <c:pt idx="35">
                  <c:v>0.124</c:v>
                </c:pt>
                <c:pt idx="36">
                  <c:v>0.129</c:v>
                </c:pt>
                <c:pt idx="37">
                  <c:v>0.113</c:v>
                </c:pt>
                <c:pt idx="38">
                  <c:v>0.11899999999999999</c:v>
                </c:pt>
                <c:pt idx="39">
                  <c:v>0.13200000000000001</c:v>
                </c:pt>
                <c:pt idx="40">
                  <c:v>0.13700000000000001</c:v>
                </c:pt>
                <c:pt idx="41">
                  <c:v>0.22600000000000001</c:v>
                </c:pt>
                <c:pt idx="42">
                  <c:v>0.27500000000000002</c:v>
                </c:pt>
                <c:pt idx="43">
                  <c:v>0.28599999999999998</c:v>
                </c:pt>
                <c:pt idx="44">
                  <c:v>0.26900000000000002</c:v>
                </c:pt>
                <c:pt idx="45">
                  <c:v>0.27900000000000003</c:v>
                </c:pt>
                <c:pt idx="46">
                  <c:v>0.25900000000000001</c:v>
                </c:pt>
                <c:pt idx="47">
                  <c:v>0.311</c:v>
                </c:pt>
                <c:pt idx="48">
                  <c:v>0.33800000000000002</c:v>
                </c:pt>
                <c:pt idx="49">
                  <c:v>0.35499999999999998</c:v>
                </c:pt>
                <c:pt idx="50">
                  <c:v>0.34499999999999997</c:v>
                </c:pt>
                <c:pt idx="51">
                  <c:v>0.33700000000000002</c:v>
                </c:pt>
                <c:pt idx="52">
                  <c:v>0.31900000000000001</c:v>
                </c:pt>
                <c:pt idx="53">
                  <c:v>0.32600000000000001</c:v>
                </c:pt>
                <c:pt idx="54">
                  <c:v>0.315</c:v>
                </c:pt>
                <c:pt idx="55">
                  <c:v>0.33300000000000002</c:v>
                </c:pt>
                <c:pt idx="56">
                  <c:v>0.32500000000000001</c:v>
                </c:pt>
                <c:pt idx="57">
                  <c:v>0.33700000000000002</c:v>
                </c:pt>
                <c:pt idx="58">
                  <c:v>0.34699999999999998</c:v>
                </c:pt>
                <c:pt idx="59">
                  <c:v>0.33200000000000002</c:v>
                </c:pt>
                <c:pt idx="60">
                  <c:v>0.33400000000000002</c:v>
                </c:pt>
                <c:pt idx="61">
                  <c:v>0.32800000000000001</c:v>
                </c:pt>
                <c:pt idx="62">
                  <c:v>0.33200000000000002</c:v>
                </c:pt>
                <c:pt idx="63">
                  <c:v>0.32100000000000001</c:v>
                </c:pt>
                <c:pt idx="64">
                  <c:v>0.314</c:v>
                </c:pt>
                <c:pt idx="65">
                  <c:v>0.30199999999999999</c:v>
                </c:pt>
                <c:pt idx="66">
                  <c:v>0.29799999999999999</c:v>
                </c:pt>
                <c:pt idx="67">
                  <c:v>0.29199999999999998</c:v>
                </c:pt>
                <c:pt idx="68">
                  <c:v>0.28899999999999998</c:v>
                </c:pt>
                <c:pt idx="69">
                  <c:v>0.28399999999999997</c:v>
                </c:pt>
                <c:pt idx="70">
                  <c:v>0.28100000000000003</c:v>
                </c:pt>
                <c:pt idx="71">
                  <c:v>0.27900000000000003</c:v>
                </c:pt>
                <c:pt idx="72">
                  <c:v>0.27900000000000003</c:v>
                </c:pt>
                <c:pt idx="73">
                  <c:v>0.27100000000000002</c:v>
                </c:pt>
                <c:pt idx="74">
                  <c:v>0.27400000000000002</c:v>
                </c:pt>
                <c:pt idx="75">
                  <c:v>0.27300000000000002</c:v>
                </c:pt>
                <c:pt idx="76">
                  <c:v>0.27200000000000002</c:v>
                </c:pt>
                <c:pt idx="77">
                  <c:v>0.26700000000000002</c:v>
                </c:pt>
                <c:pt idx="78">
                  <c:v>0.26200000000000001</c:v>
                </c:pt>
                <c:pt idx="79">
                  <c:v>0.255</c:v>
                </c:pt>
                <c:pt idx="80">
                  <c:v>0.248</c:v>
                </c:pt>
                <c:pt idx="81">
                  <c:v>0.24199999999999999</c:v>
                </c:pt>
                <c:pt idx="82">
                  <c:v>0.23599999999999999</c:v>
                </c:pt>
                <c:pt idx="83">
                  <c:v>0.24399999999999999</c:v>
                </c:pt>
                <c:pt idx="84">
                  <c:v>0.252</c:v>
                </c:pt>
                <c:pt idx="85">
                  <c:v>0.23499999999999999</c:v>
                </c:pt>
                <c:pt idx="86">
                  <c:v>0.219</c:v>
                </c:pt>
                <c:pt idx="87">
                  <c:v>0.20100000000000001</c:v>
                </c:pt>
                <c:pt idx="88">
                  <c:v>0.18</c:v>
                </c:pt>
                <c:pt idx="89">
                  <c:v>0.18</c:v>
                </c:pt>
                <c:pt idx="90">
                  <c:v>0.17499999999999999</c:v>
                </c:pt>
                <c:pt idx="91">
                  <c:v>0.17</c:v>
                </c:pt>
                <c:pt idx="92">
                  <c:v>0.16800000000000001</c:v>
                </c:pt>
                <c:pt idx="93">
                  <c:v>0.16400000000000001</c:v>
                </c:pt>
                <c:pt idx="94">
                  <c:v>0.161</c:v>
                </c:pt>
                <c:pt idx="95">
                  <c:v>0.161</c:v>
                </c:pt>
                <c:pt idx="96">
                  <c:v>0.158</c:v>
                </c:pt>
                <c:pt idx="97">
                  <c:v>0.158</c:v>
                </c:pt>
                <c:pt idx="98">
                  <c:v>0.155</c:v>
                </c:pt>
                <c:pt idx="99">
                  <c:v>0.14899999999999999</c:v>
                </c:pt>
                <c:pt idx="100">
                  <c:v>0.14499999999999999</c:v>
                </c:pt>
                <c:pt idx="101">
                  <c:v>0.14099999999999999</c:v>
                </c:pt>
                <c:pt idx="102">
                  <c:v>0.13900000000000001</c:v>
                </c:pt>
                <c:pt idx="103">
                  <c:v>0.13900000000000001</c:v>
                </c:pt>
                <c:pt idx="104">
                  <c:v>0.13500000000000001</c:v>
                </c:pt>
                <c:pt idx="105">
                  <c:v>0.13500000000000001</c:v>
                </c:pt>
                <c:pt idx="106">
                  <c:v>0.13300000000000001</c:v>
                </c:pt>
                <c:pt idx="107">
                  <c:v>0.129</c:v>
                </c:pt>
                <c:pt idx="108">
                  <c:v>0.125</c:v>
                </c:pt>
                <c:pt idx="109">
                  <c:v>0.125</c:v>
                </c:pt>
                <c:pt idx="110">
                  <c:v>0.12</c:v>
                </c:pt>
                <c:pt idx="111">
                  <c:v>0.121</c:v>
                </c:pt>
                <c:pt idx="112">
                  <c:v>0.124</c:v>
                </c:pt>
                <c:pt idx="113">
                  <c:v>0.123</c:v>
                </c:pt>
                <c:pt idx="114">
                  <c:v>0.11899999999999999</c:v>
                </c:pt>
                <c:pt idx="115">
                  <c:v>0.11799999999999999</c:v>
                </c:pt>
                <c:pt idx="116">
                  <c:v>0.113</c:v>
                </c:pt>
              </c:numCache>
            </c:numRef>
          </c:val>
          <c:smooth val="0"/>
        </c:ser>
        <c:ser>
          <c:idx val="1"/>
          <c:order val="1"/>
          <c:tx>
            <c:strRef>
              <c:f>Sheet1!$C$1</c:f>
              <c:strCache>
                <c:ptCount val="1"/>
                <c:pt idx="0">
                  <c:v>Unionization Rate - Non-Ag Private Sector</c:v>
                </c:pt>
              </c:strCache>
            </c:strRef>
          </c:tx>
          <c:marker>
            <c:symbol val="none"/>
          </c:marker>
          <c:cat>
            <c:numRef>
              <c:f>Sheet1!$A$2:$A$118</c:f>
              <c:numCache>
                <c:formatCode>General</c:formatCode>
                <c:ptCount val="117"/>
                <c:pt idx="0">
                  <c:v>1890</c:v>
                </c:pt>
                <c:pt idx="1">
                  <c:v>1897</c:v>
                </c:pt>
                <c:pt idx="2" formatCode="0">
                  <c:v>1898</c:v>
                </c:pt>
                <c:pt idx="3">
                  <c:v>1899</c:v>
                </c:pt>
                <c:pt idx="4">
                  <c:v>1900</c:v>
                </c:pt>
                <c:pt idx="5">
                  <c:v>1901</c:v>
                </c:pt>
                <c:pt idx="6">
                  <c:v>1902</c:v>
                </c:pt>
                <c:pt idx="7">
                  <c:v>1903</c:v>
                </c:pt>
                <c:pt idx="8">
                  <c:v>1904</c:v>
                </c:pt>
                <c:pt idx="9">
                  <c:v>1905</c:v>
                </c:pt>
                <c:pt idx="10">
                  <c:v>1906</c:v>
                </c:pt>
                <c:pt idx="11">
                  <c:v>1907</c:v>
                </c:pt>
                <c:pt idx="12">
                  <c:v>1908</c:v>
                </c:pt>
                <c:pt idx="13">
                  <c:v>1909</c:v>
                </c:pt>
                <c:pt idx="14">
                  <c:v>1910</c:v>
                </c:pt>
                <c:pt idx="15">
                  <c:v>1911</c:v>
                </c:pt>
                <c:pt idx="16">
                  <c:v>1912</c:v>
                </c:pt>
                <c:pt idx="17">
                  <c:v>1913</c:v>
                </c:pt>
                <c:pt idx="18">
                  <c:v>1914</c:v>
                </c:pt>
                <c:pt idx="19">
                  <c:v>1915</c:v>
                </c:pt>
                <c:pt idx="20">
                  <c:v>1916</c:v>
                </c:pt>
                <c:pt idx="21">
                  <c:v>1917</c:v>
                </c:pt>
                <c:pt idx="22">
                  <c:v>1918</c:v>
                </c:pt>
                <c:pt idx="23">
                  <c:v>1919</c:v>
                </c:pt>
                <c:pt idx="24">
                  <c:v>1920</c:v>
                </c:pt>
                <c:pt idx="25">
                  <c:v>1921</c:v>
                </c:pt>
                <c:pt idx="26">
                  <c:v>1922</c:v>
                </c:pt>
                <c:pt idx="27">
                  <c:v>1923</c:v>
                </c:pt>
                <c:pt idx="28">
                  <c:v>1924</c:v>
                </c:pt>
                <c:pt idx="29">
                  <c:v>1925</c:v>
                </c:pt>
                <c:pt idx="30">
                  <c:v>1926</c:v>
                </c:pt>
                <c:pt idx="31">
                  <c:v>1927</c:v>
                </c:pt>
                <c:pt idx="32">
                  <c:v>1928</c:v>
                </c:pt>
                <c:pt idx="33">
                  <c:v>1929</c:v>
                </c:pt>
                <c:pt idx="34">
                  <c:v>1930</c:v>
                </c:pt>
                <c:pt idx="35">
                  <c:v>1931</c:v>
                </c:pt>
                <c:pt idx="36">
                  <c:v>1932</c:v>
                </c:pt>
                <c:pt idx="37">
                  <c:v>1933</c:v>
                </c:pt>
                <c:pt idx="38">
                  <c:v>1934</c:v>
                </c:pt>
                <c:pt idx="39">
                  <c:v>1935</c:v>
                </c:pt>
                <c:pt idx="40">
                  <c:v>1936</c:v>
                </c:pt>
                <c:pt idx="41">
                  <c:v>1937</c:v>
                </c:pt>
                <c:pt idx="42">
                  <c:v>1938</c:v>
                </c:pt>
                <c:pt idx="43">
                  <c:v>1939</c:v>
                </c:pt>
                <c:pt idx="44">
                  <c:v>1940</c:v>
                </c:pt>
                <c:pt idx="45">
                  <c:v>1941</c:v>
                </c:pt>
                <c:pt idx="46">
                  <c:v>1942</c:v>
                </c:pt>
                <c:pt idx="47">
                  <c:v>1943</c:v>
                </c:pt>
                <c:pt idx="48">
                  <c:v>1944</c:v>
                </c:pt>
                <c:pt idx="49">
                  <c:v>1945</c:v>
                </c:pt>
                <c:pt idx="50">
                  <c:v>1946</c:v>
                </c:pt>
                <c:pt idx="51">
                  <c:v>1947</c:v>
                </c:pt>
                <c:pt idx="52">
                  <c:v>1948</c:v>
                </c:pt>
                <c:pt idx="53">
                  <c:v>1949</c:v>
                </c:pt>
                <c:pt idx="54">
                  <c:v>1950</c:v>
                </c:pt>
                <c:pt idx="55">
                  <c:v>1951</c:v>
                </c:pt>
                <c:pt idx="56">
                  <c:v>1952</c:v>
                </c:pt>
                <c:pt idx="57">
                  <c:v>1953</c:v>
                </c:pt>
                <c:pt idx="58">
                  <c:v>1954</c:v>
                </c:pt>
                <c:pt idx="59">
                  <c:v>1955</c:v>
                </c:pt>
                <c:pt idx="60">
                  <c:v>1956</c:v>
                </c:pt>
                <c:pt idx="61">
                  <c:v>1957</c:v>
                </c:pt>
                <c:pt idx="62">
                  <c:v>1958</c:v>
                </c:pt>
                <c:pt idx="63">
                  <c:v>1959</c:v>
                </c:pt>
                <c:pt idx="64">
                  <c:v>1960</c:v>
                </c:pt>
                <c:pt idx="65">
                  <c:v>1961</c:v>
                </c:pt>
                <c:pt idx="66">
                  <c:v>1962</c:v>
                </c:pt>
                <c:pt idx="67">
                  <c:v>1963</c:v>
                </c:pt>
                <c:pt idx="68">
                  <c:v>1964</c:v>
                </c:pt>
                <c:pt idx="69">
                  <c:v>1965</c:v>
                </c:pt>
                <c:pt idx="70">
                  <c:v>1966</c:v>
                </c:pt>
                <c:pt idx="71">
                  <c:v>1967</c:v>
                </c:pt>
                <c:pt idx="72">
                  <c:v>1968</c:v>
                </c:pt>
                <c:pt idx="73">
                  <c:v>1969</c:v>
                </c:pt>
                <c:pt idx="74">
                  <c:v>1970</c:v>
                </c:pt>
                <c:pt idx="75">
                  <c:v>1971</c:v>
                </c:pt>
                <c:pt idx="76">
                  <c:v>1972</c:v>
                </c:pt>
                <c:pt idx="77">
                  <c:v>1973</c:v>
                </c:pt>
                <c:pt idx="78">
                  <c:v>1974</c:v>
                </c:pt>
                <c:pt idx="79">
                  <c:v>1975</c:v>
                </c:pt>
                <c:pt idx="80">
                  <c:v>1976</c:v>
                </c:pt>
                <c:pt idx="81">
                  <c:v>1977</c:v>
                </c:pt>
                <c:pt idx="82">
                  <c:v>1978</c:v>
                </c:pt>
                <c:pt idx="83">
                  <c:v>1979</c:v>
                </c:pt>
                <c:pt idx="84">
                  <c:v>1980</c:v>
                </c:pt>
                <c:pt idx="85">
                  <c:v>1981</c:v>
                </c:pt>
                <c:pt idx="86">
                  <c:v>1982</c:v>
                </c:pt>
                <c:pt idx="87">
                  <c:v>1983</c:v>
                </c:pt>
                <c:pt idx="88">
                  <c:v>1984</c:v>
                </c:pt>
                <c:pt idx="89">
                  <c:v>1985</c:v>
                </c:pt>
                <c:pt idx="90">
                  <c:v>1986</c:v>
                </c:pt>
                <c:pt idx="91">
                  <c:v>1987</c:v>
                </c:pt>
                <c:pt idx="92">
                  <c:v>1988</c:v>
                </c:pt>
                <c:pt idx="93">
                  <c:v>1989</c:v>
                </c:pt>
                <c:pt idx="94">
                  <c:v>1990</c:v>
                </c:pt>
                <c:pt idx="95">
                  <c:v>1991</c:v>
                </c:pt>
                <c:pt idx="96">
                  <c:v>1992</c:v>
                </c:pt>
                <c:pt idx="97">
                  <c:v>1993</c:v>
                </c:pt>
                <c:pt idx="98">
                  <c:v>1994</c:v>
                </c:pt>
                <c:pt idx="99">
                  <c:v>1995</c:v>
                </c:pt>
                <c:pt idx="100">
                  <c:v>1996</c:v>
                </c:pt>
                <c:pt idx="101">
                  <c:v>1997</c:v>
                </c:pt>
                <c:pt idx="102">
                  <c:v>1998</c:v>
                </c:pt>
                <c:pt idx="103">
                  <c:v>1999</c:v>
                </c:pt>
                <c:pt idx="104">
                  <c:v>2000</c:v>
                </c:pt>
                <c:pt idx="105">
                  <c:v>2001</c:v>
                </c:pt>
                <c:pt idx="106">
                  <c:v>2002</c:v>
                </c:pt>
                <c:pt idx="107">
                  <c:v>2003</c:v>
                </c:pt>
                <c:pt idx="108">
                  <c:v>2004</c:v>
                </c:pt>
                <c:pt idx="109">
                  <c:v>2005</c:v>
                </c:pt>
                <c:pt idx="110">
                  <c:v>2006</c:v>
                </c:pt>
                <c:pt idx="111">
                  <c:v>2007</c:v>
                </c:pt>
                <c:pt idx="112">
                  <c:v>2008</c:v>
                </c:pt>
                <c:pt idx="113">
                  <c:v>2009</c:v>
                </c:pt>
                <c:pt idx="114">
                  <c:v>2010</c:v>
                </c:pt>
                <c:pt idx="115">
                  <c:v>2011</c:v>
                </c:pt>
                <c:pt idx="116">
                  <c:v>2012</c:v>
                </c:pt>
              </c:numCache>
            </c:numRef>
          </c:cat>
          <c:val>
            <c:numRef>
              <c:f>Sheet1!$C$2:$C$118</c:f>
              <c:numCache>
                <c:formatCode>General</c:formatCode>
                <c:ptCount val="117"/>
                <c:pt idx="78" formatCode="0.00%">
                  <c:v>0.246</c:v>
                </c:pt>
                <c:pt idx="79" formatCode="0.00%">
                  <c:v>0.23799999999999999</c:v>
                </c:pt>
                <c:pt idx="80" formatCode="0.00%">
                  <c:v>0.219</c:v>
                </c:pt>
                <c:pt idx="81" formatCode="0.00%">
                  <c:v>0.217</c:v>
                </c:pt>
                <c:pt idx="82" formatCode="0.00%">
                  <c:v>0.221</c:v>
                </c:pt>
                <c:pt idx="83" formatCode="0.00%">
                  <c:v>0.216</c:v>
                </c:pt>
                <c:pt idx="84" formatCode="0.00%">
                  <c:v>0.20399999999999999</c:v>
                </c:pt>
                <c:pt idx="85" formatCode="0.00%">
                  <c:v>0.191</c:v>
                </c:pt>
                <c:pt idx="86" formatCode="0%">
                  <c:v>0.18</c:v>
                </c:pt>
                <c:pt idx="87" formatCode="0.00%">
                  <c:v>0.16800000000000001</c:v>
                </c:pt>
                <c:pt idx="88" formatCode="0.00%">
                  <c:v>0.155</c:v>
                </c:pt>
                <c:pt idx="89" formatCode="0.00%">
                  <c:v>0.14599999999999999</c:v>
                </c:pt>
                <c:pt idx="90" formatCode="0%">
                  <c:v>0.14000000000000001</c:v>
                </c:pt>
                <c:pt idx="91" formatCode="0.00%">
                  <c:v>0.13400000000000001</c:v>
                </c:pt>
                <c:pt idx="92" formatCode="0.00%">
                  <c:v>0.129</c:v>
                </c:pt>
                <c:pt idx="93" formatCode="0.00%">
                  <c:v>0.124</c:v>
                </c:pt>
                <c:pt idx="94" formatCode="0.00%">
                  <c:v>0.121</c:v>
                </c:pt>
                <c:pt idx="95" formatCode="0.00%">
                  <c:v>0.11899999999999999</c:v>
                </c:pt>
                <c:pt idx="96" formatCode="0.00%">
                  <c:v>0.115</c:v>
                </c:pt>
                <c:pt idx="97" formatCode="0.00%">
                  <c:v>0.112</c:v>
                </c:pt>
                <c:pt idx="98" formatCode="0.00%">
                  <c:v>0.109</c:v>
                </c:pt>
                <c:pt idx="99" formatCode="0.00%">
                  <c:v>0.104</c:v>
                </c:pt>
                <c:pt idx="100" formatCode="0.00%">
                  <c:v>0.10199999999999999</c:v>
                </c:pt>
                <c:pt idx="101" formatCode="0.00%">
                  <c:v>9.8000000000000004E-2</c:v>
                </c:pt>
                <c:pt idx="102" formatCode="0.00%">
                  <c:v>9.6000000000000002E-2</c:v>
                </c:pt>
                <c:pt idx="103" formatCode="0.00%">
                  <c:v>9.5000000000000001E-2</c:v>
                </c:pt>
                <c:pt idx="104" formatCode="0.00%">
                  <c:v>9.0999999999999998E-2</c:v>
                </c:pt>
                <c:pt idx="105" formatCode="0.00%">
                  <c:v>9.0999999999999998E-2</c:v>
                </c:pt>
                <c:pt idx="106" formatCode="0.00%">
                  <c:v>8.6999999999999994E-2</c:v>
                </c:pt>
                <c:pt idx="107" formatCode="0.00%">
                  <c:v>8.3000000000000004E-2</c:v>
                </c:pt>
                <c:pt idx="108" formatCode="0%">
                  <c:v>0.08</c:v>
                </c:pt>
                <c:pt idx="109" formatCode="0.00%">
                  <c:v>7.9000000000000001E-2</c:v>
                </c:pt>
                <c:pt idx="110" formatCode="0.00%">
                  <c:v>7.3999999999999996E-2</c:v>
                </c:pt>
                <c:pt idx="111" formatCode="0.00%">
                  <c:v>7.4999999999999997E-2</c:v>
                </c:pt>
                <c:pt idx="112" formatCode="0.00%">
                  <c:v>7.6999999999999999E-2</c:v>
                </c:pt>
                <c:pt idx="113" formatCode="0.00%">
                  <c:v>7.1999999999999995E-2</c:v>
                </c:pt>
                <c:pt idx="114" formatCode="0.00%">
                  <c:v>6.9000000000000006E-2</c:v>
                </c:pt>
                <c:pt idx="115" formatCode="0.00%">
                  <c:v>6.9000000000000006E-2</c:v>
                </c:pt>
                <c:pt idx="116" formatCode="0.0%">
                  <c:v>6.6000000000000003E-2</c:v>
                </c:pt>
              </c:numCache>
            </c:numRef>
          </c:val>
          <c:smooth val="0"/>
        </c:ser>
        <c:dLbls>
          <c:showLegendKey val="0"/>
          <c:showVal val="0"/>
          <c:showCatName val="0"/>
          <c:showSerName val="0"/>
          <c:showPercent val="0"/>
          <c:showBubbleSize val="0"/>
        </c:dLbls>
        <c:marker val="1"/>
        <c:smooth val="0"/>
        <c:axId val="132459904"/>
        <c:axId val="132461696"/>
      </c:lineChart>
      <c:catAx>
        <c:axId val="132459904"/>
        <c:scaling>
          <c:orientation val="minMax"/>
        </c:scaling>
        <c:delete val="0"/>
        <c:axPos val="b"/>
        <c:numFmt formatCode="General" sourceLinked="1"/>
        <c:majorTickMark val="out"/>
        <c:minorTickMark val="none"/>
        <c:tickLblPos val="nextTo"/>
        <c:crossAx val="132461696"/>
        <c:crosses val="autoZero"/>
        <c:auto val="1"/>
        <c:lblAlgn val="ctr"/>
        <c:lblOffset val="100"/>
        <c:noMultiLvlLbl val="0"/>
      </c:catAx>
      <c:valAx>
        <c:axId val="132461696"/>
        <c:scaling>
          <c:orientation val="minMax"/>
        </c:scaling>
        <c:delete val="0"/>
        <c:axPos val="l"/>
        <c:majorGridlines/>
        <c:numFmt formatCode="0%" sourceLinked="0"/>
        <c:majorTickMark val="out"/>
        <c:minorTickMark val="none"/>
        <c:tickLblPos val="nextTo"/>
        <c:crossAx val="13245990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23928258967625E-2"/>
          <c:y val="4.4861391929187228E-2"/>
          <c:w val="0.8907007630990571"/>
          <c:h val="0.66331717691903358"/>
        </c:manualLayout>
      </c:layout>
      <c:barChart>
        <c:barDir val="col"/>
        <c:grouping val="clustered"/>
        <c:varyColors val="0"/>
        <c:ser>
          <c:idx val="0"/>
          <c:order val="0"/>
          <c:tx>
            <c:strRef>
              <c:f>Sheet1!$B$1</c:f>
              <c:strCache>
                <c:ptCount val="1"/>
                <c:pt idx="0">
                  <c:v>Less than $27K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c:formatCode>
                <c:ptCount val="1"/>
                <c:pt idx="0">
                  <c:v>-0.12</c:v>
                </c:pt>
              </c:numCache>
            </c:numRef>
          </c:val>
        </c:ser>
        <c:ser>
          <c:idx val="1"/>
          <c:order val="1"/>
          <c:tx>
            <c:strRef>
              <c:f>Sheet1!$C$1</c:f>
              <c:strCache>
                <c:ptCount val="1"/>
                <c:pt idx="0">
                  <c:v>$27 to 48K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0%</c:formatCode>
                <c:ptCount val="1"/>
                <c:pt idx="0">
                  <c:v>0.01</c:v>
                </c:pt>
              </c:numCache>
            </c:numRef>
          </c:val>
        </c:ser>
        <c:ser>
          <c:idx val="2"/>
          <c:order val="2"/>
          <c:tx>
            <c:strRef>
              <c:f>Sheet1!$D$1</c:f>
              <c:strCache>
                <c:ptCount val="1"/>
                <c:pt idx="0">
                  <c:v>$48 to 75K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0%</c:formatCode>
                <c:ptCount val="1"/>
                <c:pt idx="0">
                  <c:v>0.11</c:v>
                </c:pt>
              </c:numCache>
            </c:numRef>
          </c:val>
        </c:ser>
        <c:ser>
          <c:idx val="3"/>
          <c:order val="3"/>
          <c:tx>
            <c:strRef>
              <c:f>Sheet1!$E$1</c:f>
              <c:strCache>
                <c:ptCount val="1"/>
                <c:pt idx="0">
                  <c:v>$75 to 116K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0%</c:formatCode>
                <c:ptCount val="1"/>
                <c:pt idx="0">
                  <c:v>0.2</c:v>
                </c:pt>
              </c:numCache>
            </c:numRef>
          </c:val>
        </c:ser>
        <c:ser>
          <c:idx val="4"/>
          <c:order val="4"/>
          <c:tx>
            <c:strRef>
              <c:f>Sheet1!$F$1</c:f>
              <c:strCache>
                <c:ptCount val="1"/>
                <c:pt idx="0">
                  <c:v>$116K +</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Sheet1!$F$2</c:f>
              <c:numCache>
                <c:formatCode>0%</c:formatCode>
                <c:ptCount val="1"/>
                <c:pt idx="0">
                  <c:v>0.48</c:v>
                </c:pt>
              </c:numCache>
            </c:numRef>
          </c:val>
        </c:ser>
        <c:ser>
          <c:idx val="5"/>
          <c:order val="5"/>
          <c:tx>
            <c:strRef>
              <c:f>Sheet1!$G$1</c:f>
              <c:strCache>
                <c:ptCount val="1"/>
                <c:pt idx="0">
                  <c:v>$205K +</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Sheet1!$G$2</c:f>
              <c:numCache>
                <c:formatCode>0%</c:formatCode>
                <c:ptCount val="1"/>
                <c:pt idx="0">
                  <c:v>0.75</c:v>
                </c:pt>
              </c:numCache>
            </c:numRef>
          </c:val>
        </c:ser>
        <c:dLbls>
          <c:showLegendKey val="0"/>
          <c:showVal val="0"/>
          <c:showCatName val="0"/>
          <c:showSerName val="0"/>
          <c:showPercent val="0"/>
          <c:showBubbleSize val="0"/>
        </c:dLbls>
        <c:gapWidth val="150"/>
        <c:overlap val="-48"/>
        <c:axId val="132955520"/>
        <c:axId val="133510272"/>
      </c:barChart>
      <c:catAx>
        <c:axId val="132955520"/>
        <c:scaling>
          <c:orientation val="minMax"/>
        </c:scaling>
        <c:delete val="0"/>
        <c:axPos val="b"/>
        <c:numFmt formatCode="General" sourceLinked="1"/>
        <c:majorTickMark val="out"/>
        <c:minorTickMark val="none"/>
        <c:tickLblPos val="nextTo"/>
        <c:crossAx val="133510272"/>
        <c:crosses val="autoZero"/>
        <c:auto val="1"/>
        <c:lblAlgn val="ctr"/>
        <c:lblOffset val="100"/>
        <c:noMultiLvlLbl val="0"/>
      </c:catAx>
      <c:valAx>
        <c:axId val="133510272"/>
        <c:scaling>
          <c:orientation val="minMax"/>
        </c:scaling>
        <c:delete val="0"/>
        <c:axPos val="l"/>
        <c:majorGridlines/>
        <c:numFmt formatCode="0%" sourceLinked="1"/>
        <c:majorTickMark val="out"/>
        <c:minorTickMark val="none"/>
        <c:tickLblPos val="nextTo"/>
        <c:crossAx val="132955520"/>
        <c:crosses val="autoZero"/>
        <c:crossBetween val="between"/>
      </c:valAx>
    </c:plotArea>
    <c:legend>
      <c:legendPos val="b"/>
      <c:layout>
        <c:manualLayout>
          <c:xMode val="edge"/>
          <c:yMode val="edge"/>
          <c:x val="9.07343005735394E-2"/>
          <c:y val="0.74181583013383012"/>
          <c:w val="0.88025967240206082"/>
          <c:h val="0.1515549287521793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902692718965678E-2"/>
          <c:y val="4.4861391929187228E-2"/>
          <c:w val="0.88512199863905905"/>
          <c:h val="0.69698956884976748"/>
        </c:manualLayout>
      </c:layout>
      <c:barChart>
        <c:barDir val="col"/>
        <c:grouping val="clustered"/>
        <c:varyColors val="0"/>
        <c:ser>
          <c:idx val="0"/>
          <c:order val="0"/>
          <c:tx>
            <c:strRef>
              <c:f>Sheet1!$B$1</c:f>
              <c:strCache>
                <c:ptCount val="1"/>
                <c:pt idx="0">
                  <c:v>Less than $27K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c:formatCode>
                <c:ptCount val="1"/>
                <c:pt idx="0">
                  <c:v>-0.12</c:v>
                </c:pt>
              </c:numCache>
            </c:numRef>
          </c:val>
        </c:ser>
        <c:ser>
          <c:idx val="1"/>
          <c:order val="1"/>
          <c:tx>
            <c:strRef>
              <c:f>Sheet1!$C$1</c:f>
              <c:strCache>
                <c:ptCount val="1"/>
                <c:pt idx="0">
                  <c:v>$27 to $48K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0%</c:formatCode>
                <c:ptCount val="1"/>
                <c:pt idx="0">
                  <c:v>0.01</c:v>
                </c:pt>
              </c:numCache>
            </c:numRef>
          </c:val>
        </c:ser>
        <c:ser>
          <c:idx val="2"/>
          <c:order val="2"/>
          <c:tx>
            <c:strRef>
              <c:f>Sheet1!$D$1</c:f>
              <c:strCache>
                <c:ptCount val="1"/>
                <c:pt idx="0">
                  <c:v>$48K to $74K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0%</c:formatCode>
                <c:ptCount val="1"/>
                <c:pt idx="0">
                  <c:v>0.11</c:v>
                </c:pt>
              </c:numCache>
            </c:numRef>
          </c:val>
        </c:ser>
        <c:ser>
          <c:idx val="3"/>
          <c:order val="3"/>
          <c:tx>
            <c:strRef>
              <c:f>Sheet1!$E$1</c:f>
              <c:strCache>
                <c:ptCount val="1"/>
                <c:pt idx="0">
                  <c:v>$74K to $114K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0%</c:formatCode>
                <c:ptCount val="1"/>
                <c:pt idx="0">
                  <c:v>0.2</c:v>
                </c:pt>
              </c:numCache>
            </c:numRef>
          </c:val>
        </c:ser>
        <c:ser>
          <c:idx val="4"/>
          <c:order val="4"/>
          <c:tx>
            <c:strRef>
              <c:f>Sheet1!$F$1</c:f>
              <c:strCache>
                <c:ptCount val="1"/>
                <c:pt idx="0">
                  <c:v>$114 +</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Sheet1!$F$2</c:f>
              <c:numCache>
                <c:formatCode>0%</c:formatCode>
                <c:ptCount val="1"/>
                <c:pt idx="0">
                  <c:v>0.48</c:v>
                </c:pt>
              </c:numCache>
            </c:numRef>
          </c:val>
        </c:ser>
        <c:ser>
          <c:idx val="5"/>
          <c:order val="5"/>
          <c:tx>
            <c:strRef>
              <c:f>Sheet1!$G$1</c:f>
              <c:strCache>
                <c:ptCount val="1"/>
                <c:pt idx="0">
                  <c:v>$200K +</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Sheet1!$G$2</c:f>
              <c:numCache>
                <c:formatCode>0%</c:formatCode>
                <c:ptCount val="1"/>
                <c:pt idx="0">
                  <c:v>0.75</c:v>
                </c:pt>
              </c:numCache>
            </c:numRef>
          </c:val>
        </c:ser>
        <c:ser>
          <c:idx val="6"/>
          <c:order val="6"/>
          <c:tx>
            <c:strRef>
              <c:f>Sheet1!$H$1</c:f>
              <c:strCache>
                <c:ptCount val="1"/>
                <c:pt idx="0">
                  <c:v>$8.6M + </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Sheet1!$H$2</c:f>
              <c:numCache>
                <c:formatCode>0%</c:formatCode>
                <c:ptCount val="1"/>
                <c:pt idx="0">
                  <c:v>3.86</c:v>
                </c:pt>
              </c:numCache>
            </c:numRef>
          </c:val>
        </c:ser>
        <c:dLbls>
          <c:showLegendKey val="0"/>
          <c:showVal val="0"/>
          <c:showCatName val="0"/>
          <c:showSerName val="0"/>
          <c:showPercent val="0"/>
          <c:showBubbleSize val="0"/>
        </c:dLbls>
        <c:gapWidth val="150"/>
        <c:overlap val="-51"/>
        <c:axId val="134501888"/>
        <c:axId val="134503424"/>
      </c:barChart>
      <c:catAx>
        <c:axId val="134501888"/>
        <c:scaling>
          <c:orientation val="minMax"/>
        </c:scaling>
        <c:delete val="0"/>
        <c:axPos val="b"/>
        <c:numFmt formatCode="General" sourceLinked="1"/>
        <c:majorTickMark val="out"/>
        <c:minorTickMark val="none"/>
        <c:tickLblPos val="nextTo"/>
        <c:crossAx val="134503424"/>
        <c:crosses val="autoZero"/>
        <c:auto val="1"/>
        <c:lblAlgn val="ctr"/>
        <c:lblOffset val="100"/>
        <c:noMultiLvlLbl val="0"/>
      </c:catAx>
      <c:valAx>
        <c:axId val="134503424"/>
        <c:scaling>
          <c:orientation val="minMax"/>
          <c:max val="4"/>
        </c:scaling>
        <c:delete val="0"/>
        <c:axPos val="l"/>
        <c:majorGridlines/>
        <c:numFmt formatCode="0%" sourceLinked="1"/>
        <c:majorTickMark val="out"/>
        <c:minorTickMark val="none"/>
        <c:tickLblPos val="nextTo"/>
        <c:crossAx val="134501888"/>
        <c:crosses val="autoZero"/>
        <c:crossBetween val="between"/>
      </c:valAx>
    </c:plotArea>
    <c:legend>
      <c:legendPos val="b"/>
      <c:layout>
        <c:manualLayout>
          <c:xMode val="edge"/>
          <c:yMode val="edge"/>
          <c:x val="3.5527486147564895E-2"/>
          <c:y val="0.77548822206456391"/>
          <c:w val="0.95363638572956155"/>
          <c:h val="0.1347187327868124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Gallup Polls</c:v>
                </c:pt>
              </c:strCache>
            </c:strRef>
          </c:tx>
          <c:cat>
            <c:numRef>
              <c:f>Sheet1!$A$2:$A$38</c:f>
              <c:numCache>
                <c:formatCode>General</c:formatCode>
                <c:ptCount val="37"/>
                <c:pt idx="0">
                  <c:v>1936</c:v>
                </c:pt>
                <c:pt idx="1">
                  <c:v>1941</c:v>
                </c:pt>
                <c:pt idx="2">
                  <c:v>1947</c:v>
                </c:pt>
                <c:pt idx="3">
                  <c:v>1948</c:v>
                </c:pt>
                <c:pt idx="4">
                  <c:v>1953</c:v>
                </c:pt>
                <c:pt idx="5">
                  <c:v>1957</c:v>
                </c:pt>
                <c:pt idx="6">
                  <c:v>1958</c:v>
                </c:pt>
                <c:pt idx="7">
                  <c:v>1959</c:v>
                </c:pt>
                <c:pt idx="8">
                  <c:v>1961</c:v>
                </c:pt>
                <c:pt idx="9">
                  <c:v>1962</c:v>
                </c:pt>
                <c:pt idx="10">
                  <c:v>1963</c:v>
                </c:pt>
                <c:pt idx="11">
                  <c:v>1965</c:v>
                </c:pt>
                <c:pt idx="12">
                  <c:v>1967</c:v>
                </c:pt>
                <c:pt idx="13">
                  <c:v>1972</c:v>
                </c:pt>
                <c:pt idx="14">
                  <c:v>1978</c:v>
                </c:pt>
                <c:pt idx="15">
                  <c:v>1979</c:v>
                </c:pt>
                <c:pt idx="16">
                  <c:v>1981</c:v>
                </c:pt>
                <c:pt idx="17">
                  <c:v>1985</c:v>
                </c:pt>
                <c:pt idx="18">
                  <c:v>1986</c:v>
                </c:pt>
                <c:pt idx="19">
                  <c:v>1987</c:v>
                </c:pt>
                <c:pt idx="20">
                  <c:v>1988</c:v>
                </c:pt>
                <c:pt idx="21">
                  <c:v>1990</c:v>
                </c:pt>
                <c:pt idx="22">
                  <c:v>1991</c:v>
                </c:pt>
                <c:pt idx="23">
                  <c:v>1997</c:v>
                </c:pt>
                <c:pt idx="24">
                  <c:v>1999</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numCache>
            </c:numRef>
          </c:cat>
          <c:val>
            <c:numRef>
              <c:f>Sheet1!$B$2:$B$38</c:f>
              <c:numCache>
                <c:formatCode>General</c:formatCode>
                <c:ptCount val="37"/>
                <c:pt idx="0">
                  <c:v>72</c:v>
                </c:pt>
                <c:pt idx="1">
                  <c:v>61</c:v>
                </c:pt>
                <c:pt idx="2">
                  <c:v>64</c:v>
                </c:pt>
                <c:pt idx="3">
                  <c:v>64</c:v>
                </c:pt>
                <c:pt idx="4">
                  <c:v>75</c:v>
                </c:pt>
                <c:pt idx="5">
                  <c:v>75</c:v>
                </c:pt>
                <c:pt idx="6">
                  <c:v>64</c:v>
                </c:pt>
                <c:pt idx="7">
                  <c:v>68</c:v>
                </c:pt>
                <c:pt idx="8">
                  <c:v>69</c:v>
                </c:pt>
                <c:pt idx="9">
                  <c:v>64</c:v>
                </c:pt>
                <c:pt idx="10">
                  <c:v>68</c:v>
                </c:pt>
                <c:pt idx="11">
                  <c:v>71</c:v>
                </c:pt>
                <c:pt idx="12">
                  <c:v>66</c:v>
                </c:pt>
                <c:pt idx="13">
                  <c:v>60</c:v>
                </c:pt>
                <c:pt idx="14">
                  <c:v>59</c:v>
                </c:pt>
                <c:pt idx="15">
                  <c:v>55</c:v>
                </c:pt>
                <c:pt idx="16">
                  <c:v>55</c:v>
                </c:pt>
                <c:pt idx="17">
                  <c:v>58</c:v>
                </c:pt>
                <c:pt idx="18">
                  <c:v>59</c:v>
                </c:pt>
                <c:pt idx="19">
                  <c:v>59</c:v>
                </c:pt>
                <c:pt idx="20">
                  <c:v>59</c:v>
                </c:pt>
                <c:pt idx="21">
                  <c:v>60</c:v>
                </c:pt>
                <c:pt idx="22">
                  <c:v>60</c:v>
                </c:pt>
                <c:pt idx="23">
                  <c:v>60</c:v>
                </c:pt>
                <c:pt idx="24">
                  <c:v>66</c:v>
                </c:pt>
                <c:pt idx="25">
                  <c:v>60</c:v>
                </c:pt>
                <c:pt idx="26">
                  <c:v>58</c:v>
                </c:pt>
                <c:pt idx="27">
                  <c:v>65</c:v>
                </c:pt>
                <c:pt idx="28">
                  <c:v>59</c:v>
                </c:pt>
                <c:pt idx="29">
                  <c:v>58</c:v>
                </c:pt>
                <c:pt idx="30">
                  <c:v>59</c:v>
                </c:pt>
                <c:pt idx="31">
                  <c:v>60</c:v>
                </c:pt>
                <c:pt idx="32">
                  <c:v>59</c:v>
                </c:pt>
                <c:pt idx="33">
                  <c:v>48</c:v>
                </c:pt>
                <c:pt idx="34">
                  <c:v>52</c:v>
                </c:pt>
                <c:pt idx="35">
                  <c:v>52</c:v>
                </c:pt>
                <c:pt idx="36">
                  <c:v>52</c:v>
                </c:pt>
              </c:numCache>
            </c:numRef>
          </c:val>
          <c:smooth val="0"/>
        </c:ser>
        <c:ser>
          <c:idx val="1"/>
          <c:order val="1"/>
          <c:tx>
            <c:strRef>
              <c:f>Sheet1!$C$1</c:f>
              <c:strCache>
                <c:ptCount val="1"/>
                <c:pt idx="0">
                  <c:v>Pew Research Polls</c:v>
                </c:pt>
              </c:strCache>
            </c:strRef>
          </c:tx>
          <c:cat>
            <c:numRef>
              <c:f>Sheet1!$A$2:$A$38</c:f>
              <c:numCache>
                <c:formatCode>General</c:formatCode>
                <c:ptCount val="37"/>
                <c:pt idx="0">
                  <c:v>1936</c:v>
                </c:pt>
                <c:pt idx="1">
                  <c:v>1941</c:v>
                </c:pt>
                <c:pt idx="2">
                  <c:v>1947</c:v>
                </c:pt>
                <c:pt idx="3">
                  <c:v>1948</c:v>
                </c:pt>
                <c:pt idx="4">
                  <c:v>1953</c:v>
                </c:pt>
                <c:pt idx="5">
                  <c:v>1957</c:v>
                </c:pt>
                <c:pt idx="6">
                  <c:v>1958</c:v>
                </c:pt>
                <c:pt idx="7">
                  <c:v>1959</c:v>
                </c:pt>
                <c:pt idx="8">
                  <c:v>1961</c:v>
                </c:pt>
                <c:pt idx="9">
                  <c:v>1962</c:v>
                </c:pt>
                <c:pt idx="10">
                  <c:v>1963</c:v>
                </c:pt>
                <c:pt idx="11">
                  <c:v>1965</c:v>
                </c:pt>
                <c:pt idx="12">
                  <c:v>1967</c:v>
                </c:pt>
                <c:pt idx="13">
                  <c:v>1972</c:v>
                </c:pt>
                <c:pt idx="14">
                  <c:v>1978</c:v>
                </c:pt>
                <c:pt idx="15">
                  <c:v>1979</c:v>
                </c:pt>
                <c:pt idx="16">
                  <c:v>1981</c:v>
                </c:pt>
                <c:pt idx="17">
                  <c:v>1985</c:v>
                </c:pt>
                <c:pt idx="18">
                  <c:v>1986</c:v>
                </c:pt>
                <c:pt idx="19">
                  <c:v>1987</c:v>
                </c:pt>
                <c:pt idx="20">
                  <c:v>1988</c:v>
                </c:pt>
                <c:pt idx="21">
                  <c:v>1990</c:v>
                </c:pt>
                <c:pt idx="22">
                  <c:v>1991</c:v>
                </c:pt>
                <c:pt idx="23">
                  <c:v>1997</c:v>
                </c:pt>
                <c:pt idx="24">
                  <c:v>1999</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numCache>
            </c:numRef>
          </c:cat>
          <c:val>
            <c:numRef>
              <c:f>Sheet1!$C$2:$C$38</c:f>
              <c:numCache>
                <c:formatCode>General</c:formatCode>
                <c:ptCount val="37"/>
                <c:pt idx="19">
                  <c:v>67</c:v>
                </c:pt>
                <c:pt idx="20">
                  <c:v>69</c:v>
                </c:pt>
                <c:pt idx="21">
                  <c:v>71</c:v>
                </c:pt>
                <c:pt idx="22">
                  <c:v>70</c:v>
                </c:pt>
                <c:pt idx="23">
                  <c:v>70</c:v>
                </c:pt>
                <c:pt idx="24">
                  <c:v>70</c:v>
                </c:pt>
                <c:pt idx="25">
                  <c:v>71</c:v>
                </c:pt>
                <c:pt idx="26">
                  <c:v>71</c:v>
                </c:pt>
                <c:pt idx="27">
                  <c:v>74</c:v>
                </c:pt>
                <c:pt idx="28">
                  <c:v>73</c:v>
                </c:pt>
                <c:pt idx="29">
                  <c:v>71</c:v>
                </c:pt>
                <c:pt idx="30">
                  <c:v>69</c:v>
                </c:pt>
                <c:pt idx="31">
                  <c:v>68</c:v>
                </c:pt>
                <c:pt idx="32">
                  <c:v>67</c:v>
                </c:pt>
                <c:pt idx="33">
                  <c:v>61</c:v>
                </c:pt>
                <c:pt idx="34">
                  <c:v>63</c:v>
                </c:pt>
                <c:pt idx="35">
                  <c:v>63</c:v>
                </c:pt>
                <c:pt idx="36">
                  <c:v>64</c:v>
                </c:pt>
              </c:numCache>
            </c:numRef>
          </c:val>
          <c:smooth val="0"/>
        </c:ser>
        <c:dLbls>
          <c:showLegendKey val="0"/>
          <c:showVal val="0"/>
          <c:showCatName val="0"/>
          <c:showSerName val="0"/>
          <c:showPercent val="0"/>
          <c:showBubbleSize val="0"/>
        </c:dLbls>
        <c:marker val="1"/>
        <c:smooth val="0"/>
        <c:axId val="134642304"/>
        <c:axId val="134644096"/>
      </c:lineChart>
      <c:catAx>
        <c:axId val="134642304"/>
        <c:scaling>
          <c:orientation val="minMax"/>
        </c:scaling>
        <c:delete val="0"/>
        <c:axPos val="b"/>
        <c:numFmt formatCode="General" sourceLinked="1"/>
        <c:majorTickMark val="out"/>
        <c:minorTickMark val="none"/>
        <c:tickLblPos val="nextTo"/>
        <c:txPr>
          <a:bodyPr rot="-5400000"/>
          <a:lstStyle/>
          <a:p>
            <a:pPr>
              <a:defRPr/>
            </a:pPr>
            <a:endParaRPr lang="en-US"/>
          </a:p>
        </c:txPr>
        <c:crossAx val="134644096"/>
        <c:crosses val="autoZero"/>
        <c:auto val="1"/>
        <c:lblAlgn val="ctr"/>
        <c:lblOffset val="100"/>
        <c:noMultiLvlLbl val="0"/>
      </c:catAx>
      <c:valAx>
        <c:axId val="134644096"/>
        <c:scaling>
          <c:orientation val="minMax"/>
          <c:min val="40"/>
        </c:scaling>
        <c:delete val="0"/>
        <c:axPos val="l"/>
        <c:majorGridlines/>
        <c:numFmt formatCode="General" sourceLinked="1"/>
        <c:majorTickMark val="out"/>
        <c:minorTickMark val="none"/>
        <c:tickLblPos val="nextTo"/>
        <c:crossAx val="134642304"/>
        <c:crosses val="autoZero"/>
        <c:crossBetween val="between"/>
      </c:valAx>
      <c:spPr>
        <a:ln w="38100"/>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More </c:v>
                </c:pt>
              </c:strCache>
            </c:strRef>
          </c:tx>
          <c:cat>
            <c:numRef>
              <c:f>Sheet1!$A$2:$A$12</c:f>
              <c:numCache>
                <c:formatCode>General</c:formatCode>
                <c:ptCount val="11"/>
                <c:pt idx="0">
                  <c:v>1999</c:v>
                </c:pt>
                <c:pt idx="1">
                  <c:v>2001</c:v>
                </c:pt>
                <c:pt idx="2">
                  <c:v>2002</c:v>
                </c:pt>
                <c:pt idx="3">
                  <c:v>2004</c:v>
                </c:pt>
                <c:pt idx="4">
                  <c:v>2005</c:v>
                </c:pt>
                <c:pt idx="5">
                  <c:v>2007</c:v>
                </c:pt>
                <c:pt idx="6">
                  <c:v>2008</c:v>
                </c:pt>
                <c:pt idx="7">
                  <c:v>2009</c:v>
                </c:pt>
                <c:pt idx="8">
                  <c:v>2010</c:v>
                </c:pt>
                <c:pt idx="9">
                  <c:v>2011</c:v>
                </c:pt>
                <c:pt idx="10">
                  <c:v>2012</c:v>
                </c:pt>
              </c:numCache>
            </c:numRef>
          </c:cat>
          <c:val>
            <c:numRef>
              <c:f>Sheet1!$B$2:$B$12</c:f>
              <c:numCache>
                <c:formatCode>0%</c:formatCode>
                <c:ptCount val="11"/>
                <c:pt idx="0">
                  <c:v>0.3</c:v>
                </c:pt>
                <c:pt idx="1">
                  <c:v>0.3</c:v>
                </c:pt>
                <c:pt idx="2">
                  <c:v>0.27</c:v>
                </c:pt>
                <c:pt idx="3">
                  <c:v>0.28999999999999998</c:v>
                </c:pt>
                <c:pt idx="4">
                  <c:v>0.38</c:v>
                </c:pt>
                <c:pt idx="5">
                  <c:v>0.35</c:v>
                </c:pt>
                <c:pt idx="6">
                  <c:v>0.35</c:v>
                </c:pt>
                <c:pt idx="7">
                  <c:v>0.25</c:v>
                </c:pt>
                <c:pt idx="8">
                  <c:v>0.28999999999999998</c:v>
                </c:pt>
                <c:pt idx="9">
                  <c:v>0.3</c:v>
                </c:pt>
                <c:pt idx="10">
                  <c:v>0.28999999999999998</c:v>
                </c:pt>
              </c:numCache>
            </c:numRef>
          </c:val>
          <c:smooth val="0"/>
        </c:ser>
        <c:ser>
          <c:idx val="1"/>
          <c:order val="1"/>
          <c:tx>
            <c:strRef>
              <c:f>Sheet1!$C$1</c:f>
              <c:strCache>
                <c:ptCount val="1"/>
                <c:pt idx="0">
                  <c:v>Less</c:v>
                </c:pt>
              </c:strCache>
            </c:strRef>
          </c:tx>
          <c:cat>
            <c:numRef>
              <c:f>Sheet1!$A$2:$A$12</c:f>
              <c:numCache>
                <c:formatCode>General</c:formatCode>
                <c:ptCount val="11"/>
                <c:pt idx="0">
                  <c:v>1999</c:v>
                </c:pt>
                <c:pt idx="1">
                  <c:v>2001</c:v>
                </c:pt>
                <c:pt idx="2">
                  <c:v>2002</c:v>
                </c:pt>
                <c:pt idx="3">
                  <c:v>2004</c:v>
                </c:pt>
                <c:pt idx="4">
                  <c:v>2005</c:v>
                </c:pt>
                <c:pt idx="5">
                  <c:v>2007</c:v>
                </c:pt>
                <c:pt idx="6">
                  <c:v>2008</c:v>
                </c:pt>
                <c:pt idx="7">
                  <c:v>2009</c:v>
                </c:pt>
                <c:pt idx="8">
                  <c:v>2010</c:v>
                </c:pt>
                <c:pt idx="9">
                  <c:v>2011</c:v>
                </c:pt>
                <c:pt idx="10">
                  <c:v>2012</c:v>
                </c:pt>
              </c:numCache>
            </c:numRef>
          </c:cat>
          <c:val>
            <c:numRef>
              <c:f>Sheet1!$C$2:$C$12</c:f>
              <c:numCache>
                <c:formatCode>0%</c:formatCode>
                <c:ptCount val="11"/>
                <c:pt idx="0">
                  <c:v>0.32</c:v>
                </c:pt>
                <c:pt idx="1">
                  <c:v>0.31</c:v>
                </c:pt>
                <c:pt idx="2">
                  <c:v>0.31</c:v>
                </c:pt>
                <c:pt idx="3">
                  <c:v>0.32</c:v>
                </c:pt>
                <c:pt idx="4">
                  <c:v>0.3</c:v>
                </c:pt>
                <c:pt idx="5">
                  <c:v>0.28000000000000003</c:v>
                </c:pt>
                <c:pt idx="6">
                  <c:v>0.32</c:v>
                </c:pt>
                <c:pt idx="7">
                  <c:v>0.42</c:v>
                </c:pt>
                <c:pt idx="8">
                  <c:v>0.4</c:v>
                </c:pt>
                <c:pt idx="9">
                  <c:v>0.42</c:v>
                </c:pt>
                <c:pt idx="10">
                  <c:v>0.41</c:v>
                </c:pt>
              </c:numCache>
            </c:numRef>
          </c:val>
          <c:smooth val="0"/>
        </c:ser>
        <c:dLbls>
          <c:showLegendKey val="0"/>
          <c:showVal val="0"/>
          <c:showCatName val="0"/>
          <c:showSerName val="0"/>
          <c:showPercent val="0"/>
          <c:showBubbleSize val="0"/>
        </c:dLbls>
        <c:marker val="1"/>
        <c:smooth val="0"/>
        <c:axId val="134712320"/>
        <c:axId val="134718208"/>
      </c:lineChart>
      <c:catAx>
        <c:axId val="134712320"/>
        <c:scaling>
          <c:orientation val="minMax"/>
        </c:scaling>
        <c:delete val="0"/>
        <c:axPos val="b"/>
        <c:numFmt formatCode="General" sourceLinked="1"/>
        <c:majorTickMark val="out"/>
        <c:minorTickMark val="none"/>
        <c:tickLblPos val="nextTo"/>
        <c:crossAx val="134718208"/>
        <c:crosses val="autoZero"/>
        <c:auto val="1"/>
        <c:lblAlgn val="ctr"/>
        <c:lblOffset val="100"/>
        <c:noMultiLvlLbl val="0"/>
      </c:catAx>
      <c:valAx>
        <c:axId val="134718208"/>
        <c:scaling>
          <c:orientation val="minMax"/>
          <c:max val="0.45"/>
          <c:min val="0.2"/>
        </c:scaling>
        <c:delete val="0"/>
        <c:axPos val="l"/>
        <c:majorGridlines/>
        <c:numFmt formatCode="0%" sourceLinked="0"/>
        <c:majorTickMark val="out"/>
        <c:minorTickMark val="none"/>
        <c:tickLblPos val="nextTo"/>
        <c:crossAx val="134712320"/>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Favorable</c:v>
                </c:pt>
              </c:strCache>
            </c:strRef>
          </c:tx>
          <c:invertIfNegative val="0"/>
          <c:dLbls>
            <c:showLegendKey val="0"/>
            <c:showVal val="1"/>
            <c:showCatName val="0"/>
            <c:showSerName val="0"/>
            <c:showPercent val="0"/>
            <c:showBubbleSize val="0"/>
            <c:showLeaderLines val="0"/>
          </c:dLbls>
          <c:cat>
            <c:strRef>
              <c:f>Sheet1!$A$2:$A$5</c:f>
              <c:strCache>
                <c:ptCount val="4"/>
                <c:pt idx="0">
                  <c:v>18-29</c:v>
                </c:pt>
                <c:pt idx="1">
                  <c:v>30-49</c:v>
                </c:pt>
                <c:pt idx="2">
                  <c:v>50-64</c:v>
                </c:pt>
                <c:pt idx="3">
                  <c:v>65+</c:v>
                </c:pt>
              </c:strCache>
            </c:strRef>
          </c:cat>
          <c:val>
            <c:numRef>
              <c:f>Sheet1!$B$2:$B$5</c:f>
              <c:numCache>
                <c:formatCode>0%</c:formatCode>
                <c:ptCount val="4"/>
                <c:pt idx="0">
                  <c:v>0.61</c:v>
                </c:pt>
                <c:pt idx="1">
                  <c:v>0.5</c:v>
                </c:pt>
                <c:pt idx="2">
                  <c:v>0.49</c:v>
                </c:pt>
                <c:pt idx="3">
                  <c:v>0.42</c:v>
                </c:pt>
              </c:numCache>
            </c:numRef>
          </c:val>
        </c:ser>
        <c:ser>
          <c:idx val="1"/>
          <c:order val="1"/>
          <c:tx>
            <c:strRef>
              <c:f>Sheet1!$C$1</c:f>
              <c:strCache>
                <c:ptCount val="1"/>
                <c:pt idx="0">
                  <c:v>Unfavorable</c:v>
                </c:pt>
              </c:strCache>
            </c:strRef>
          </c:tx>
          <c:invertIfNegative val="0"/>
          <c:dLbls>
            <c:showLegendKey val="0"/>
            <c:showVal val="1"/>
            <c:showCatName val="0"/>
            <c:showSerName val="0"/>
            <c:showPercent val="0"/>
            <c:showBubbleSize val="0"/>
            <c:showLeaderLines val="0"/>
          </c:dLbls>
          <c:cat>
            <c:strRef>
              <c:f>Sheet1!$A$2:$A$5</c:f>
              <c:strCache>
                <c:ptCount val="4"/>
                <c:pt idx="0">
                  <c:v>18-29</c:v>
                </c:pt>
                <c:pt idx="1">
                  <c:v>30-49</c:v>
                </c:pt>
                <c:pt idx="2">
                  <c:v>50-64</c:v>
                </c:pt>
                <c:pt idx="3">
                  <c:v>65+</c:v>
                </c:pt>
              </c:strCache>
            </c:strRef>
          </c:cat>
          <c:val>
            <c:numRef>
              <c:f>Sheet1!$C$2:$C$5</c:f>
              <c:numCache>
                <c:formatCode>0%</c:formatCode>
                <c:ptCount val="4"/>
                <c:pt idx="0">
                  <c:v>0.28999999999999998</c:v>
                </c:pt>
                <c:pt idx="1">
                  <c:v>0.43</c:v>
                </c:pt>
                <c:pt idx="2">
                  <c:v>0.45</c:v>
                </c:pt>
                <c:pt idx="3">
                  <c:v>0.5</c:v>
                </c:pt>
              </c:numCache>
            </c:numRef>
          </c:val>
        </c:ser>
        <c:dLbls>
          <c:showLegendKey val="0"/>
          <c:showVal val="0"/>
          <c:showCatName val="0"/>
          <c:showSerName val="0"/>
          <c:showPercent val="0"/>
          <c:showBubbleSize val="0"/>
        </c:dLbls>
        <c:gapWidth val="141"/>
        <c:overlap val="-49"/>
        <c:axId val="134855296"/>
        <c:axId val="134873472"/>
      </c:barChart>
      <c:catAx>
        <c:axId val="134855296"/>
        <c:scaling>
          <c:orientation val="minMax"/>
        </c:scaling>
        <c:delete val="0"/>
        <c:axPos val="b"/>
        <c:majorTickMark val="out"/>
        <c:minorTickMark val="none"/>
        <c:tickLblPos val="nextTo"/>
        <c:crossAx val="134873472"/>
        <c:crosses val="autoZero"/>
        <c:auto val="1"/>
        <c:lblAlgn val="ctr"/>
        <c:lblOffset val="100"/>
        <c:noMultiLvlLbl val="0"/>
      </c:catAx>
      <c:valAx>
        <c:axId val="134873472"/>
        <c:scaling>
          <c:orientation val="minMax"/>
        </c:scaling>
        <c:delete val="0"/>
        <c:axPos val="l"/>
        <c:majorGridlines/>
        <c:numFmt formatCode="0%" sourceLinked="1"/>
        <c:majorTickMark val="out"/>
        <c:minorTickMark val="none"/>
        <c:tickLblPos val="nextTo"/>
        <c:crossAx val="13485529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pPr>
              <a:defRPr/>
            </a:pPr>
            <a:fld id="{C22933EE-4CFA-4D66-9B22-89D56AD992DE}" type="datetimeFigureOut">
              <a:rPr lang="en-US"/>
              <a:pPr>
                <a:defRPr/>
              </a:pPr>
              <a:t>8/20/2013</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pPr>
              <a:defRPr/>
            </a:pPr>
            <a:fld id="{6470FC69-9A73-4367-9098-3261199413DD}" type="slidenum">
              <a:rPr lang="en-US"/>
              <a:pPr>
                <a:defRPr/>
              </a:pPr>
              <a:t>‹#›</a:t>
            </a:fld>
            <a:endParaRPr lang="en-US"/>
          </a:p>
        </p:txBody>
      </p:sp>
    </p:spTree>
    <p:extLst>
      <p:ext uri="{BB962C8B-B14F-4D97-AF65-F5344CB8AC3E}">
        <p14:creationId xmlns:p14="http://schemas.microsoft.com/office/powerpoint/2010/main" val="3761384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65014" y="0"/>
            <a:ext cx="4029282" cy="35076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48844C58-112C-4690-984E-C4A631D4C042}" type="datetimeFigureOut">
              <a:rPr lang="en-US"/>
              <a:pPr>
                <a:defRPr/>
              </a:pPr>
              <a:t>8/20/2013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482" y="3330419"/>
            <a:ext cx="7435436" cy="3154441"/>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6658443"/>
            <a:ext cx="4029282" cy="35076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6F493597-8AB1-4898-9051-2535BA76FD97}" type="slidenum">
              <a:rPr lang="en-US"/>
              <a:pPr>
                <a:defRPr/>
              </a:pPr>
              <a:t>‹#›</a:t>
            </a:fld>
            <a:endParaRPr lang="en-US"/>
          </a:p>
        </p:txBody>
      </p:sp>
    </p:spTree>
    <p:extLst>
      <p:ext uri="{BB962C8B-B14F-4D97-AF65-F5344CB8AC3E}">
        <p14:creationId xmlns:p14="http://schemas.microsoft.com/office/powerpoint/2010/main" val="1107749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euther.wayne.edu/node/312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ufcw324.org/WorkArea/linkit.aspx?LinkIdentifier=id&amp;ItemID=77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unionstats.gsu.edu/Hirsch-Macpherson_ILRR_CPS-Union-Databas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bo.gov/ftpdocs/98xx/doc9884/12-23-EffectiveTaxRates_Letter.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reclaimdemocracy.org/corporate_accountability/powell_memo_lewis.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census.gov/hhes/www/poverty/data/historical/people.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census.gov/compendia/statab/2011/tables/11s1193.pdf" TargetMode="External"/><Relationship Id="rId5" Type="http://schemas.openxmlformats.org/officeDocument/2006/relationships/hyperlink" Target="http://www.abiworld.org/AM/AMTemplate.cfm?Section=Home&amp;CONTENTID=60229&amp;TEMPLATE=/CM/ContentDisplay.cfm" TargetMode="External"/><Relationship Id="rId4" Type="http://schemas.openxmlformats.org/officeDocument/2006/relationships/hyperlink" Target="http://www.ers.usda.gov/Publications/ERR108/ERR108.pdf"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harrisinteractive.com/NewsRoom/HarrisPolls/tabid/447/mid/1508/articleId/790/ctl/ReadCustom%20Default/Default.aspx"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gallup.com/poll/157025/labor-union-approval-steady.aspx"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ime.com/time/covers/0,16641,19360203,00.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cleveland.com/politics/index.ssf/2011/11/ohio_voters_overwhelmingly_rej.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news.cincinnati.com/article/20111108/NEWS0108/111090341/Issue-2-rejected-overturning-SB-5" TargetMode="External"/><Relationship Id="rId4" Type="http://schemas.openxmlformats.org/officeDocument/2006/relationships/hyperlink" Target="http://swampland.time.com/2011/11/15/the-lessons-of-issue-2s-defeat-in-ohio/"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people-press.org/files/legacy-pdf/6-27-13%20Business%20and%20Labor%20Release.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 know that most, if not all, of you, are deeply concerned about economic hard times facing the people that you love and care about.  We are also troubled by a growing feeling that the American Dream is being taken away from us.  There is a growing sense that working hard and playing by the rules no longer guarantees a rising standard of living, greater opportunity for the people we love, and a secure retirement.  </a:t>
            </a:r>
          </a:p>
          <a:p>
            <a:r>
              <a:rPr lang="en-US" dirty="0"/>
              <a:t>I want to tell you a three generation story of how working people like us struggled to create a better future for their descendants, broadened political and economic opportunity for more people, and created a better way of life.</a:t>
            </a:r>
          </a:p>
          <a:p>
            <a:r>
              <a:rPr lang="en-US" dirty="0"/>
              <a:t>It is a story of great victories and great defeats.  It is a story of working together for the common good and being deeply divided by racism, sexism, anti-immigrant hostility and other forms of bigotry.  It is a hopeful story as great defeats have been followed by great victories.</a:t>
            </a:r>
          </a:p>
          <a:p>
            <a:r>
              <a:rPr lang="en-US" dirty="0"/>
              <a:t>One of the fundamental truths of this story is that when we are united as a people we can create a better future.  Unity alone does not guarantee progress, but deep disunity almost always guarantees defeat.  People like us have changed the course of American history before and we can do it again.  The question is how?</a:t>
            </a:r>
          </a:p>
          <a:p>
            <a:r>
              <a:rPr lang="en-US" dirty="0"/>
              <a:t>As I tell this story, many of you may feel that I did not give enough attention to specific issues.  I acknowledge your concerns but trying to tell a 100+ year history in one presentation requires recognizing yet touching lightly on many important </a:t>
            </a:r>
            <a:r>
              <a:rPr lang="en-US"/>
              <a:t>issues</a:t>
            </a:r>
            <a:r>
              <a:rPr lang="en-US" smtClean="0"/>
              <a:t>.</a:t>
            </a:r>
            <a:endParaRPr lang="en-US" dirty="0"/>
          </a:p>
        </p:txBody>
      </p:sp>
      <p:sp>
        <p:nvSpPr>
          <p:cNvPr id="4" name="Slide Number Placeholder 3"/>
          <p:cNvSpPr>
            <a:spLocks noGrp="1"/>
          </p:cNvSpPr>
          <p:nvPr>
            <p:ph type="sldNum" sz="quarter" idx="5"/>
          </p:nvPr>
        </p:nvSpPr>
        <p:spPr/>
        <p:txBody>
          <a:bodyPr/>
          <a:lstStyle/>
          <a:p>
            <a:pPr>
              <a:defRPr/>
            </a:pPr>
            <a:fld id="{27693DCE-9846-4C0B-91BC-96952D629ED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Smithsonian National Museum of American History</a:t>
            </a:r>
            <a:r>
              <a:rPr lang="en-US" dirty="0" smtClean="0"/>
              <a:t>.</a:t>
            </a:r>
            <a:endParaRPr lang="en-US" dirty="0"/>
          </a:p>
        </p:txBody>
      </p:sp>
      <p:sp>
        <p:nvSpPr>
          <p:cNvPr id="4" name="Slide Number Placeholder 3"/>
          <p:cNvSpPr>
            <a:spLocks noGrp="1"/>
          </p:cNvSpPr>
          <p:nvPr>
            <p:ph type="sldNum" sz="quarter" idx="5"/>
          </p:nvPr>
        </p:nvSpPr>
        <p:spPr/>
        <p:txBody>
          <a:bodyPr/>
          <a:lstStyle/>
          <a:p>
            <a:pPr>
              <a:defRPr/>
            </a:pPr>
            <a:fld id="{4B834180-756B-4333-AB59-D612C39E150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Photo:  Wisconsin Historical</a:t>
            </a:r>
            <a:r>
              <a:rPr lang="en-US" baseline="0" dirty="0" smtClean="0"/>
              <a:t> Society – 1997.  Copyright.  Quote:  Howard </a:t>
            </a:r>
            <a:r>
              <a:rPr lang="en-US" baseline="0" dirty="0" err="1" smtClean="0"/>
              <a:t>Zinn</a:t>
            </a:r>
            <a:r>
              <a:rPr lang="en-US" baseline="0" dirty="0" smtClean="0"/>
              <a:t>, </a:t>
            </a:r>
            <a:r>
              <a:rPr lang="en-US" i="1" baseline="0" dirty="0" smtClean="0"/>
              <a:t>People’s History of the United States</a:t>
            </a:r>
            <a:r>
              <a:rPr lang="en-US" i="0" baseline="0" dirty="0" smtClean="0"/>
              <a:t>, page 378.</a:t>
            </a:r>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11</a:t>
            </a:fld>
            <a:endParaRPr lang="en-US"/>
          </a:p>
        </p:txBody>
      </p:sp>
    </p:spTree>
    <p:extLst>
      <p:ext uri="{BB962C8B-B14F-4D97-AF65-F5344CB8AC3E}">
        <p14:creationId xmlns:p14="http://schemas.microsoft.com/office/powerpoint/2010/main" val="2611801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Source:  M. B. </a:t>
            </a:r>
            <a:r>
              <a:rPr lang="en-US" dirty="0" err="1"/>
              <a:t>Schnapper</a:t>
            </a:r>
            <a:r>
              <a:rPr lang="en-US" dirty="0"/>
              <a:t>, </a:t>
            </a:r>
            <a:r>
              <a:rPr lang="en-US" i="1" dirty="0"/>
              <a:t>American Labor:  A Bicentennial History</a:t>
            </a:r>
            <a:r>
              <a:rPr lang="en-US" dirty="0"/>
              <a:t>, Public Affairs Press, 1975, page 462.  </a:t>
            </a:r>
            <a:r>
              <a:rPr lang="en-US" dirty="0" smtClean="0"/>
              <a:t>Copyright.</a:t>
            </a:r>
          </a:p>
          <a:p>
            <a:pPr eaLnBrk="1" hangingPunct="1"/>
            <a:r>
              <a:rPr lang="en-US" dirty="0" smtClean="0"/>
              <a:t>COMMUNITY ORGANIZING RISES IN RESPONSE TO THE DEEPENING CRISIS.</a:t>
            </a:r>
          </a:p>
          <a:p>
            <a:pPr eaLnBrk="1" hangingPunct="1"/>
            <a:r>
              <a:rPr lang="en-US" dirty="0" smtClean="0"/>
              <a:t>By 1932, the Great Depression had reached its depths.  The official national unemployment rate was 25 percent and the unofficial rate of working involuntarily working part-time was 35 percent.  People of color were particularly hard hit.</a:t>
            </a:r>
          </a:p>
          <a:p>
            <a:pPr eaLnBrk="1" hangingPunct="1"/>
            <a:r>
              <a:rPr lang="en-US" dirty="0" smtClean="0"/>
              <a:t>For decades, Corporate America and their political allies had prevented legislation that would have provided unemployment insurance, adequate public assistance to the needy, affordable housing, badly needed food, social security for the elderly and the disabled, and an end of home and farm foreclosures.  Working people, both employed and unemployed, were living in misery and desperation.</a:t>
            </a:r>
          </a:p>
          <a:p>
            <a:pPr eaLnBrk="1" hangingPunct="1"/>
            <a:r>
              <a:rPr lang="en-US" dirty="0" smtClean="0"/>
              <a:t>In midst of this untold and unjustified suffering, people began to organize particularly around issues of unemployment insurance, public assistance, affordable housing, social security.  Massive demonstrations became a permanent part of the American story.  Workers, whether employed or unemployed, the poor and the oppressed would not remain silent.</a:t>
            </a:r>
          </a:p>
        </p:txBody>
      </p:sp>
      <p:sp>
        <p:nvSpPr>
          <p:cNvPr id="4" name="Slide Number Placeholder 3"/>
          <p:cNvSpPr>
            <a:spLocks noGrp="1"/>
          </p:cNvSpPr>
          <p:nvPr>
            <p:ph type="sldNum" sz="quarter" idx="5"/>
          </p:nvPr>
        </p:nvSpPr>
        <p:spPr/>
        <p:txBody>
          <a:bodyPr/>
          <a:lstStyle/>
          <a:p>
            <a:pPr>
              <a:defRPr/>
            </a:pPr>
            <a:fld id="{38BAA4DC-00DB-4DAE-985C-0C758E2C7F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Source:  M. B. </a:t>
            </a:r>
            <a:r>
              <a:rPr lang="en-US" dirty="0" err="1"/>
              <a:t>Schnapper</a:t>
            </a:r>
            <a:r>
              <a:rPr lang="en-US" dirty="0"/>
              <a:t>, </a:t>
            </a:r>
            <a:r>
              <a:rPr lang="en-US" i="1" dirty="0"/>
              <a:t>American Labor:  A Bicentennial History</a:t>
            </a:r>
            <a:r>
              <a:rPr lang="en-US" dirty="0"/>
              <a:t>, Public Affairs Press, 1975, page 474. Copyright.</a:t>
            </a:r>
          </a:p>
          <a:p>
            <a:pPr eaLnBrk="1" hangingPunct="1"/>
            <a:r>
              <a:rPr lang="en-US" dirty="0" smtClean="0"/>
              <a:t>From the late 1790s to the early 1930s, the American labor movement largely excluded or restricted the membership of people of color.  Many unions had outright bans while others restricted membership to segregated locals.  This racist approach was both wrong but also played into the hands of the corporations that were determined to keep America non-union.</a:t>
            </a:r>
          </a:p>
          <a:p>
            <a:pPr eaLnBrk="1" hangingPunct="1"/>
            <a:r>
              <a:rPr lang="en-US" dirty="0" smtClean="0"/>
              <a:t>There were important exceptions to racial exclusion in the Mine Workers, the Amalgamated Clothing Workers, International Ladies Garment Workers and the Brewery Workers Unions.  There were also many examples of white and people of color unionists joining together to build unions and demand justice on the job and in the larger community.</a:t>
            </a:r>
          </a:p>
          <a:p>
            <a:pPr eaLnBrk="1" hangingPunct="1"/>
            <a:r>
              <a:rPr lang="en-US" dirty="0" smtClean="0"/>
              <a:t>Racism, sexism, religious intolerance  and anti-immigrant hatred divided the working class.  By the early 1920s the Ku Klux Klan had 4 to 5 million members which is equivalent to 12 to 15 million members in 2011.</a:t>
            </a:r>
          </a:p>
          <a:p>
            <a:pPr eaLnBrk="1" hangingPunct="1"/>
            <a:r>
              <a:rPr lang="en-US" dirty="0" smtClean="0"/>
              <a:t>However, there was growing awareness among political radicals, progressive trade unionists and working class people that the struggle against racism and for genuine multi-racial unity was critical to creating a better life for all Americans.  This awareness was being translated into movements of the unemployed and their families as well as organizing unions in the great mass production industries of auto, steel, meatpacking, rubber and others.  A new consciousness was emerging out of a long history of racism and divisions among working people.</a:t>
            </a:r>
          </a:p>
          <a:p>
            <a:pPr eaLnBrk="1" hangingPunct="1"/>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CACA7290-5DDF-4725-918E-D080250AD5A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Wayne State University, Walter P. Reuther Library, Ford Hunger Strike Collection, #DN_77646_2,. Copyright. https://</a:t>
            </a:r>
            <a:r>
              <a:rPr lang="en-US" dirty="0" smtClean="0"/>
              <a:t>www.reuther.wayne.edu/print/7283</a:t>
            </a:r>
            <a:endParaRPr lang="en-US" dirty="0"/>
          </a:p>
        </p:txBody>
      </p:sp>
      <p:sp>
        <p:nvSpPr>
          <p:cNvPr id="4" name="Slide Number Placeholder 3"/>
          <p:cNvSpPr>
            <a:spLocks noGrp="1"/>
          </p:cNvSpPr>
          <p:nvPr>
            <p:ph type="sldNum" sz="quarter" idx="5"/>
          </p:nvPr>
        </p:nvSpPr>
        <p:spPr/>
        <p:txBody>
          <a:bodyPr/>
          <a:lstStyle/>
          <a:p>
            <a:pPr>
              <a:defRPr/>
            </a:pPr>
            <a:fld id="{549D4D26-1CD0-4BE3-B734-EC6D3158FC6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Source:  Wayne State University, Walter P. Reuther Library, Ford Hunger Strike Collection, #12273  Copyright.  https://www.reuther.wayne.edu/print/7262</a:t>
            </a:r>
          </a:p>
        </p:txBody>
      </p:sp>
      <p:sp>
        <p:nvSpPr>
          <p:cNvPr id="4" name="Slide Number Placeholder 3"/>
          <p:cNvSpPr>
            <a:spLocks noGrp="1"/>
          </p:cNvSpPr>
          <p:nvPr>
            <p:ph type="sldNum" sz="quarter" idx="5"/>
          </p:nvPr>
        </p:nvSpPr>
        <p:spPr/>
        <p:txBody>
          <a:bodyPr/>
          <a:lstStyle/>
          <a:p>
            <a:pPr>
              <a:defRPr/>
            </a:pPr>
            <a:fld id="{375F4E0E-C9C1-4E8B-AC8E-6BA70D16AD2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The </a:t>
            </a:r>
            <a:r>
              <a:rPr lang="en-US" dirty="0" err="1"/>
              <a:t>Pogues</a:t>
            </a:r>
            <a:r>
              <a:rPr lang="en-US" dirty="0"/>
              <a:t> Forum. http://www.pogues.com/forum/viewtopic.php?f=38&amp;t=11561&amp;p=200646</a:t>
            </a:r>
          </a:p>
          <a:p>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16</a:t>
            </a:fld>
            <a:endParaRPr lang="en-US"/>
          </a:p>
        </p:txBody>
      </p:sp>
    </p:spTree>
    <p:extLst>
      <p:ext uri="{BB962C8B-B14F-4D97-AF65-F5344CB8AC3E}">
        <p14:creationId xmlns:p14="http://schemas.microsoft.com/office/powerpoint/2010/main" val="3080751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Wayne State University, Walter Reuther Library, Flint Sit-Down Strike Collection, #3991.  Copyright. </a:t>
            </a:r>
            <a:r>
              <a:rPr lang="en-US" dirty="0">
                <a:hlinkClick r:id="rId3"/>
              </a:rPr>
              <a:t>https://</a:t>
            </a:r>
            <a:r>
              <a:rPr lang="en-US" dirty="0" smtClean="0">
                <a:hlinkClick r:id="rId3"/>
              </a:rPr>
              <a:t>www.reuther.wayne.edu/node/3123</a:t>
            </a:r>
            <a:endParaRPr lang="en-US" dirty="0" smtClean="0"/>
          </a:p>
          <a:p>
            <a:endParaRPr lang="en-US" dirty="0"/>
          </a:p>
          <a:p>
            <a:pPr eaLnBrk="1" hangingPunct="1"/>
            <a:r>
              <a:rPr lang="en-US" dirty="0"/>
              <a:t>In January 1937, the small Autoworkers Union began massive sit-down strikes in the General Motors plants in Flint Michigan.  GM was the largest and most powerful corporation in the world.  They were the bedrock of anti-union corporate power.</a:t>
            </a:r>
          </a:p>
          <a:p>
            <a:pPr eaLnBrk="1" hangingPunct="1"/>
            <a:r>
              <a:rPr lang="en-US" dirty="0"/>
              <a:t>At GM’s urging, Flint police attacked the sit-down strikers but were driven out of the plants by determined strikers and their supporters.  At this point, the Union called for supporters to come for all over the Midwest to defend the sit-down strikers.  Thousands came to Flint to defend the strikers and to hopefully prevent another massacre.  </a:t>
            </a:r>
            <a:r>
              <a:rPr lang="en-US" b="1" dirty="0"/>
              <a:t>This was the Occupy Flint movement of its time.  They occupied the factories where wealth was being created.  It was the Arab Spring of its time.</a:t>
            </a:r>
          </a:p>
          <a:p>
            <a:endParaRPr lang="en-US" dirty="0"/>
          </a:p>
          <a:p>
            <a:endParaRPr lang="en-US" dirty="0" smtClean="0"/>
          </a:p>
        </p:txBody>
      </p:sp>
      <p:sp>
        <p:nvSpPr>
          <p:cNvPr id="4" name="Slide Number Placeholder 3"/>
          <p:cNvSpPr>
            <a:spLocks noGrp="1"/>
          </p:cNvSpPr>
          <p:nvPr>
            <p:ph type="sldNum" sz="quarter" idx="5"/>
          </p:nvPr>
        </p:nvSpPr>
        <p:spPr/>
        <p:txBody>
          <a:bodyPr/>
          <a:lstStyle/>
          <a:p>
            <a:pPr>
              <a:defRPr/>
            </a:pPr>
            <a:fld id="{CB950966-477F-41C9-9120-80D62221FCB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Source:  Wayne State University, Walter Reuther Library, Flint Sit-Down Strike Collection, #3991.  Copyright. https://www.reuther.wayne.edu/node/3123</a:t>
            </a:r>
          </a:p>
          <a:p>
            <a:pPr eaLnBrk="1" hangingPunct="1"/>
            <a:endParaRPr lang="en-US" dirty="0"/>
          </a:p>
          <a:p>
            <a:endParaRPr lang="en-US" dirty="0" smtClean="0"/>
          </a:p>
        </p:txBody>
      </p:sp>
      <p:sp>
        <p:nvSpPr>
          <p:cNvPr id="4" name="Slide Number Placeholder 3"/>
          <p:cNvSpPr>
            <a:spLocks noGrp="1"/>
          </p:cNvSpPr>
          <p:nvPr>
            <p:ph type="sldNum" sz="quarter" idx="5"/>
          </p:nvPr>
        </p:nvSpPr>
        <p:spPr/>
        <p:txBody>
          <a:bodyPr/>
          <a:lstStyle/>
          <a:p>
            <a:pPr>
              <a:defRPr/>
            </a:pPr>
            <a:fld id="{A164A295-8B53-49B8-9328-073363383DF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xfrm>
            <a:off x="909430" y="3332813"/>
            <a:ext cx="7435436" cy="32178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Source:  M. B. </a:t>
            </a:r>
            <a:r>
              <a:rPr lang="en-US" dirty="0" err="1"/>
              <a:t>Schnapper</a:t>
            </a:r>
            <a:r>
              <a:rPr lang="en-US" dirty="0"/>
              <a:t>, </a:t>
            </a:r>
            <a:r>
              <a:rPr lang="en-US" i="1" dirty="0"/>
              <a:t>American Labor:  A Bicentennial History</a:t>
            </a:r>
            <a:r>
              <a:rPr lang="en-US" dirty="0"/>
              <a:t>, Public Affairs Press, 1975, page 523.  Copyright.</a:t>
            </a:r>
          </a:p>
          <a:p>
            <a:pPr eaLnBrk="1" hangingPunct="1"/>
            <a:r>
              <a:rPr lang="en-US" dirty="0" smtClean="0"/>
              <a:t>Armed with a court injunction, GM called on Governor Murphy to use the National Guard to drive the strikers out.  The Governor refused.  GM called on President Roosevelt to use the U.S. Army to drive them out.  The President refused.  </a:t>
            </a:r>
          </a:p>
        </p:txBody>
      </p:sp>
      <p:sp>
        <p:nvSpPr>
          <p:cNvPr id="4" name="Slide Number Placeholder 3"/>
          <p:cNvSpPr>
            <a:spLocks noGrp="1"/>
          </p:cNvSpPr>
          <p:nvPr>
            <p:ph type="sldNum" sz="quarter" idx="5"/>
          </p:nvPr>
        </p:nvSpPr>
        <p:spPr/>
        <p:txBody>
          <a:bodyPr/>
          <a:lstStyle/>
          <a:p>
            <a:pPr>
              <a:defRPr/>
            </a:pPr>
            <a:fld id="{F8C0383F-2AE2-47FF-99EF-411863193FE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46A3646-2673-45AB-B446-E75FD3700E0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Wayne State University, Walter Reuther Library, Flint Sit-Down Strike Collection, #3997.  Copyright. https://www.reuther.wayne.edu/node/3123</a:t>
            </a:r>
          </a:p>
          <a:p>
            <a:pPr eaLnBrk="1" hangingPunct="1"/>
            <a:r>
              <a:rPr lang="en-US" dirty="0"/>
              <a:t>After a siege of 44 days, GM surrendered and signed a six month contract.</a:t>
            </a:r>
          </a:p>
          <a:p>
            <a:pPr eaLnBrk="1" hangingPunct="1"/>
            <a:r>
              <a:rPr lang="en-US" dirty="0"/>
              <a:t>This was a turning point in American history.</a:t>
            </a:r>
          </a:p>
          <a:p>
            <a:pPr eaLnBrk="1" hangingPunct="1"/>
            <a:r>
              <a:rPr lang="en-US" dirty="0"/>
              <a:t>A few months later, U.S. Steel, the world’s largest steel maker, surrendered and signed a  contract with the new United Steel Workers Union without a strike.  18 years earlier, when 365 thousand steel workers struck for recognition, U.S. Steel had the support of the police and National Guard in Gary Indiana where 18 strikers were killed.</a:t>
            </a:r>
          </a:p>
          <a:p>
            <a:pPr eaLnBrk="1" hangingPunct="1"/>
            <a:r>
              <a:rPr lang="en-US" dirty="0"/>
              <a:t>In 2 years, the percentage of unionized workers doubled to record highs.  It was the rising of native born and foreign born, white and people of color, male and female workers.   At long last, it was the time of the working class and their allies.</a:t>
            </a:r>
          </a:p>
          <a:p>
            <a:endParaRPr lang="en-US" dirty="0" smtClean="0"/>
          </a:p>
        </p:txBody>
      </p:sp>
      <p:sp>
        <p:nvSpPr>
          <p:cNvPr id="4" name="Slide Number Placeholder 3"/>
          <p:cNvSpPr>
            <a:spLocks noGrp="1"/>
          </p:cNvSpPr>
          <p:nvPr>
            <p:ph type="sldNum" sz="quarter" idx="5"/>
          </p:nvPr>
        </p:nvSpPr>
        <p:spPr/>
        <p:txBody>
          <a:bodyPr/>
          <a:lstStyle/>
          <a:p>
            <a:pPr>
              <a:defRPr/>
            </a:pPr>
            <a:fld id="{A646AA4C-51F0-4822-99C3-9E1E6341764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UFCW Local 324. </a:t>
            </a:r>
            <a:r>
              <a:rPr lang="en-US" dirty="0">
                <a:hlinkClick r:id="rId3"/>
              </a:rPr>
              <a:t>http://www.ufcw324.org/WorkArea/linkit.aspx?LinkIdentifier=id&amp;ItemID=777</a:t>
            </a:r>
            <a:endParaRPr lang="en-US" dirty="0"/>
          </a:p>
          <a:p>
            <a:r>
              <a:rPr lang="en-US" dirty="0" err="1" smtClean="0"/>
              <a:t>Sitdown</a:t>
            </a:r>
            <a:r>
              <a:rPr lang="en-US" dirty="0" smtClean="0"/>
              <a:t> strikes were not limited to largely male workplaces.  Woolworth’s was the </a:t>
            </a:r>
            <a:r>
              <a:rPr lang="en-US" dirty="0" err="1" smtClean="0"/>
              <a:t>Walmart</a:t>
            </a:r>
            <a:r>
              <a:rPr lang="en-US" dirty="0" smtClean="0"/>
              <a:t> of it time with over 60,000 employees.  They had an explicit ban on hiring black employees.</a:t>
            </a:r>
          </a:p>
          <a:p>
            <a:r>
              <a:rPr lang="en-US" dirty="0" smtClean="0"/>
              <a:t>The courageous women strikers in Detroit led to the unionization of many Woolworth stores in many large cities.</a:t>
            </a:r>
          </a:p>
        </p:txBody>
      </p:sp>
      <p:sp>
        <p:nvSpPr>
          <p:cNvPr id="4" name="Slide Number Placeholder 3"/>
          <p:cNvSpPr>
            <a:spLocks noGrp="1"/>
          </p:cNvSpPr>
          <p:nvPr>
            <p:ph type="sldNum" sz="quarter" idx="5"/>
          </p:nvPr>
        </p:nvSpPr>
        <p:spPr/>
        <p:txBody>
          <a:bodyPr/>
          <a:lstStyle/>
          <a:p>
            <a:pPr>
              <a:defRPr/>
            </a:pPr>
            <a:fld id="{EAC726EE-BB96-4EC2-BEA1-44DC6CA169E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Source: Years 1890  - 1929, Vernon Briggs, </a:t>
            </a:r>
            <a:r>
              <a:rPr lang="en-US" sz="1200" i="1" dirty="0" smtClean="0"/>
              <a:t>Immigration and  American </a:t>
            </a:r>
            <a:r>
              <a:rPr lang="en-US" sz="1200" dirty="0" smtClean="0"/>
              <a:t>Unionism, pages 71 and 113.  Years 1930 -1970, U.S. Department of </a:t>
            </a:r>
            <a:r>
              <a:rPr lang="en-US" sz="1100" dirty="0" smtClean="0"/>
              <a:t>Commerce</a:t>
            </a:r>
            <a:r>
              <a:rPr lang="en-US" sz="1200" dirty="0" smtClean="0"/>
              <a:t>,  “Historical Statistics of the U. S. – Colonial Times to 1970, page 178.  Years 1971 to 2003, U.S. Department of Commerce, “Statistical Abstract of the U.S., several issues, tables typically labeled “Labor Union Membership by Sector.  Years 2003 to 2012 Bureau of Labor Statistics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Barry T. Hirsch and David A. Macpherson, "</a:t>
            </a:r>
            <a:r>
              <a:rPr lang="en-US" sz="1200" u="sng" kern="1200" dirty="0" smtClean="0">
                <a:solidFill>
                  <a:schemeClr val="tx1"/>
                </a:solidFill>
                <a:effectLst/>
                <a:latin typeface="+mn-lt"/>
                <a:ea typeface="+mn-ea"/>
                <a:cs typeface="+mn-cs"/>
                <a:hlinkClick r:id="rId3" action="ppaction://hlinkfile"/>
              </a:rPr>
              <a:t>Union Membership and Coverage Database from the Current Population Survey: Note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Industrial and Labor Relations Review</a:t>
            </a:r>
            <a:r>
              <a:rPr lang="en-US" sz="1200" kern="1200" dirty="0" smtClean="0">
                <a:solidFill>
                  <a:schemeClr val="tx1"/>
                </a:solidFill>
                <a:effectLst/>
                <a:latin typeface="+mn-lt"/>
                <a:ea typeface="+mn-ea"/>
                <a:cs typeface="+mn-cs"/>
              </a:rPr>
              <a:t>, Vol. 56, No. 2, January 2003, pp. 349-54. (in </a:t>
            </a:r>
            <a:r>
              <a:rPr lang="en-US" sz="1200" kern="1200" dirty="0" err="1" smtClean="0">
                <a:solidFill>
                  <a:schemeClr val="tx1"/>
                </a:solidFill>
                <a:effectLst/>
                <a:latin typeface="+mn-lt"/>
                <a:ea typeface="+mn-ea"/>
                <a:cs typeface="+mn-cs"/>
              </a:rPr>
              <a:t>pdf</a:t>
            </a:r>
            <a:r>
              <a:rPr lang="en-US" sz="1200" kern="1200" dirty="0" smtClean="0">
                <a:solidFill>
                  <a:schemeClr val="tx1"/>
                </a:solidFill>
                <a:effectLst/>
                <a:latin typeface="+mn-lt"/>
                <a:ea typeface="+mn-ea"/>
                <a:cs typeface="+mn-cs"/>
              </a:rPr>
              <a:t>)  URL:  http://www.unionstats.com/ </a:t>
            </a:r>
          </a:p>
          <a:p>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22</a:t>
            </a:fld>
            <a:endParaRPr lang="en-US" dirty="0"/>
          </a:p>
        </p:txBody>
      </p:sp>
    </p:spTree>
    <p:extLst>
      <p:ext uri="{BB962C8B-B14F-4D97-AF65-F5344CB8AC3E}">
        <p14:creationId xmlns:p14="http://schemas.microsoft.com/office/powerpoint/2010/main" val="4014220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Increasing solidarity among working people – white and people of color; native-born and immigrant; people of various faith traditions; young and old; men and women; employed and unemployed – key to explosive growth in the labor movement and winning the New Deal reforms.</a:t>
            </a:r>
          </a:p>
          <a:p>
            <a:r>
              <a:rPr lang="en-US" smtClean="0"/>
              <a:t>In the mid-1930s, most of the American people won Social Security, unemployment insurance, the right to organize unions, minimum wage and overtime pay, child welfare, public assistance for poor families, protections for bank deposits, assistance in buying homes and more.</a:t>
            </a:r>
          </a:p>
          <a:p>
            <a:r>
              <a:rPr lang="en-US" smtClean="0"/>
              <a:t>After decades of defeats, working people had won many  fundamental labor, economic and social rights in five years.</a:t>
            </a:r>
          </a:p>
          <a:p>
            <a:endParaRPr lang="en-US" smtClean="0"/>
          </a:p>
        </p:txBody>
      </p:sp>
      <p:sp>
        <p:nvSpPr>
          <p:cNvPr id="4" name="Slide Number Placeholder 3"/>
          <p:cNvSpPr>
            <a:spLocks noGrp="1"/>
          </p:cNvSpPr>
          <p:nvPr>
            <p:ph type="sldNum" sz="quarter" idx="5"/>
          </p:nvPr>
        </p:nvSpPr>
        <p:spPr/>
        <p:txBody>
          <a:bodyPr/>
          <a:lstStyle/>
          <a:p>
            <a:pPr>
              <a:defRPr/>
            </a:pPr>
            <a:fld id="{E3A4084F-0217-4593-8E6E-E7713FC47743}"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new movements led to many historic victories that expanded our democracy and economic opportunities for tens of millions of Americans.  Once again the people had demonstrated their power to demand  and win major changes.  None of these victories were given to the people.  They built power to make them a reality.  It was the second great uprising of the people in the 20</a:t>
            </a:r>
            <a:r>
              <a:rPr lang="en-US" baseline="30000" dirty="0" smtClean="0"/>
              <a:t>th</a:t>
            </a:r>
            <a:r>
              <a:rPr lang="en-US" dirty="0" smtClean="0"/>
              <a:t> century. </a:t>
            </a:r>
          </a:p>
          <a:p>
            <a:r>
              <a:rPr lang="en-US" dirty="0"/>
              <a:t>These victories had very direct impacts on my family.  My unemployed autoworker grandfather Wabel died at age 53 lacking affordable health care that might have saved his life.  In sharp contrast, my beloved mother and father died in their 90s with access to some of the best health care in the world at the University of Washington.  They were poor but the victories of Medicare, Medicaid and Social Security coupled with the support of their children ensured that they died in dignity.  My grandfather died one of the wretched of the earth with no justice in his death.  My parents died with dignity and justice.  It was the victorious struggles of working people, organized labor and their many allies that gave them the help they needed as they aged.</a:t>
            </a:r>
          </a:p>
          <a:p>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25</a:t>
            </a:fld>
            <a:endParaRPr lang="en-US" dirty="0"/>
          </a:p>
        </p:txBody>
      </p:sp>
    </p:spTree>
    <p:extLst>
      <p:ext uri="{BB962C8B-B14F-4D97-AF65-F5344CB8AC3E}">
        <p14:creationId xmlns:p14="http://schemas.microsoft.com/office/powerpoint/2010/main" val="1572000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a:t>
            </a:r>
            <a:r>
              <a:rPr lang="en-US" dirty="0" err="1"/>
              <a:t>Mishel</a:t>
            </a:r>
            <a:r>
              <a:rPr lang="en-US" dirty="0"/>
              <a:t> and Bernstein, </a:t>
            </a:r>
            <a:r>
              <a:rPr lang="en-US" i="1" dirty="0"/>
              <a:t>The State of Working America 1994-95</a:t>
            </a:r>
            <a:r>
              <a:rPr lang="en-US" dirty="0"/>
              <a:t>, M.E. Sharpe, 1994, page 37. U.S. Census Bureau, Historical Income Tables.  F-1 for income ranges in 2010 dollars and F-3 for income changes. http://www.census.gov/hhes/www/income/data/historical/families/index.html </a:t>
            </a:r>
          </a:p>
        </p:txBody>
      </p:sp>
      <p:sp>
        <p:nvSpPr>
          <p:cNvPr id="4" name="Slide Number Placeholder 3"/>
          <p:cNvSpPr>
            <a:spLocks noGrp="1"/>
          </p:cNvSpPr>
          <p:nvPr>
            <p:ph type="sldNum" sz="quarter" idx="5"/>
          </p:nvPr>
        </p:nvSpPr>
        <p:spPr/>
        <p:txBody>
          <a:bodyPr/>
          <a:lstStyle/>
          <a:p>
            <a:pPr>
              <a:defRPr/>
            </a:pPr>
            <a:fld id="{ADD12767-832F-48CA-B209-826290EE1029}"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27</a:t>
            </a:fld>
            <a:endParaRPr lang="en-US"/>
          </a:p>
        </p:txBody>
      </p:sp>
    </p:spTree>
    <p:extLst>
      <p:ext uri="{BB962C8B-B14F-4D97-AF65-F5344CB8AC3E}">
        <p14:creationId xmlns:p14="http://schemas.microsoft.com/office/powerpoint/2010/main" val="2240632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U.S. Census Bureau, Historical Income Tables.  F-1 for income ranges in 2010 dollars and F-3 for income changes. http://www.census.gov/hhes/www/income/data/historical/families/index.html Top 0.01% 1979 to 2005.  Congressional Budget Office, “Historical Effective Tax Rates,” 2008., Table 3. </a:t>
            </a:r>
            <a:r>
              <a:rPr lang="en-US" dirty="0">
                <a:hlinkClick r:id="rId3"/>
              </a:rPr>
              <a:t>http://www.cbo.gov/ftpdocs/98xx/doc9884/12-23-EffectiveTaxRates_Letter.pdf</a:t>
            </a:r>
            <a:r>
              <a:rPr lang="en-US" dirty="0"/>
              <a:t> </a:t>
            </a:r>
          </a:p>
        </p:txBody>
      </p:sp>
      <p:sp>
        <p:nvSpPr>
          <p:cNvPr id="4" name="Slide Number Placeholder 3"/>
          <p:cNvSpPr>
            <a:spLocks noGrp="1"/>
          </p:cNvSpPr>
          <p:nvPr>
            <p:ph type="sldNum" sz="quarter" idx="10"/>
          </p:nvPr>
        </p:nvSpPr>
        <p:spPr/>
        <p:txBody>
          <a:bodyPr/>
          <a:lstStyle/>
          <a:p>
            <a:fld id="{4548ABB4-210E-460E-A441-548F426C3DCF}" type="slidenum">
              <a:rPr lang="en-US" smtClean="0"/>
              <a:t>28</a:t>
            </a:fld>
            <a:endParaRPr lang="en-US"/>
          </a:p>
        </p:txBody>
      </p:sp>
    </p:spTree>
    <p:extLst>
      <p:ext uri="{BB962C8B-B14F-4D97-AF65-F5344CB8AC3E}">
        <p14:creationId xmlns:p14="http://schemas.microsoft.com/office/powerpoint/2010/main" val="2302678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Wikipedia. http://en.wikipedia.org/wiki/File:Warren_Buffett_KU_Visit.jpg</a:t>
            </a:r>
          </a:p>
          <a:p>
            <a:endParaRPr lang="en-US" dirty="0" smtClean="0"/>
          </a:p>
        </p:txBody>
      </p:sp>
      <p:sp>
        <p:nvSpPr>
          <p:cNvPr id="4" name="Slide Number Placeholder 3"/>
          <p:cNvSpPr>
            <a:spLocks noGrp="1"/>
          </p:cNvSpPr>
          <p:nvPr>
            <p:ph type="sldNum" sz="quarter" idx="5"/>
          </p:nvPr>
        </p:nvSpPr>
        <p:spPr/>
        <p:txBody>
          <a:bodyPr/>
          <a:lstStyle/>
          <a:p>
            <a:pPr>
              <a:defRPr/>
            </a:pPr>
            <a:fld id="{3CC95B71-EF45-4460-89A9-E626FE3B8539}"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Source:  Greenpeace. http://www.greenpeace.org/usa/en/campaigns/global-warming-and-energy/polluterwatch/The-Lewis-Powell-Memo/</a:t>
            </a:r>
          </a:p>
        </p:txBody>
      </p:sp>
      <p:sp>
        <p:nvSpPr>
          <p:cNvPr id="4" name="Slide Number Placeholder 3"/>
          <p:cNvSpPr>
            <a:spLocks noGrp="1"/>
          </p:cNvSpPr>
          <p:nvPr>
            <p:ph type="sldNum" sz="quarter" idx="5"/>
          </p:nvPr>
        </p:nvSpPr>
        <p:spPr/>
        <p:txBody>
          <a:bodyPr/>
          <a:lstStyle/>
          <a:p>
            <a:pPr>
              <a:defRPr/>
            </a:pPr>
            <a:fld id="{9984E9DE-8497-42BC-9D5C-60C0242D0E5D}"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64F51C1-907F-4275-986C-9EE6F7A9C36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p:cNvSpPr>
          <p:nvPr>
            <p:ph type="body" idx="1"/>
          </p:nvPr>
        </p:nvSpPr>
        <p:spPr bwMode="auto">
          <a:xfrm>
            <a:off x="930482" y="3330419"/>
            <a:ext cx="7435436" cy="3277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mtClean="0"/>
              <a:t>The major victories of the 1960s and the early 1970s caused great alarm among corporate America, their right wing political allies and corporate mainstream politicians.  Many of these victories coupled with an upsurge in labor unrest threatened many of their fundamental interests and furthered limited their power and freedom.  Corporate America desperately wanted to regain political dominance and greater freedom from government control and strong unions. </a:t>
            </a:r>
          </a:p>
          <a:p>
            <a:pPr eaLnBrk="1" hangingPunct="1">
              <a:lnSpc>
                <a:spcPct val="90000"/>
              </a:lnSpc>
              <a:spcBef>
                <a:spcPct val="0"/>
              </a:spcBef>
            </a:pPr>
            <a:endParaRPr lang="en-US" smtClean="0"/>
          </a:p>
          <a:p>
            <a:pPr eaLnBrk="1" hangingPunct="1">
              <a:lnSpc>
                <a:spcPct val="90000"/>
              </a:lnSpc>
              <a:spcBef>
                <a:spcPct val="0"/>
              </a:spcBef>
            </a:pPr>
            <a:r>
              <a:rPr lang="en-US" smtClean="0"/>
              <a:t>On August 23, 1971, Lewis Powell, wrote a famous confidential memo to the U.S. Chamber of Commerce calling for a major counterattack by corporate America. </a:t>
            </a:r>
            <a:r>
              <a:rPr lang="en-US" smtClean="0">
                <a:hlinkClick r:id="rId3"/>
              </a:rPr>
              <a:t>http://reclaimdemocracy.org/corporate_accountability/powell_memo_lewis.html</a:t>
            </a:r>
            <a:r>
              <a:rPr lang="en-US" smtClean="0"/>
              <a:t> This memo along with the writings of other corporate allies laid the foundation for the corporate counterattack that helped achieve the election of Ronald Reagan in 1980s and a fundamental shift in American economic and political life.</a:t>
            </a:r>
          </a:p>
          <a:p>
            <a:pPr eaLnBrk="1" hangingPunct="1">
              <a:lnSpc>
                <a:spcPct val="90000"/>
              </a:lnSpc>
              <a:spcBef>
                <a:spcPct val="0"/>
              </a:spcBef>
            </a:pPr>
            <a:endParaRPr lang="en-US" smtClean="0"/>
          </a:p>
          <a:p>
            <a:pPr eaLnBrk="1" hangingPunct="1">
              <a:lnSpc>
                <a:spcPct val="90000"/>
              </a:lnSpc>
              <a:spcBef>
                <a:spcPct val="0"/>
              </a:spcBef>
            </a:pPr>
            <a:r>
              <a:rPr lang="en-US" smtClean="0"/>
              <a:t>The key elements and messages of the strategy are listed above.  They also included the importance of winning the battle for the future vision of the country coupled with values, themes and messages that would become the dominant view of our future.  This battle of ideas would be supported by the creation of many think tanks, endowment of chairs in university economics departments and business schools, attacks on leftist and progressive intellectuals, strengthening lobbying efforts, dominating the media and building powerful and well-funded permanent political and election campaign organizations.  Crushing unions would be key.</a:t>
            </a:r>
          </a:p>
          <a:p>
            <a:pPr eaLnBrk="1" hangingPunct="1">
              <a:lnSpc>
                <a:spcPct val="90000"/>
              </a:lnSpc>
              <a:spcBef>
                <a:spcPct val="0"/>
              </a:spcBef>
            </a:pPr>
            <a:endParaRPr lang="en-US" smtClean="0"/>
          </a:p>
          <a:p>
            <a:pPr eaLnBrk="1" hangingPunct="1">
              <a:lnSpc>
                <a:spcPct val="90000"/>
              </a:lnSpc>
              <a:spcBef>
                <a:spcPct val="0"/>
              </a:spcBef>
            </a:pPr>
            <a:r>
              <a:rPr lang="en-US" smtClean="0"/>
              <a:t>What were the results?  We have already seen the dramatic shift to economic inequality.  Long gone were the days of a rising tide would lift all boats.</a:t>
            </a:r>
          </a:p>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UNIONS ARE THE LARGEST AND STRONGEST MOVEMENT RESISTING CORPORATE DOMINATION.</a:t>
            </a:r>
          </a:p>
          <a:p>
            <a:pPr eaLnBrk="1" hangingPunct="1">
              <a:spcBef>
                <a:spcPct val="0"/>
              </a:spcBef>
            </a:pPr>
            <a:r>
              <a:rPr lang="en-US" b="1" smtClean="0"/>
              <a:t>ECONOMIC RESISTANCE TO PROFIT MAXIMIZATION</a:t>
            </a:r>
          </a:p>
          <a:p>
            <a:pPr eaLnBrk="1" hangingPunct="1">
              <a:spcBef>
                <a:spcPct val="0"/>
              </a:spcBef>
            </a:pPr>
            <a:r>
              <a:rPr lang="en-US" b="1" smtClean="0"/>
              <a:t>STRONG POLITICAL EFFORTS TO ELECT PRO-JUSTICE CANDIDATES</a:t>
            </a:r>
          </a:p>
          <a:p>
            <a:pPr eaLnBrk="1" hangingPunct="1">
              <a:spcBef>
                <a:spcPct val="0"/>
              </a:spcBef>
            </a:pPr>
            <a:r>
              <a:rPr lang="en-US" b="1" smtClean="0"/>
              <a:t>CORPORATE AMERICA KNOWS OUR HISTORY BETTER THAN WE DO</a:t>
            </a:r>
          </a:p>
          <a:p>
            <a:pPr eaLnBrk="1" hangingPunct="1">
              <a:spcBef>
                <a:spcPct val="0"/>
              </a:spcBef>
            </a:pPr>
            <a:endParaRPr lang="en-US" smtClean="0"/>
          </a:p>
          <a:p>
            <a:pPr eaLnBrk="1" hangingPunct="1">
              <a:spcBef>
                <a:spcPct val="0"/>
              </a:spcBef>
            </a:pPr>
            <a:r>
              <a:rPr lang="en-US" smtClean="0"/>
              <a:t>Corporate America, aided by the political allies, launched a massive offensive against organized labor in the 1980’s.  President Reagan’s mass firing of striking air traffic controllers in the 1981 PATCO strike sent a signal to corporate America that the federal government was their ally in destroying organized labor.</a:t>
            </a:r>
          </a:p>
          <a:p>
            <a:pPr eaLnBrk="1" hangingPunct="1">
              <a:spcBef>
                <a:spcPct val="0"/>
              </a:spcBef>
            </a:pPr>
            <a:endParaRPr lang="en-US" smtClean="0"/>
          </a:p>
          <a:p>
            <a:pPr eaLnBrk="1" hangingPunct="1">
              <a:spcBef>
                <a:spcPct val="0"/>
              </a:spcBef>
            </a:pPr>
            <a:r>
              <a:rPr lang="en-US" smtClean="0"/>
              <a:t>Many major strikes were lost including Phelps-Dodge in the copper industry, Greyhound in interstate transportation, Caterpillar in heavy equipment and many more.  Corporate America wanted major concessions in wages, benefits, pensions, working conditions and if possible to wipe out the unions.  They also wanted to ensure that the growing service industries would remain nonunion.  A union-free America was their dream and battle cry.  </a:t>
            </a:r>
          </a:p>
          <a:p>
            <a:pPr eaLnBrk="1" hangingPunct="1">
              <a:spcBef>
                <a:spcPct val="0"/>
              </a:spcBef>
            </a:pPr>
            <a:endParaRPr lang="en-US" smtClean="0"/>
          </a:p>
          <a:p>
            <a:pPr eaLnBrk="1" hangingPunct="1">
              <a:spcBef>
                <a:spcPct val="0"/>
              </a:spcBef>
            </a:pPr>
            <a:r>
              <a:rPr lang="en-US" smtClean="0"/>
              <a:t>Between 1980 and 1990, the percentage of unionized workers was cut by a third.  Systematic violations of labor laws became the order of the day.  The widespread use of permanent striker replacements became a way of life.  The days of organized labor serving as a powerful counterbalance to corporate power were fading away in the workplace and in political life.</a:t>
            </a:r>
          </a:p>
          <a:p>
            <a:pPr eaLnBrk="1" hangingPunct="1">
              <a:spcBef>
                <a:spcPct val="0"/>
              </a:spcBef>
            </a:pPr>
            <a:endParaRPr lang="en-US" b="1" smtClean="0"/>
          </a:p>
          <a:p>
            <a:pPr eaLnBrk="1" hangingPunct="1">
              <a:spcBef>
                <a:spcPct val="0"/>
              </a:spcBef>
            </a:pPr>
            <a:r>
              <a:rPr lang="en-US" smtClean="0"/>
              <a:t>I lost my job in a union bust in 1982 when the unionized plant I worked in was sold.  We were all fired on 5 hours notice and the union was broken.  I lost my pension and spent the next 15 months out of work.  I took a 50% pay cut when I finally found a new job in a new career field.  It was a new day in America for workers.  A dark, dark day.</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z="1800" smtClean="0"/>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p:cNvSpPr>
          <p:nvPr>
            <p:ph type="body" idx="1"/>
          </p:nvPr>
        </p:nvSpPr>
        <p:spPr bwMode="auto">
          <a:xfrm>
            <a:off x="909430" y="3332813"/>
            <a:ext cx="7435436" cy="333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Years of financial deregulation and rapacious and abusive corporate behavior, rapidly rising housing prices, stagnant incomes for many Americans and tax cuts for the wealthy and corporations eventually led to a financial and economic crisis.  The financial crisis of 2007-08 and the resulting Great Recession has wreaked havoc in the lives of tens of millions of Americans and their families. </a:t>
            </a:r>
          </a:p>
          <a:p>
            <a:pPr eaLnBrk="1" hangingPunct="1"/>
            <a:r>
              <a:rPr lang="en-US" smtClean="0"/>
              <a:t>The number of Americans in poverty soared by 8.9 million between 2007 and 2010 with the poverty rates for blacks and Hispanics more than twice that of whites.  The poverty rate for Asians was slightly lower than the rate for whites. </a:t>
            </a:r>
          </a:p>
          <a:p>
            <a:pPr eaLnBrk="1" hangingPunct="1"/>
            <a:r>
              <a:rPr lang="en-US" smtClean="0"/>
              <a:t>The number of Americans reducing their food intake due to a lack of money rose from 11.9 million in 2007 to 17.7 million in 2009.</a:t>
            </a:r>
          </a:p>
          <a:p>
            <a:pPr eaLnBrk="1" hangingPunct="1"/>
            <a:r>
              <a:rPr lang="en-US" smtClean="0"/>
              <a:t>Personal bankruptcies skyrocketed from 598,000 in 2006 to 1.54 million in 2010.</a:t>
            </a:r>
          </a:p>
          <a:p>
            <a:pPr eaLnBrk="1" hangingPunct="1"/>
            <a:r>
              <a:rPr lang="en-US" smtClean="0"/>
              <a:t>The rate of homeowners with prime mortgages in foreclosure exploded 560 percent between 2006 and 2009.</a:t>
            </a:r>
          </a:p>
          <a:p>
            <a:pPr eaLnBrk="1" hangingPunct="1"/>
            <a:r>
              <a:rPr lang="en-US" sz="900" smtClean="0"/>
              <a:t>Sources:</a:t>
            </a:r>
          </a:p>
          <a:p>
            <a:pPr eaLnBrk="1" hangingPunct="1"/>
            <a:r>
              <a:rPr lang="en-US" sz="900" smtClean="0"/>
              <a:t>U.S. Census Bureau, “Historical  Poverty Tables, Table 2.” </a:t>
            </a:r>
            <a:r>
              <a:rPr lang="en-US" sz="900" smtClean="0">
                <a:hlinkClick r:id="rId3"/>
              </a:rPr>
              <a:t>http://www.census.gov/hhes/www/poverty/data/historical/people.html</a:t>
            </a:r>
            <a:endParaRPr lang="en-US" sz="900" smtClean="0"/>
          </a:p>
          <a:p>
            <a:pPr eaLnBrk="1" hangingPunct="1"/>
            <a:r>
              <a:rPr lang="en-US" sz="900" smtClean="0"/>
              <a:t>Nord, Mark, Coleman-Jensen, Alisha, Andrews, Margaret, and Carlson, Steven, “Household Food Security in the United States, 2009, U.S. Department of Agriculture, page 6. </a:t>
            </a:r>
            <a:r>
              <a:rPr lang="en-US" sz="900" smtClean="0">
                <a:hlinkClick r:id="rId4"/>
              </a:rPr>
              <a:t>http://www.ers.usda.gov/Publications/ERR108/ERR108.pdf</a:t>
            </a:r>
            <a:endParaRPr lang="en-US" sz="900" smtClean="0"/>
          </a:p>
          <a:p>
            <a:pPr eaLnBrk="1" hangingPunct="1"/>
            <a:r>
              <a:rPr lang="en-US" sz="900" smtClean="0"/>
              <a:t>American Bankruptcy Institute, “Annual Business and Non-Business Filings by Year (1980-2009). </a:t>
            </a:r>
            <a:r>
              <a:rPr lang="en-US" sz="900" smtClean="0">
                <a:hlinkClick r:id="rId5"/>
              </a:rPr>
              <a:t>www.abiworld.org/AM/AMTemplate.cfm?Section=Home&amp;CONTENTID=60229&amp;TEMPLATE=/CM/ContentDisplay.cfm</a:t>
            </a:r>
            <a:endParaRPr lang="en-US" sz="900" smtClean="0"/>
          </a:p>
          <a:p>
            <a:pPr eaLnBrk="1" hangingPunct="1"/>
            <a:r>
              <a:rPr lang="en-US" sz="900" smtClean="0"/>
              <a:t>U.S. Census Bureau, </a:t>
            </a:r>
            <a:r>
              <a:rPr lang="en-US" sz="900" i="1" smtClean="0"/>
              <a:t>Statistical Abstract of the U.S 2011</a:t>
            </a:r>
            <a:r>
              <a:rPr lang="en-US" sz="900" smtClean="0"/>
              <a:t>, “Mortgage Originations and Delinquency and Foreclosure Rates”, Table 1193. </a:t>
            </a:r>
            <a:r>
              <a:rPr lang="en-US" sz="900" smtClean="0">
                <a:hlinkClick r:id="rId6"/>
              </a:rPr>
              <a:t>http://www.census.gov/compendia/statab/2011/tables/11s1193.pdf</a:t>
            </a:r>
            <a:r>
              <a:rPr lang="en-US" sz="900" smtClean="0"/>
              <a:t> </a:t>
            </a:r>
            <a:endParaRPr lang="en-US" smtClean="0"/>
          </a:p>
          <a:p>
            <a:pPr eaLnBrk="1" hangingPunct="1"/>
            <a:endParaRPr lang="en-US" smtClean="0"/>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34</a:t>
            </a:fld>
            <a:endParaRPr lang="en-US"/>
          </a:p>
        </p:txBody>
      </p:sp>
    </p:spTree>
    <p:extLst>
      <p:ext uri="{BB962C8B-B14F-4D97-AF65-F5344CB8AC3E}">
        <p14:creationId xmlns:p14="http://schemas.microsoft.com/office/powerpoint/2010/main" val="398082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1857D6-EB4A-4285-BACB-229AF605217F}"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7D89404-B2A9-4089-AA37-3D695181DCD0}"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a:t>Harris Poll, “Big Companies, PACs, Banks, Financial Institutions and Lobbyists Seen by Strong Majorities as Having Too Much Power and Influence in DC,”, June 1, 2011. </a:t>
            </a:r>
            <a:r>
              <a:rPr lang="en-US" dirty="0">
                <a:hlinkClick r:id="rId3"/>
              </a:rPr>
              <a:t>http://www.harrisinteractive.com/NewsRoom/HarrisPolls/tabid/447/mid/1508/articleId/790/ctl/ReadCustom%20Default/Default.aspx</a:t>
            </a:r>
            <a:endParaRPr lang="en-US" dirty="0"/>
          </a:p>
          <a:p>
            <a:r>
              <a:rPr lang="en-US" dirty="0">
                <a:latin typeface="Calibri"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37</a:t>
            </a:fld>
            <a:endParaRPr lang="en-US"/>
          </a:p>
        </p:txBody>
      </p:sp>
    </p:spTree>
    <p:extLst>
      <p:ext uri="{BB962C8B-B14F-4D97-AF65-F5344CB8AC3E}">
        <p14:creationId xmlns:p14="http://schemas.microsoft.com/office/powerpoint/2010/main" val="2717656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smtClean="0"/>
              <a:t>Gallup:</a:t>
            </a:r>
            <a:r>
              <a:rPr lang="en-US" baseline="0" dirty="0" smtClean="0"/>
              <a:t>  Do You Approve or Disapprove of Labor Unions?   </a:t>
            </a:r>
            <a:endParaRPr lang="en-US" dirty="0" smtClean="0"/>
          </a:p>
          <a:p>
            <a:r>
              <a:rPr lang="en-US" dirty="0" smtClean="0"/>
              <a:t>Pew:  Labor Unions are Necessary to Protect</a:t>
            </a:r>
            <a:r>
              <a:rPr lang="en-US" baseline="0" dirty="0" smtClean="0"/>
              <a:t> the Working Person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Gallup Poll, “In U.S., Labor Union</a:t>
            </a:r>
            <a:r>
              <a:rPr lang="en-US" sz="1200" baseline="0" dirty="0" smtClean="0"/>
              <a:t> Approval Steady at 52%.” http://www.gallup.com/poll/157025/labor-union-approval-steady.aspx</a:t>
            </a: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Pew Research Center for the People and the Press, “Trends in Political Values and Core Attitudes:  1987-2012,</a:t>
            </a:r>
            <a:r>
              <a:rPr lang="en-US" sz="1200" baseline="0" dirty="0" smtClean="0"/>
              <a:t> page 157. http://www.people-press.org/2012/06/04/partisan-polarization-surges-in-bush-obama-years/</a:t>
            </a:r>
            <a:r>
              <a:rPr lang="en-US" sz="1200" dirty="0" smtClean="0"/>
              <a:t> </a:t>
            </a:r>
          </a:p>
          <a:p>
            <a:endParaRPr lang="en-US" dirty="0" smtClean="0"/>
          </a:p>
          <a:p>
            <a:r>
              <a:rPr lang="en-US" sz="1200" b="0" i="0" u="none" strike="noStrike" kern="1200" dirty="0" smtClean="0">
                <a:solidFill>
                  <a:schemeClr val="tx1"/>
                </a:solidFill>
                <a:effectLst/>
                <a:latin typeface="+mn-lt"/>
                <a:ea typeface="+mn-ea"/>
                <a:cs typeface="+mn-cs"/>
              </a:rPr>
              <a:t>1987, 1988, 1989 Gallup added</a:t>
            </a:r>
            <a:r>
              <a:rPr lang="en-US" dirty="0" smtClean="0"/>
              <a:t> </a:t>
            </a:r>
            <a:r>
              <a:rPr lang="en-US" sz="1200" b="0" i="0" u="none" strike="noStrike" kern="1200" dirty="0" smtClean="0">
                <a:solidFill>
                  <a:schemeClr val="tx1"/>
                </a:solidFill>
                <a:effectLst/>
                <a:latin typeface="+mn-lt"/>
                <a:ea typeface="+mn-ea"/>
                <a:cs typeface="+mn-cs"/>
              </a:rPr>
              <a:t>1991, 2001, 2004, 2005, 2006, 2008, 2010, 2011 Pew added.</a:t>
            </a:r>
            <a:r>
              <a:rPr lang="en-US" sz="1200" b="0" i="0" u="none" strike="noStrike" kern="1200" baseline="0" dirty="0" smtClean="0">
                <a:solidFill>
                  <a:schemeClr val="tx1"/>
                </a:solidFill>
                <a:effectLst/>
                <a:latin typeface="+mn-lt"/>
                <a:ea typeface="+mn-ea"/>
                <a:cs typeface="+mn-cs"/>
              </a:rPr>
              <a:t>  Data points added to provide smooth lines.  Data is consistent with overall trends.</a:t>
            </a:r>
            <a:endParaRPr lang="en-US" dirty="0"/>
          </a:p>
        </p:txBody>
      </p:sp>
      <p:sp>
        <p:nvSpPr>
          <p:cNvPr id="4" name="Slide Number Placeholder 3"/>
          <p:cNvSpPr>
            <a:spLocks noGrp="1"/>
          </p:cNvSpPr>
          <p:nvPr>
            <p:ph type="sldNum" sz="quarter" idx="10"/>
          </p:nvPr>
        </p:nvSpPr>
        <p:spPr/>
        <p:txBody>
          <a:bodyPr/>
          <a:lstStyle/>
          <a:p>
            <a:fld id="{2A089F94-3283-46F8-964B-BED4FCCE3C09}" type="slidenum">
              <a:rPr lang="en-US" smtClean="0"/>
              <a:t>38</a:t>
            </a:fld>
            <a:endParaRPr lang="en-US" dirty="0"/>
          </a:p>
        </p:txBody>
      </p:sp>
    </p:spTree>
    <p:extLst>
      <p:ext uri="{BB962C8B-B14F-4D97-AF65-F5344CB8AC3E}">
        <p14:creationId xmlns:p14="http://schemas.microsoft.com/office/powerpoint/2010/main" val="2910311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Gallup</a:t>
            </a:r>
            <a:r>
              <a:rPr lang="en-US" baseline="0" dirty="0" smtClean="0"/>
              <a:t> Poll, “</a:t>
            </a:r>
            <a:r>
              <a:rPr lang="en-US" sz="1200" b="0" i="0" kern="1200" dirty="0" smtClean="0">
                <a:solidFill>
                  <a:schemeClr val="tx1"/>
                </a:solidFill>
                <a:effectLst/>
                <a:latin typeface="+mn-lt"/>
                <a:ea typeface="+mn-ea"/>
                <a:cs typeface="+mn-cs"/>
              </a:rPr>
              <a:t>In U.S., Labor Union Approval Steady at 52%,” August 31, 2012. </a:t>
            </a:r>
            <a:r>
              <a:rPr lang="en-US" dirty="0" smtClean="0">
                <a:hlinkClick r:id="rId3"/>
              </a:rPr>
              <a:t>http://www.gallup.com/poll/157025/labor-union-approval-steady.aspx</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3226C8-6E73-4AC2-B28C-A874A78547CD}" type="slidenum">
              <a:rPr lang="en-US" smtClean="0"/>
              <a:t>39</a:t>
            </a:fld>
            <a:endParaRPr lang="en-US"/>
          </a:p>
        </p:txBody>
      </p:sp>
    </p:spTree>
    <p:extLst>
      <p:ext uri="{BB962C8B-B14F-4D97-AF65-F5344CB8AC3E}">
        <p14:creationId xmlns:p14="http://schemas.microsoft.com/office/powerpoint/2010/main" val="3325170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187B055-E5A3-480D-8C07-8F3F65EAE318}"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smtClean="0"/>
              <a:t>Image:  </a:t>
            </a:r>
            <a:r>
              <a:rPr lang="en-US" dirty="0" smtClean="0">
                <a:hlinkClick r:id="rId3"/>
              </a:rPr>
              <a:t>http://www.time.com/time/covers/0,16641,19360203,00.html</a:t>
            </a:r>
            <a:r>
              <a:rPr lang="en-US" dirty="0" smtClean="0"/>
              <a:t>  </a:t>
            </a:r>
            <a:r>
              <a:rPr lang="en-US" i="0" dirty="0" smtClean="0"/>
              <a:t>Image</a:t>
            </a:r>
            <a:r>
              <a:rPr lang="en-US" i="0" baseline="0" dirty="0" smtClean="0"/>
              <a:t> may be subject to copyright.</a:t>
            </a:r>
          </a:p>
          <a:p>
            <a:endParaRPr lang="en-US" dirty="0"/>
          </a:p>
        </p:txBody>
      </p:sp>
      <p:sp>
        <p:nvSpPr>
          <p:cNvPr id="4" name="Slide Number Placeholder 3"/>
          <p:cNvSpPr>
            <a:spLocks noGrp="1"/>
          </p:cNvSpPr>
          <p:nvPr>
            <p:ph type="sldNum" sz="quarter" idx="10"/>
          </p:nvPr>
        </p:nvSpPr>
        <p:spPr/>
        <p:txBody>
          <a:bodyPr/>
          <a:lstStyle/>
          <a:p>
            <a:fld id="{113226C8-6E73-4AC2-B28C-A874A78547CD}" type="slidenum">
              <a:rPr lang="en-US" smtClean="0"/>
              <a:t>4</a:t>
            </a:fld>
            <a:endParaRPr lang="en-US"/>
          </a:p>
        </p:txBody>
      </p:sp>
    </p:spTree>
    <p:extLst>
      <p:ext uri="{BB962C8B-B14F-4D97-AF65-F5344CB8AC3E}">
        <p14:creationId xmlns:p14="http://schemas.microsoft.com/office/powerpoint/2010/main" val="1038591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41</a:t>
            </a:fld>
            <a:endParaRPr lang="en-US"/>
          </a:p>
        </p:txBody>
      </p:sp>
    </p:spTree>
    <p:extLst>
      <p:ext uri="{BB962C8B-B14F-4D97-AF65-F5344CB8AC3E}">
        <p14:creationId xmlns:p14="http://schemas.microsoft.com/office/powerpoint/2010/main" val="94150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a:hlinkClick r:id="rId3"/>
              </a:rPr>
              <a:t>http://</a:t>
            </a:r>
            <a:r>
              <a:rPr lang="en-US" dirty="0" smtClean="0">
                <a:hlinkClick r:id="rId3"/>
              </a:rPr>
              <a:t>www.cleveland.com/politics/index.ssf/2011/11/ohio_voters_overwhelmingly_rej.html</a:t>
            </a:r>
            <a:r>
              <a:rPr lang="en-US" dirty="0" smtClean="0"/>
              <a:t>  Image may be subject to copyright.</a:t>
            </a:r>
          </a:p>
          <a:p>
            <a:r>
              <a:rPr lang="en-US" dirty="0">
                <a:hlinkClick r:id="rId4"/>
              </a:rPr>
              <a:t>http://swampland.time.com/2011/11/15/the-lessons-of-issue-2s-defeat-in-ohio</a:t>
            </a:r>
            <a:r>
              <a:rPr lang="en-US" dirty="0" smtClean="0">
                <a:hlinkClick r:id="rId4"/>
              </a:rPr>
              <a:t>/</a:t>
            </a:r>
            <a:r>
              <a:rPr lang="en-US" dirty="0" smtClean="0"/>
              <a:t>  Image may be subject to copyright.</a:t>
            </a:r>
          </a:p>
          <a:p>
            <a:r>
              <a:rPr lang="en-US" dirty="0">
                <a:hlinkClick r:id="rId5"/>
              </a:rPr>
              <a:t>http://</a:t>
            </a:r>
            <a:r>
              <a:rPr lang="en-US" dirty="0" smtClean="0">
                <a:hlinkClick r:id="rId5"/>
              </a:rPr>
              <a:t>news.cincinnati.com/article/20111108/NEWS0108/111090341/Issue-2-rejected-overturning-SB-5</a:t>
            </a:r>
            <a:r>
              <a:rPr lang="en-US" dirty="0" smtClean="0"/>
              <a:t>  Image may be subject to copyright.</a:t>
            </a:r>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42</a:t>
            </a:fld>
            <a:endParaRPr lang="en-US"/>
          </a:p>
        </p:txBody>
      </p:sp>
    </p:spTree>
    <p:extLst>
      <p:ext uri="{BB962C8B-B14F-4D97-AF65-F5344CB8AC3E}">
        <p14:creationId xmlns:p14="http://schemas.microsoft.com/office/powerpoint/2010/main" val="3991633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43</a:t>
            </a:fld>
            <a:endParaRPr lang="en-US"/>
          </a:p>
        </p:txBody>
      </p:sp>
    </p:spTree>
    <p:extLst>
      <p:ext uri="{BB962C8B-B14F-4D97-AF65-F5344CB8AC3E}">
        <p14:creationId xmlns:p14="http://schemas.microsoft.com/office/powerpoint/2010/main" val="4273563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Pew Research Center, “Favorable</a:t>
            </a:r>
            <a:r>
              <a:rPr lang="en-US" baseline="0" dirty="0" smtClean="0"/>
              <a:t> Views of Business, Labor Rebound,” June 27, 2013, page 3. </a:t>
            </a:r>
            <a:r>
              <a:rPr lang="en-US" dirty="0" smtClean="0">
                <a:hlinkClick r:id="rId3"/>
              </a:rPr>
              <a:t>http://www.people-press.org/files/legacy-pdf/6-27-13%20Business%20and%20Labor%20Release.pdf</a:t>
            </a:r>
            <a:endParaRPr lang="en-US" dirty="0"/>
          </a:p>
        </p:txBody>
      </p:sp>
      <p:sp>
        <p:nvSpPr>
          <p:cNvPr id="4" name="Slide Number Placeholder 3"/>
          <p:cNvSpPr>
            <a:spLocks noGrp="1"/>
          </p:cNvSpPr>
          <p:nvPr>
            <p:ph type="sldNum" sz="quarter" idx="10"/>
          </p:nvPr>
        </p:nvSpPr>
        <p:spPr/>
        <p:txBody>
          <a:bodyPr/>
          <a:lstStyle/>
          <a:p>
            <a:fld id="{113226C8-6E73-4AC2-B28C-A874A78547CD}" type="slidenum">
              <a:rPr lang="en-US" smtClean="0"/>
              <a:t>44</a:t>
            </a:fld>
            <a:endParaRPr lang="en-US"/>
          </a:p>
        </p:txBody>
      </p:sp>
    </p:spTree>
    <p:extLst>
      <p:ext uri="{BB962C8B-B14F-4D97-AF65-F5344CB8AC3E}">
        <p14:creationId xmlns:p14="http://schemas.microsoft.com/office/powerpoint/2010/main" val="435654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15174F3-E7EA-4A9D-88AA-0D90975AD68D}"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xfrm>
            <a:off x="909430" y="3332813"/>
            <a:ext cx="7435436" cy="31544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Let’s us dedicate ourselves to building a better world.  As the Reverend Dr. Martin Luther King Jr. once said:  “The moral arc of the universe is long and it bends toward justice.”  I humbly add:  “But only if the people make it bend.”  This is our historic task.</a:t>
            </a:r>
          </a:p>
        </p:txBody>
      </p:sp>
      <p:sp>
        <p:nvSpPr>
          <p:cNvPr id="4" name="Slide Number Placeholder 3"/>
          <p:cNvSpPr>
            <a:spLocks noGrp="1"/>
          </p:cNvSpPr>
          <p:nvPr>
            <p:ph type="sldNum" sz="quarter" idx="5"/>
          </p:nvPr>
        </p:nvSpPr>
        <p:spPr/>
        <p:txBody>
          <a:bodyPr/>
          <a:lstStyle/>
          <a:p>
            <a:pPr>
              <a:defRPr/>
            </a:pPr>
            <a:fld id="{99E4AA33-9A72-478F-9FA5-DDF2BBB8154B}"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47</a:t>
            </a:fld>
            <a:endParaRPr lang="en-US" dirty="0"/>
          </a:p>
        </p:txBody>
      </p:sp>
    </p:spTree>
    <p:extLst>
      <p:ext uri="{BB962C8B-B14F-4D97-AF65-F5344CB8AC3E}">
        <p14:creationId xmlns:p14="http://schemas.microsoft.com/office/powerpoint/2010/main" val="34869439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48</a:t>
            </a:fld>
            <a:endParaRPr lang="en-US"/>
          </a:p>
        </p:txBody>
      </p:sp>
    </p:spTree>
    <p:extLst>
      <p:ext uri="{BB962C8B-B14F-4D97-AF65-F5344CB8AC3E}">
        <p14:creationId xmlns:p14="http://schemas.microsoft.com/office/powerpoint/2010/main" val="28556268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96F33B1-3BE3-408F-9814-9C5D9CC81B79}" type="slidenum">
              <a:rPr lang="en-US" smtClean="0"/>
              <a:pPr>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96F33B1-3BE3-408F-9814-9C5D9CC81B79}" type="slidenum">
              <a:rPr lang="en-US" smtClean="0"/>
              <a:pPr>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dirty="0" smtClean="0"/>
              <a:t>Image:</a:t>
            </a:r>
            <a:r>
              <a:rPr lang="en-US" baseline="0" dirty="0" smtClean="0"/>
              <a:t>  http://www.stmartin.edu/whatsnew/MediaReleases/images/MartinLutherKingJr.jpg  Image may be subject to copyright.</a:t>
            </a:r>
          </a:p>
          <a:p>
            <a:r>
              <a:rPr lang="en-US" baseline="0" dirty="0" smtClean="0"/>
              <a:t>Quote:  Peter </a:t>
            </a:r>
            <a:r>
              <a:rPr lang="en-US" baseline="0" dirty="0" err="1" smtClean="0"/>
              <a:t>Bollen</a:t>
            </a:r>
            <a:r>
              <a:rPr lang="en-US" baseline="0" dirty="0" smtClean="0"/>
              <a:t>, </a:t>
            </a:r>
            <a:r>
              <a:rPr lang="en-US" i="1" baseline="0" dirty="0" smtClean="0"/>
              <a:t>Great Labor Quotations</a:t>
            </a:r>
            <a:r>
              <a:rPr lang="en-US" i="0" baseline="0" dirty="0" smtClean="0"/>
              <a:t>, page 138.</a:t>
            </a:r>
            <a:endParaRPr lang="en-US" dirty="0"/>
          </a:p>
        </p:txBody>
      </p:sp>
      <p:sp>
        <p:nvSpPr>
          <p:cNvPr id="4" name="Slide Number Placeholder 3"/>
          <p:cNvSpPr>
            <a:spLocks noGrp="1"/>
          </p:cNvSpPr>
          <p:nvPr>
            <p:ph type="sldNum" sz="quarter" idx="10"/>
          </p:nvPr>
        </p:nvSpPr>
        <p:spPr/>
        <p:txBody>
          <a:bodyPr/>
          <a:lstStyle/>
          <a:p>
            <a:fld id="{113226C8-6E73-4AC2-B28C-A874A78547CD}" type="slidenum">
              <a:rPr lang="en-US" smtClean="0"/>
              <a:t>5</a:t>
            </a:fld>
            <a:endParaRPr lang="en-US"/>
          </a:p>
        </p:txBody>
      </p:sp>
    </p:spTree>
    <p:extLst>
      <p:ext uri="{BB962C8B-B14F-4D97-AF65-F5344CB8AC3E}">
        <p14:creationId xmlns:p14="http://schemas.microsoft.com/office/powerpoint/2010/main" val="279531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2844800" y="287338"/>
            <a:ext cx="3506788"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xfrm>
            <a:off x="808383" y="3045502"/>
            <a:ext cx="7435436" cy="31544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My family’ story spans three generations of working class history in the United States.  It is a story of struggle to create a more prosperous and secure future that would provide greater opportunity for each succeeding generation.  My Irish-American grandfather had a third grade education, went to work at age 10 and retired after 65 years of work.  My German-American grandfather had a sixth grade education and worked until he was laid off by Ford Motor Company at the start of the Great Depression.  He died an untimely death at age 53 as an unemployed autoworker after being seriously injured.  He died in poverty without unemployment insurance or health insurance that might have allowed him to get better medical care that might have saved his life.  We don’t know if better care would have saved his life but we know that no money and insurance made his chances much slimmer.</a:t>
            </a:r>
          </a:p>
          <a:p>
            <a:pPr eaLnBrk="1" hangingPunct="1"/>
            <a:r>
              <a:rPr lang="en-US" smtClean="0"/>
              <a:t>My grandparents were union men and their generation helped build the great fortunes of America but they never shared fairly in the wealth they created.</a:t>
            </a:r>
          </a:p>
          <a:p>
            <a:pPr eaLnBrk="1" hangingPunct="1"/>
            <a:r>
              <a:rPr lang="en-US" smtClean="0"/>
              <a:t>Throughout the lives of my grandparents’ generation, working people fought to win the right to organize unions and bargain collectively, unemployment insurance, public assistance for families in need, affordable housing, health care protections, social security when they were old, protections for their bank deposits and security during hard economic times.  They fought from the 1880s into the 1930s and were repeatedly defeated but they kept the faith and continued to struggle.</a:t>
            </a:r>
          </a:p>
          <a:p>
            <a:pPr eaLnBrk="1" hangingPunct="1"/>
            <a:r>
              <a:rPr lang="en-US" smtClean="0"/>
              <a:t>The Great Depression would provide the historic opportunity to change the lives of working people for decades to come.</a:t>
            </a:r>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D24E2291-F94A-4380-856D-4292CE392705}"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smtClean="0"/>
              <a:t>Image:  http://www.lpusd.k12.ca.us/rm1/online/hotpotatoestav/TAV5-1e.htm  Image may be subject</a:t>
            </a:r>
            <a:r>
              <a:rPr lang="en-US" baseline="0" dirty="0" smtClean="0"/>
              <a:t> to copyright.</a:t>
            </a:r>
            <a:endParaRPr lang="en-US" dirty="0" smtClean="0"/>
          </a:p>
          <a:p>
            <a:r>
              <a:rPr lang="en-US" dirty="0" smtClean="0"/>
              <a:t>Quote:  Peter</a:t>
            </a:r>
            <a:r>
              <a:rPr lang="en-US" baseline="0" dirty="0" smtClean="0"/>
              <a:t> </a:t>
            </a:r>
            <a:r>
              <a:rPr lang="en-US" baseline="0" dirty="0" err="1" smtClean="0"/>
              <a:t>Bollen</a:t>
            </a:r>
            <a:r>
              <a:rPr lang="en-US" baseline="0" dirty="0" smtClean="0"/>
              <a:t>, </a:t>
            </a:r>
            <a:r>
              <a:rPr lang="en-US" i="1" baseline="0" dirty="0" smtClean="0"/>
              <a:t>Great Labor Quotations: Sourcebook and Reader</a:t>
            </a:r>
            <a:r>
              <a:rPr lang="en-US" i="0" baseline="0" dirty="0" smtClean="0"/>
              <a:t>,” page 117.</a:t>
            </a:r>
          </a:p>
          <a:p>
            <a:endParaRPr lang="en-US" i="0" baseline="0" dirty="0" smtClean="0"/>
          </a:p>
          <a:p>
            <a:r>
              <a:rPr lang="en-US" i="0" baseline="0" dirty="0" smtClean="0"/>
              <a:t>Muckraker John </a:t>
            </a:r>
            <a:r>
              <a:rPr lang="en-US" i="0" baseline="0" dirty="0" err="1" smtClean="0"/>
              <a:t>Spargo’s</a:t>
            </a:r>
            <a:r>
              <a:rPr lang="en-US" i="0" baseline="0" dirty="0" smtClean="0"/>
              <a:t> book </a:t>
            </a:r>
            <a:r>
              <a:rPr lang="en-US" i="1" baseline="0" dirty="0" smtClean="0"/>
              <a:t>The Bitter Cry of the Children</a:t>
            </a:r>
            <a:endParaRPr lang="en-US" dirty="0"/>
          </a:p>
        </p:txBody>
      </p:sp>
      <p:sp>
        <p:nvSpPr>
          <p:cNvPr id="4" name="Slide Number Placeholder 3"/>
          <p:cNvSpPr>
            <a:spLocks noGrp="1"/>
          </p:cNvSpPr>
          <p:nvPr>
            <p:ph type="sldNum" sz="quarter" idx="10"/>
          </p:nvPr>
        </p:nvSpPr>
        <p:spPr/>
        <p:txBody>
          <a:bodyPr/>
          <a:lstStyle/>
          <a:p>
            <a:fld id="{113226C8-6E73-4AC2-B28C-A874A78547CD}" type="slidenum">
              <a:rPr lang="en-US" smtClean="0"/>
              <a:t>7</a:t>
            </a:fld>
            <a:endParaRPr lang="en-US"/>
          </a:p>
        </p:txBody>
      </p:sp>
    </p:spTree>
    <p:extLst>
      <p:ext uri="{BB962C8B-B14F-4D97-AF65-F5344CB8AC3E}">
        <p14:creationId xmlns:p14="http://schemas.microsoft.com/office/powerpoint/2010/main" val="2267779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smtClean="0"/>
              <a:t>Quote:</a:t>
            </a:r>
            <a:r>
              <a:rPr lang="en-US" baseline="0" dirty="0" smtClean="0"/>
              <a:t>  Peter </a:t>
            </a:r>
            <a:r>
              <a:rPr lang="en-US" baseline="0" dirty="0" err="1" smtClean="0"/>
              <a:t>Bollen</a:t>
            </a:r>
            <a:r>
              <a:rPr lang="en-US" baseline="0" dirty="0" smtClean="0"/>
              <a:t>, </a:t>
            </a:r>
            <a:r>
              <a:rPr lang="en-US" i="1" baseline="0" dirty="0" smtClean="0"/>
              <a:t>Great Labor Quotations:  Sourcebook and Reader</a:t>
            </a:r>
            <a:r>
              <a:rPr lang="en-US" i="0" baseline="0" dirty="0" smtClean="0"/>
              <a:t>, page 7.</a:t>
            </a:r>
          </a:p>
          <a:p>
            <a:r>
              <a:rPr lang="en-US" i="0" baseline="0" dirty="0" smtClean="0"/>
              <a:t>Image:  Coca-Cola - http://logobuffer.com/coca-cola-logo-coca-cola-logo-wallpaper-2012-logo-database/  Image may be subject to copyright.</a:t>
            </a:r>
          </a:p>
          <a:p>
            <a:r>
              <a:rPr lang="en-US" i="0" baseline="0" dirty="0" smtClean="0"/>
              <a:t>Image:  http://newleftpatriot.blogspot.com/2005_03_01_archive.html  Image may be subject to copyright.</a:t>
            </a:r>
            <a:endParaRPr lang="en-US" dirty="0"/>
          </a:p>
        </p:txBody>
      </p:sp>
      <p:sp>
        <p:nvSpPr>
          <p:cNvPr id="4" name="Slide Number Placeholder 3"/>
          <p:cNvSpPr>
            <a:spLocks noGrp="1"/>
          </p:cNvSpPr>
          <p:nvPr>
            <p:ph type="sldNum" sz="quarter" idx="10"/>
          </p:nvPr>
        </p:nvSpPr>
        <p:spPr/>
        <p:txBody>
          <a:bodyPr/>
          <a:lstStyle/>
          <a:p>
            <a:fld id="{113226C8-6E73-4AC2-B28C-A874A78547CD}" type="slidenum">
              <a:rPr lang="en-US" smtClean="0"/>
              <a:t>8</a:t>
            </a:fld>
            <a:endParaRPr lang="en-US"/>
          </a:p>
        </p:txBody>
      </p:sp>
    </p:spTree>
    <p:extLst>
      <p:ext uri="{BB962C8B-B14F-4D97-AF65-F5344CB8AC3E}">
        <p14:creationId xmlns:p14="http://schemas.microsoft.com/office/powerpoint/2010/main" val="35111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http://hhsapush.wikispaces.com/Meat+Packing+Industry </a:t>
            </a:r>
          </a:p>
          <a:p>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9</a:t>
            </a:fld>
            <a:endParaRPr lang="en-US" dirty="0"/>
          </a:p>
        </p:txBody>
      </p:sp>
    </p:spTree>
    <p:extLst>
      <p:ext uri="{BB962C8B-B14F-4D97-AF65-F5344CB8AC3E}">
        <p14:creationId xmlns:p14="http://schemas.microsoft.com/office/powerpoint/2010/main" val="4375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E74D9A-3071-4FBF-BD9F-E085AB51A5FB}" type="datetime1">
              <a:rPr lang="en-US"/>
              <a:pPr>
                <a:defRPr/>
              </a:pPr>
              <a:t>8/20/2013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167143-201E-4627-84AD-767E108F7149}" type="slidenum">
              <a:rPr lang="en-US"/>
              <a:pPr>
                <a:defRPr/>
              </a:pPr>
              <a:t>‹#›</a:t>
            </a:fld>
            <a:endParaRPr lang="en-US"/>
          </a:p>
        </p:txBody>
      </p:sp>
    </p:spTree>
    <p:extLst>
      <p:ext uri="{BB962C8B-B14F-4D97-AF65-F5344CB8AC3E}">
        <p14:creationId xmlns:p14="http://schemas.microsoft.com/office/powerpoint/2010/main" val="296209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E6D5E9-A7DB-4BDB-B629-7196AD1EBF13}" type="datetime1">
              <a:rPr lang="en-US"/>
              <a:pPr>
                <a:defRPr/>
              </a:pPr>
              <a:t>8/20/2013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E801FA-5643-42DD-9DF0-A67DDED47E18}" type="slidenum">
              <a:rPr lang="en-US"/>
              <a:pPr>
                <a:defRPr/>
              </a:pPr>
              <a:t>‹#›</a:t>
            </a:fld>
            <a:endParaRPr lang="en-US"/>
          </a:p>
        </p:txBody>
      </p:sp>
    </p:spTree>
    <p:extLst>
      <p:ext uri="{BB962C8B-B14F-4D97-AF65-F5344CB8AC3E}">
        <p14:creationId xmlns:p14="http://schemas.microsoft.com/office/powerpoint/2010/main" val="107989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6CA9EE-726F-419B-8182-30B02994B739}" type="datetime1">
              <a:rPr lang="en-US"/>
              <a:pPr>
                <a:defRPr/>
              </a:pPr>
              <a:t>8/20/2013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5179A-1AE0-4A0A-A356-1B87102B8EAC}" type="slidenum">
              <a:rPr lang="en-US"/>
              <a:pPr>
                <a:defRPr/>
              </a:pPr>
              <a:t>‹#›</a:t>
            </a:fld>
            <a:endParaRPr lang="en-US"/>
          </a:p>
        </p:txBody>
      </p:sp>
    </p:spTree>
    <p:extLst>
      <p:ext uri="{BB962C8B-B14F-4D97-AF65-F5344CB8AC3E}">
        <p14:creationId xmlns:p14="http://schemas.microsoft.com/office/powerpoint/2010/main" val="792620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00B34B-4368-428F-8032-A7E7048A4C23}" type="datetime1">
              <a:rPr lang="en-US"/>
              <a:pPr>
                <a:defRPr/>
              </a:pPr>
              <a:t>8/20/2013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D4D419-3A8D-4BEB-AD3D-C5564B0AA348}" type="slidenum">
              <a:rPr lang="en-US"/>
              <a:pPr>
                <a:defRPr/>
              </a:pPr>
              <a:t>‹#›</a:t>
            </a:fld>
            <a:endParaRPr lang="en-US"/>
          </a:p>
        </p:txBody>
      </p:sp>
    </p:spTree>
    <p:extLst>
      <p:ext uri="{BB962C8B-B14F-4D97-AF65-F5344CB8AC3E}">
        <p14:creationId xmlns:p14="http://schemas.microsoft.com/office/powerpoint/2010/main" val="34321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9B53E0-A994-4045-90DD-A59722C907CB}" type="datetime1">
              <a:rPr lang="en-US"/>
              <a:pPr>
                <a:defRPr/>
              </a:pPr>
              <a:t>8/20/2013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8A1588-8202-4765-B187-88E84E3D6B94}" type="slidenum">
              <a:rPr lang="en-US"/>
              <a:pPr>
                <a:defRPr/>
              </a:pPr>
              <a:t>‹#›</a:t>
            </a:fld>
            <a:endParaRPr lang="en-US"/>
          </a:p>
        </p:txBody>
      </p:sp>
    </p:spTree>
    <p:extLst>
      <p:ext uri="{BB962C8B-B14F-4D97-AF65-F5344CB8AC3E}">
        <p14:creationId xmlns:p14="http://schemas.microsoft.com/office/powerpoint/2010/main" val="205510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C99914-4192-4979-98DE-4110E8C53ACA}" type="datetime1">
              <a:rPr lang="en-US"/>
              <a:pPr>
                <a:defRPr/>
              </a:pPr>
              <a:t>8/20/2013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581262-6F03-4EE0-90E5-7A7A3A76805A}" type="slidenum">
              <a:rPr lang="en-US"/>
              <a:pPr>
                <a:defRPr/>
              </a:pPr>
              <a:t>‹#›</a:t>
            </a:fld>
            <a:endParaRPr lang="en-US"/>
          </a:p>
        </p:txBody>
      </p:sp>
    </p:spTree>
    <p:extLst>
      <p:ext uri="{BB962C8B-B14F-4D97-AF65-F5344CB8AC3E}">
        <p14:creationId xmlns:p14="http://schemas.microsoft.com/office/powerpoint/2010/main" val="334096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1CF295-25CF-4947-A9BC-5B419E61A17A}" type="datetime1">
              <a:rPr lang="en-US"/>
              <a:pPr>
                <a:defRPr/>
              </a:pPr>
              <a:t>8/20/2013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7961C6-5133-4314-A61E-E7F1B0130E76}" type="slidenum">
              <a:rPr lang="en-US"/>
              <a:pPr>
                <a:defRPr/>
              </a:pPr>
              <a:t>‹#›</a:t>
            </a:fld>
            <a:endParaRPr lang="en-US"/>
          </a:p>
        </p:txBody>
      </p:sp>
    </p:spTree>
    <p:extLst>
      <p:ext uri="{BB962C8B-B14F-4D97-AF65-F5344CB8AC3E}">
        <p14:creationId xmlns:p14="http://schemas.microsoft.com/office/powerpoint/2010/main" val="164879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0F57D8-B022-4313-9DA3-7B1FF0E7729C}" type="datetime1">
              <a:rPr lang="en-US"/>
              <a:pPr>
                <a:defRPr/>
              </a:pPr>
              <a:t>8/20/2013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B64B16-F526-454D-8DBF-20DB486F7901}" type="slidenum">
              <a:rPr lang="en-US"/>
              <a:pPr>
                <a:defRPr/>
              </a:pPr>
              <a:t>‹#›</a:t>
            </a:fld>
            <a:endParaRPr lang="en-US"/>
          </a:p>
        </p:txBody>
      </p:sp>
    </p:spTree>
    <p:extLst>
      <p:ext uri="{BB962C8B-B14F-4D97-AF65-F5344CB8AC3E}">
        <p14:creationId xmlns:p14="http://schemas.microsoft.com/office/powerpoint/2010/main" val="356679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C7B397-DCF4-4B20-BE75-6050C932A006}" type="datetime1">
              <a:rPr lang="en-US"/>
              <a:pPr>
                <a:defRPr/>
              </a:pPr>
              <a:t>8/20/2013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E7401E-F7BD-42C7-B5EA-DBFDC2C9BA4A}" type="slidenum">
              <a:rPr lang="en-US"/>
              <a:pPr>
                <a:defRPr/>
              </a:pPr>
              <a:t>‹#›</a:t>
            </a:fld>
            <a:endParaRPr lang="en-US"/>
          </a:p>
        </p:txBody>
      </p:sp>
    </p:spTree>
    <p:extLst>
      <p:ext uri="{BB962C8B-B14F-4D97-AF65-F5344CB8AC3E}">
        <p14:creationId xmlns:p14="http://schemas.microsoft.com/office/powerpoint/2010/main" val="205200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895488-3AFE-4576-B2D8-E70EAF793A1D}" type="datetime1">
              <a:rPr lang="en-US"/>
              <a:pPr>
                <a:defRPr/>
              </a:pPr>
              <a:t>8/20/2013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544B2E9-9529-4F0D-9603-8AFBD250BF2B}" type="slidenum">
              <a:rPr lang="en-US"/>
              <a:pPr>
                <a:defRPr/>
              </a:pPr>
              <a:t>‹#›</a:t>
            </a:fld>
            <a:endParaRPr lang="en-US"/>
          </a:p>
        </p:txBody>
      </p:sp>
    </p:spTree>
    <p:extLst>
      <p:ext uri="{BB962C8B-B14F-4D97-AF65-F5344CB8AC3E}">
        <p14:creationId xmlns:p14="http://schemas.microsoft.com/office/powerpoint/2010/main" val="224222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6E3574-80B9-4780-A6AA-51DFA4441DD9}" type="datetime1">
              <a:rPr lang="en-US"/>
              <a:pPr>
                <a:defRPr/>
              </a:pPr>
              <a:t>8/20/2013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82038F-7AE0-4485-B5A6-A5404A29793A}" type="slidenum">
              <a:rPr lang="en-US"/>
              <a:pPr>
                <a:defRPr/>
              </a:pPr>
              <a:t>‹#›</a:t>
            </a:fld>
            <a:endParaRPr lang="en-US"/>
          </a:p>
        </p:txBody>
      </p:sp>
    </p:spTree>
    <p:extLst>
      <p:ext uri="{BB962C8B-B14F-4D97-AF65-F5344CB8AC3E}">
        <p14:creationId xmlns:p14="http://schemas.microsoft.com/office/powerpoint/2010/main" val="37841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5917F8-4893-4F1E-825C-81E64EB9D826}" type="datetime1">
              <a:rPr lang="en-US"/>
              <a:pPr>
                <a:defRPr/>
              </a:pPr>
              <a:t>8/20/2013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3138DF-F529-4104-B26A-EF11BAB79738}" type="slidenum">
              <a:rPr lang="en-US"/>
              <a:pPr>
                <a:defRPr/>
              </a:pPr>
              <a:t>‹#›</a:t>
            </a:fld>
            <a:endParaRPr lang="en-US"/>
          </a:p>
        </p:txBody>
      </p:sp>
    </p:spTree>
    <p:extLst>
      <p:ext uri="{BB962C8B-B14F-4D97-AF65-F5344CB8AC3E}">
        <p14:creationId xmlns:p14="http://schemas.microsoft.com/office/powerpoint/2010/main" val="272976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017D7D-1913-4933-8E2D-F4025768D07A}" type="datetime1">
              <a:rPr lang="en-US"/>
              <a:pPr>
                <a:defRPr/>
              </a:pPr>
              <a:t>8/20/2013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22F109-A9DA-4B03-B0D5-4E1743CC12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rkmmcdermot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oleObject" Target="../embeddings/Microsoft_Excel_97-2003_Worksheet1.xls"/></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ap.org/"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markmmcdermott.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533400"/>
            <a:ext cx="7772400" cy="3657600"/>
          </a:xfrm>
        </p:spPr>
        <p:txBody>
          <a:bodyPr/>
          <a:lstStyle/>
          <a:p>
            <a:pPr eaLnBrk="1" hangingPunct="1"/>
            <a:r>
              <a:rPr lang="en-US" b="1" dirty="0" smtClean="0"/>
              <a:t/>
            </a:r>
            <a:br>
              <a:rPr lang="en-US" b="1" dirty="0" smtClean="0"/>
            </a:br>
            <a:r>
              <a:rPr lang="en-US" sz="5400" b="1" dirty="0" smtClean="0"/>
              <a:t>Making the American Dream Real for Everyone</a:t>
            </a:r>
            <a:r>
              <a:rPr lang="en-US" b="1" dirty="0" smtClean="0"/>
              <a:t/>
            </a:r>
            <a:br>
              <a:rPr lang="en-US" b="1" dirty="0" smtClean="0"/>
            </a:br>
            <a:r>
              <a:rPr lang="en-US" sz="3600" b="1" dirty="0" smtClean="0"/>
              <a:t/>
            </a:r>
            <a:br>
              <a:rPr lang="en-US" sz="3600" b="1" dirty="0" smtClean="0"/>
            </a:br>
            <a:r>
              <a:rPr lang="en-US" sz="2800" b="1" dirty="0" smtClean="0"/>
              <a:t>International Brotherhood of Electrical Workers</a:t>
            </a:r>
            <a:br>
              <a:rPr lang="en-US" sz="2800" b="1" dirty="0" smtClean="0"/>
            </a:br>
            <a:r>
              <a:rPr lang="en-US" sz="2800" b="1" dirty="0" smtClean="0"/>
              <a:t>National Progress Meeting</a:t>
            </a:r>
            <a:br>
              <a:rPr lang="en-US" sz="2800" b="1" dirty="0" smtClean="0"/>
            </a:br>
            <a:r>
              <a:rPr lang="en-US" sz="2400" b="1" dirty="0" smtClean="0"/>
              <a:t>September 12, 2013</a:t>
            </a:r>
            <a:br>
              <a:rPr lang="en-US" sz="2400" b="1" dirty="0" smtClean="0"/>
            </a:br>
            <a:endParaRPr lang="en-US" sz="4000" b="1" dirty="0" smtClean="0"/>
          </a:p>
        </p:txBody>
      </p:sp>
      <p:sp>
        <p:nvSpPr>
          <p:cNvPr id="3" name="Subtitle 2"/>
          <p:cNvSpPr>
            <a:spLocks noGrp="1"/>
          </p:cNvSpPr>
          <p:nvPr>
            <p:ph type="subTitle" idx="1"/>
          </p:nvPr>
        </p:nvSpPr>
        <p:spPr>
          <a:xfrm>
            <a:off x="685800" y="4343400"/>
            <a:ext cx="7543800" cy="1981200"/>
          </a:xfrm>
        </p:spPr>
        <p:txBody>
          <a:bodyPr rtlCol="0">
            <a:normAutofit/>
          </a:bodyPr>
          <a:lstStyle/>
          <a:p>
            <a:pPr eaLnBrk="1" fontAlgn="auto" hangingPunct="1">
              <a:spcAft>
                <a:spcPts val="0"/>
              </a:spcAft>
              <a:buFont typeface="Arial" pitchFamily="34" charset="0"/>
              <a:buNone/>
              <a:defRPr/>
            </a:pPr>
            <a:r>
              <a:rPr lang="en-US" b="1" dirty="0" smtClean="0"/>
              <a:t>Mark McDermott</a:t>
            </a:r>
          </a:p>
          <a:p>
            <a:pPr eaLnBrk="1" fontAlgn="auto" hangingPunct="1">
              <a:spcAft>
                <a:spcPts val="0"/>
              </a:spcAft>
              <a:buFont typeface="Arial" pitchFamily="34" charset="0"/>
              <a:buNone/>
              <a:defRPr/>
            </a:pPr>
            <a:r>
              <a:rPr lang="en-US" sz="2800" b="1" dirty="0" smtClean="0">
                <a:hlinkClick r:id="rId3"/>
              </a:rPr>
              <a:t>www.markmmcdermott.com</a:t>
            </a:r>
            <a:endParaRPr lang="en-US" sz="2800" b="1" dirty="0" smtClean="0"/>
          </a:p>
          <a:p>
            <a:pPr eaLnBrk="1" fontAlgn="auto" hangingPunct="1">
              <a:spcAft>
                <a:spcPts val="0"/>
              </a:spcAft>
              <a:defRPr/>
            </a:pPr>
            <a:r>
              <a:rPr lang="en-US" sz="2800" b="1" dirty="0" smtClean="0"/>
              <a:t>www.facebook.com/markmcdermottworkshops </a:t>
            </a:r>
          </a:p>
          <a:p>
            <a:pPr eaLnBrk="1" fontAlgn="auto" hangingPunct="1">
              <a:spcAft>
                <a:spcPts val="0"/>
              </a:spcAft>
              <a:buFont typeface="Arial" pitchFamily="34" charset="0"/>
              <a:buNone/>
              <a:defRPr/>
            </a:pPr>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a:xfrm>
            <a:off x="457200" y="6324600"/>
            <a:ext cx="8001000" cy="365125"/>
          </a:xfrm>
        </p:spPr>
        <p:txBody>
          <a:bodyPr/>
          <a:lstStyle/>
          <a:p>
            <a:pPr>
              <a:defRPr/>
            </a:pPr>
            <a:fld id="{D687290F-47CD-4434-9A09-B869B57F46FC}" type="slidenum">
              <a:rPr lang="en-US" smtClean="0"/>
              <a:pPr>
                <a:defRPr/>
              </a:pPr>
              <a:t>10</a:t>
            </a:fld>
            <a:endParaRPr lang="en-US" dirty="0"/>
          </a:p>
        </p:txBody>
      </p:sp>
      <p:sp>
        <p:nvSpPr>
          <p:cNvPr id="11268" name="Title 1"/>
          <p:cNvSpPr>
            <a:spLocks noGrp="1"/>
          </p:cNvSpPr>
          <p:nvPr>
            <p:ph type="title"/>
          </p:nvPr>
        </p:nvSpPr>
        <p:spPr/>
        <p:txBody>
          <a:bodyPr/>
          <a:lstStyle/>
          <a:p>
            <a:pPr eaLnBrk="1" hangingPunct="1"/>
            <a:r>
              <a:rPr lang="en-US" sz="3600" b="1" smtClean="0"/>
              <a:t>A Nation Divided</a:t>
            </a:r>
            <a:br>
              <a:rPr lang="en-US" sz="3600" b="1" smtClean="0"/>
            </a:br>
            <a:r>
              <a:rPr lang="en-US" sz="3600" b="1" smtClean="0"/>
              <a:t>Ku Klux Klan March in D.C. - 1925</a:t>
            </a:r>
          </a:p>
        </p:txBody>
      </p:sp>
      <p:pic>
        <p:nvPicPr>
          <p:cNvPr id="11269" name="Picture 5" descr="Z:\Mark_Mcdermott\mark\Pictures\Labor History Photos\Reclaim the Dream\KKK March in DC 1925 Smithson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68425"/>
            <a:ext cx="554037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Henry Ford Lays Off 91,000 – 1931</a:t>
            </a:r>
            <a:endParaRPr lang="en-US" sz="3600" b="1" dirty="0"/>
          </a:p>
        </p:txBody>
      </p:sp>
      <p:sp>
        <p:nvSpPr>
          <p:cNvPr id="3" name="Content Placeholder 2"/>
          <p:cNvSpPr>
            <a:spLocks noGrp="1"/>
          </p:cNvSpPr>
          <p:nvPr>
            <p:ph sz="half" idx="1"/>
          </p:nvPr>
        </p:nvSpPr>
        <p:spPr/>
        <p:txBody>
          <a:bodyPr/>
          <a:lstStyle/>
          <a:p>
            <a:pPr marL="0" indent="0">
              <a:buNone/>
            </a:pPr>
            <a:endParaRPr lang="en-US" dirty="0"/>
          </a:p>
        </p:txBody>
      </p:sp>
      <p:sp>
        <p:nvSpPr>
          <p:cNvPr id="4" name="Content Placeholder 3"/>
          <p:cNvSpPr>
            <a:spLocks noGrp="1"/>
          </p:cNvSpPr>
          <p:nvPr>
            <p:ph sz="half" idx="2"/>
          </p:nvPr>
        </p:nvSpPr>
        <p:spPr>
          <a:xfrm>
            <a:off x="4648200" y="1525498"/>
            <a:ext cx="4038600" cy="4600668"/>
          </a:xfrm>
        </p:spPr>
        <p:txBody>
          <a:bodyPr/>
          <a:lstStyle/>
          <a:p>
            <a:pPr marL="0" indent="0" eaLnBrk="1" hangingPunct="1">
              <a:buNone/>
            </a:pPr>
            <a:endParaRPr lang="en-US" dirty="0" smtClean="0"/>
          </a:p>
          <a:p>
            <a:pPr marL="0" indent="0" eaLnBrk="1" hangingPunct="1">
              <a:buNone/>
            </a:pPr>
            <a:r>
              <a:rPr lang="en-US" sz="3200" b="1" dirty="0" smtClean="0"/>
              <a:t>“The </a:t>
            </a:r>
            <a:r>
              <a:rPr lang="en-US" sz="3200" b="1" dirty="0"/>
              <a:t>average man </a:t>
            </a:r>
            <a:r>
              <a:rPr lang="en-US" sz="3200" b="1" dirty="0" smtClean="0"/>
              <a:t>won't really do </a:t>
            </a:r>
            <a:r>
              <a:rPr lang="en-US" sz="3200" b="1" dirty="0"/>
              <a:t>a day's work unless he is caught and </a:t>
            </a:r>
            <a:r>
              <a:rPr lang="en-US" sz="3200" b="1" dirty="0" smtClean="0"/>
              <a:t>cannot </a:t>
            </a:r>
            <a:r>
              <a:rPr lang="en-US" sz="3200" b="1" dirty="0"/>
              <a:t>get out of it.  </a:t>
            </a:r>
            <a:r>
              <a:rPr lang="en-US" sz="3200" b="1" dirty="0" smtClean="0"/>
              <a:t>There </a:t>
            </a:r>
            <a:r>
              <a:rPr lang="en-US" sz="3200" b="1" dirty="0"/>
              <a:t>is plenty of work to do </a:t>
            </a:r>
            <a:r>
              <a:rPr lang="en-US" sz="3200" b="1" dirty="0" smtClean="0"/>
              <a:t>if </a:t>
            </a:r>
            <a:r>
              <a:rPr lang="en-US" sz="3200" b="1" dirty="0"/>
              <a:t>people would do it</a:t>
            </a:r>
            <a:r>
              <a:rPr lang="en-US" sz="3200" b="1" dirty="0" smtClean="0"/>
              <a:t>.”</a:t>
            </a:r>
            <a:endParaRPr lang="en-US" sz="3200" b="1" dirty="0"/>
          </a:p>
          <a:p>
            <a:pPr marL="0" indent="0">
              <a:buNone/>
            </a:pPr>
            <a:endParaRPr lang="en-US" sz="3200" b="1" dirty="0"/>
          </a:p>
        </p:txBody>
      </p:sp>
      <p:sp>
        <p:nvSpPr>
          <p:cNvPr id="5" name="Slide Number Placeholder 4"/>
          <p:cNvSpPr>
            <a:spLocks noGrp="1"/>
          </p:cNvSpPr>
          <p:nvPr>
            <p:ph type="sldNum" sz="quarter" idx="12"/>
          </p:nvPr>
        </p:nvSpPr>
        <p:spPr/>
        <p:txBody>
          <a:bodyPr/>
          <a:lstStyle/>
          <a:p>
            <a:pPr>
              <a:defRPr/>
            </a:pPr>
            <a:fld id="{AB7961C6-5133-4314-A61E-E7F1B0130E76}" type="slidenum">
              <a:rPr lang="en-US" smtClean="0"/>
              <a:pPr>
                <a:defRPr/>
              </a:pPr>
              <a:t>11</a:t>
            </a:fld>
            <a:endParaRPr lang="en-US"/>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5497"/>
            <a:ext cx="3315905" cy="464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09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1477962"/>
          </a:xfrm>
        </p:spPr>
        <p:txBody>
          <a:bodyPr/>
          <a:lstStyle/>
          <a:p>
            <a:pPr eaLnBrk="1" hangingPunct="1"/>
            <a:r>
              <a:rPr lang="en-US" sz="3600" b="1" dirty="0" smtClean="0"/>
              <a:t>Hunger, Poverty and Homelessness Plagues Our Nation - Depression 1932</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8229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FE4B9D50-6311-47CF-B49B-C4549AE9ACBF}"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3600" b="1" dirty="0" smtClean="0"/>
              <a:t>Growing Solidarity Between Black and White Workers – Early 1930s</a:t>
            </a:r>
          </a:p>
        </p:txBody>
      </p:sp>
      <p:sp>
        <p:nvSpPr>
          <p:cNvPr id="14339" name="Content Placeholder 2"/>
          <p:cNvSpPr>
            <a:spLocks noGrp="1"/>
          </p:cNvSpPr>
          <p:nvPr>
            <p:ph idx="1"/>
          </p:nvPr>
        </p:nvSpPr>
        <p:spPr/>
        <p:txBody>
          <a:bodyPr/>
          <a:lstStyle/>
          <a:p>
            <a:pPr marL="0" indent="0" algn="ctr" eaLnBrk="1" hangingPunct="1">
              <a:buFont typeface="Arial" charset="0"/>
              <a:buNone/>
            </a:pPr>
            <a:endParaRPr lang="en-US" sz="800" i="1" smtClean="0"/>
          </a:p>
        </p:txBody>
      </p:sp>
      <p:pic>
        <p:nvPicPr>
          <p:cNvPr id="143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600200"/>
            <a:ext cx="6300788"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0DF46077-5EB1-42BC-BC10-A78A61C37730}"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600" b="1" dirty="0" smtClean="0"/>
              <a:t>Police Kill 5 Ford Hunger Marchers</a:t>
            </a:r>
            <a:br>
              <a:rPr lang="en-US" sz="3600" b="1" dirty="0" smtClean="0"/>
            </a:br>
            <a:r>
              <a:rPr lang="en-US" sz="3600" b="1" dirty="0" smtClean="0"/>
              <a:t>Dearborn Michigan – 1932</a:t>
            </a:r>
          </a:p>
        </p:txBody>
      </p:sp>
      <p:sp>
        <p:nvSpPr>
          <p:cNvPr id="15363" name="Content Placeholder 2"/>
          <p:cNvSpPr>
            <a:spLocks noGrp="1"/>
          </p:cNvSpPr>
          <p:nvPr>
            <p:ph idx="1"/>
          </p:nvPr>
        </p:nvSpPr>
        <p:spPr/>
        <p:txBody>
          <a:bodyPr/>
          <a:lstStyle/>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a:xfrm>
            <a:off x="457200" y="6356350"/>
            <a:ext cx="7848600" cy="365125"/>
          </a:xfrm>
        </p:spPr>
        <p:txBody>
          <a:bodyPr/>
          <a:lstStyle/>
          <a:p>
            <a:pPr>
              <a:defRPr/>
            </a:pPr>
            <a:fld id="{1822C1B8-7F9E-4352-AE9B-CFC658F02A9A}" type="slidenum">
              <a:rPr lang="en-US" smtClean="0"/>
              <a:pPr>
                <a:defRPr/>
              </a:pPr>
              <a:t>14</a:t>
            </a:fld>
            <a:endParaRPr lang="en-US" dirty="0"/>
          </a:p>
        </p:txBody>
      </p:sp>
      <p:pic>
        <p:nvPicPr>
          <p:cNvPr id="15366" name="Picture 4" descr="Z:\Mark_Mcdermott\mark\Pictures\Labor History Photos\Reclaim the Dream\Police Attack Ford Hunger Marc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1524000"/>
            <a:ext cx="71929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3600" b="1" dirty="0" smtClean="0"/>
              <a:t>100,000 in Funeral Procession for Martyrs of Ford Hunger March Massacre</a:t>
            </a:r>
          </a:p>
        </p:txBody>
      </p:sp>
      <p:sp>
        <p:nvSpPr>
          <p:cNvPr id="16387" name="Content Placeholder 2"/>
          <p:cNvSpPr>
            <a:spLocks noGrp="1"/>
          </p:cNvSpPr>
          <p:nvPr>
            <p:ph idx="1"/>
          </p:nvPr>
        </p:nvSpPr>
        <p:spPr/>
        <p:txBody>
          <a:bodyPr/>
          <a:lstStyle/>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a:xfrm>
            <a:off x="457200" y="6351588"/>
            <a:ext cx="7772400" cy="365125"/>
          </a:xfrm>
        </p:spPr>
        <p:txBody>
          <a:bodyPr/>
          <a:lstStyle/>
          <a:p>
            <a:pPr>
              <a:defRPr/>
            </a:pPr>
            <a:fld id="{B6D4D95F-8DE0-4954-8082-DBEF0B015944}" type="slidenum">
              <a:rPr lang="en-US" smtClean="0"/>
              <a:pPr>
                <a:defRPr/>
              </a:pPr>
              <a:t>15</a:t>
            </a:fld>
            <a:endParaRPr lang="en-US"/>
          </a:p>
        </p:txBody>
      </p:sp>
      <p:pic>
        <p:nvPicPr>
          <p:cNvPr id="16389" name="Picture 2" descr="Z:\Mark_Mcdermott\mark\Pictures\Labor History Photos\Reclaim the Dream\Dearborn Massacre Funeral M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16075"/>
            <a:ext cx="593407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Solidarity Critical in Victory in 83-Day  1934 West Coast </a:t>
            </a:r>
            <a:r>
              <a:rPr lang="en-US" sz="3600" b="1" dirty="0" err="1" smtClean="0"/>
              <a:t>Longshore</a:t>
            </a:r>
            <a:r>
              <a:rPr lang="en-US" sz="3600" b="1" dirty="0" smtClean="0"/>
              <a:t> Strike </a:t>
            </a:r>
            <a:endParaRPr lang="en-US" sz="3600" b="1"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098A1588-8202-4765-B187-88E84E3D6B94}" type="slidenum">
              <a:rPr lang="en-US" smtClean="0"/>
              <a:pPr>
                <a:defRPr/>
              </a:pPr>
              <a:t>16</a:t>
            </a:fld>
            <a:endParaRPr lang="en-US"/>
          </a:p>
        </p:txBody>
      </p:sp>
      <p:pic>
        <p:nvPicPr>
          <p:cNvPr id="117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186" y="1478489"/>
            <a:ext cx="4658614" cy="476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98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3600" b="1" dirty="0" smtClean="0"/>
              <a:t>GM Sit-Down Strikers</a:t>
            </a:r>
            <a:br>
              <a:rPr lang="en-US" sz="3600" b="1" dirty="0" smtClean="0"/>
            </a:br>
            <a:r>
              <a:rPr lang="en-US" sz="3600" b="1" dirty="0" smtClean="0"/>
              <a:t>Occupy Flint, Michigan - 1937</a:t>
            </a:r>
          </a:p>
        </p:txBody>
      </p:sp>
      <p:sp>
        <p:nvSpPr>
          <p:cNvPr id="19459" name="Content Placeholder 2"/>
          <p:cNvSpPr>
            <a:spLocks noGrp="1"/>
          </p:cNvSpPr>
          <p:nvPr>
            <p:ph idx="1"/>
          </p:nvPr>
        </p:nvSpPr>
        <p:spPr>
          <a:xfrm>
            <a:off x="457200" y="1447800"/>
            <a:ext cx="8229600" cy="4525963"/>
          </a:xfrm>
        </p:spPr>
        <p:txBody>
          <a:bodyPr/>
          <a:lstStyle/>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a:xfrm>
            <a:off x="422275" y="6413500"/>
            <a:ext cx="7848600" cy="365125"/>
          </a:xfrm>
        </p:spPr>
        <p:txBody>
          <a:bodyPr/>
          <a:lstStyle/>
          <a:p>
            <a:pPr>
              <a:defRPr/>
            </a:pPr>
            <a:fld id="{049BDA3D-77E3-4DC0-8E64-D0C7A8A1A703}" type="slidenum">
              <a:rPr lang="en-US" smtClean="0"/>
              <a:pPr>
                <a:defRPr/>
              </a:pPr>
              <a:t>17</a:t>
            </a:fld>
            <a:endParaRPr lang="en-US" dirty="0"/>
          </a:p>
        </p:txBody>
      </p:sp>
      <p:pic>
        <p:nvPicPr>
          <p:cNvPr id="19461" name="Picture 2" descr="Z:\Mark_Mcdermott\mark\Pictures\Labor History Photos\Reclaim the Dream\Sit-Down Strikers Fl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221538"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600" b="1" dirty="0" smtClean="0"/>
              <a:t>National Guard Occupies Flint</a:t>
            </a:r>
          </a:p>
        </p:txBody>
      </p:sp>
      <p:sp>
        <p:nvSpPr>
          <p:cNvPr id="20483" name="Content Placeholder 2"/>
          <p:cNvSpPr>
            <a:spLocks noGrp="1"/>
          </p:cNvSpPr>
          <p:nvPr>
            <p:ph idx="1"/>
          </p:nvPr>
        </p:nvSpPr>
        <p:spPr/>
        <p:txBody>
          <a:bodyPr/>
          <a:lstStyle/>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42D20BBE-0DAC-4B9E-A639-9B59A59FF9FA}" type="slidenum">
              <a:rPr lang="en-US" smtClean="0"/>
              <a:pPr>
                <a:defRPr/>
              </a:pPr>
              <a:t>18</a:t>
            </a:fld>
            <a:endParaRPr lang="en-US"/>
          </a:p>
        </p:txBody>
      </p:sp>
      <p:pic>
        <p:nvPicPr>
          <p:cNvPr id="20486" name="Picture 3" descr="Z:\Mark_Mcdermott\mark\Pictures\Labor History Photos\Reclaim the Dream\Flint National Guard 19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1374775"/>
            <a:ext cx="6015037"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600" b="1" dirty="0" smtClean="0"/>
              <a:t>Women Defending Striking Workers </a:t>
            </a:r>
          </a:p>
        </p:txBody>
      </p:sp>
      <p:pic>
        <p:nvPicPr>
          <p:cNvPr id="225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00200"/>
            <a:ext cx="6583363"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92257DAE-BFD4-4ECD-9CAF-3B96B3275F83}"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3600" b="1" dirty="0" smtClean="0"/>
              <a:t>Finding Our Common Ground</a:t>
            </a:r>
          </a:p>
        </p:txBody>
      </p:sp>
      <p:sp>
        <p:nvSpPr>
          <p:cNvPr id="3" name="Content Placeholder 2"/>
          <p:cNvSpPr>
            <a:spLocks noGrp="1"/>
          </p:cNvSpPr>
          <p:nvPr>
            <p:ph idx="1"/>
          </p:nvPr>
        </p:nvSpPr>
        <p:spPr/>
        <p:txBody>
          <a:bodyPr/>
          <a:lstStyle/>
          <a:p>
            <a:pPr marL="0" indent="0" eaLnBrk="1" hangingPunct="1">
              <a:buFont typeface="Arial" charset="0"/>
              <a:buNone/>
              <a:defRPr/>
            </a:pPr>
            <a:r>
              <a:rPr lang="en-US" sz="2800" dirty="0" smtClean="0"/>
              <a:t>How many of you, your family members, or your close friends and their family members have experienced the following in the past five years?</a:t>
            </a:r>
          </a:p>
          <a:p>
            <a:pPr eaLnBrk="1" hangingPunct="1">
              <a:defRPr/>
            </a:pPr>
            <a:r>
              <a:rPr lang="en-US" sz="2800" dirty="0" smtClean="0"/>
              <a:t>Lost a job</a:t>
            </a:r>
          </a:p>
          <a:p>
            <a:pPr eaLnBrk="1" hangingPunct="1">
              <a:defRPr/>
            </a:pPr>
            <a:r>
              <a:rPr lang="en-US" sz="2800" dirty="0" smtClean="0"/>
              <a:t>Worried about losing job or can’t find full-time work</a:t>
            </a:r>
          </a:p>
          <a:p>
            <a:pPr eaLnBrk="1" hangingPunct="1">
              <a:defRPr/>
            </a:pPr>
            <a:r>
              <a:rPr lang="en-US" sz="2800" dirty="0" smtClean="0"/>
              <a:t>Couldn’t get or exhausted unemployment benefits</a:t>
            </a:r>
          </a:p>
          <a:p>
            <a:pPr eaLnBrk="1" hangingPunct="1">
              <a:defRPr/>
            </a:pPr>
            <a:r>
              <a:rPr lang="en-US" sz="2800" dirty="0" smtClean="0"/>
              <a:t>Lost or didn’t have health insurance</a:t>
            </a:r>
          </a:p>
          <a:p>
            <a:pPr eaLnBrk="1" hangingPunct="1">
              <a:defRPr/>
            </a:pPr>
            <a:r>
              <a:rPr lang="en-US" sz="2800" dirty="0" smtClean="0"/>
              <a:t>Were not paid wages that were legally owed</a:t>
            </a:r>
            <a:endParaRPr lang="en-US" sz="2800" dirty="0"/>
          </a:p>
        </p:txBody>
      </p:sp>
      <p:sp>
        <p:nvSpPr>
          <p:cNvPr id="4" name="Slide Number Placeholder 3"/>
          <p:cNvSpPr>
            <a:spLocks noGrp="1"/>
          </p:cNvSpPr>
          <p:nvPr>
            <p:ph type="sldNum" sz="quarter" idx="12"/>
          </p:nvPr>
        </p:nvSpPr>
        <p:spPr/>
        <p:txBody>
          <a:bodyPr/>
          <a:lstStyle/>
          <a:p>
            <a:pPr>
              <a:defRPr/>
            </a:pPr>
            <a:fld id="{4685A578-7C87-4679-999D-13EFBBFB3E2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600" b="1" dirty="0" smtClean="0"/>
              <a:t>Occupy GM in Flint:  Victory</a:t>
            </a:r>
          </a:p>
        </p:txBody>
      </p:sp>
      <p:sp>
        <p:nvSpPr>
          <p:cNvPr id="24579" name="Content Placeholder 2"/>
          <p:cNvSpPr>
            <a:spLocks noGrp="1"/>
          </p:cNvSpPr>
          <p:nvPr>
            <p:ph idx="1"/>
          </p:nvPr>
        </p:nvSpPr>
        <p:spPr/>
        <p:txBody>
          <a:bodyPr/>
          <a:lstStyle/>
          <a:p>
            <a:pPr marL="0" indent="0" eaLnBrk="1" hangingPunct="1">
              <a:buFont typeface="Arial" charset="0"/>
              <a:buNone/>
            </a:pPr>
            <a:endParaRPr lang="en-US" smtClean="0"/>
          </a:p>
        </p:txBody>
      </p:sp>
      <p:pic>
        <p:nvPicPr>
          <p:cNvPr id="24580" name="Picture 2" descr="Z:\Mark_Mcdermott\mark\Pictures\Labor History Photos\Reclaim the Dream\Vic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81150"/>
            <a:ext cx="6427788"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274638"/>
            <a:ext cx="8686800" cy="1020762"/>
          </a:xfrm>
        </p:spPr>
        <p:txBody>
          <a:bodyPr/>
          <a:lstStyle/>
          <a:p>
            <a:pPr eaLnBrk="1" hangingPunct="1"/>
            <a:r>
              <a:rPr lang="en-US" sz="3600" b="1" dirty="0" smtClean="0"/>
              <a:t>Women </a:t>
            </a:r>
            <a:r>
              <a:rPr lang="en-US" sz="3600" b="1" dirty="0" err="1" smtClean="0"/>
              <a:t>Sitdown</a:t>
            </a:r>
            <a:r>
              <a:rPr lang="en-US" sz="3600" b="1" dirty="0" smtClean="0"/>
              <a:t> Strikers Occupy Racist Woolworth </a:t>
            </a:r>
          </a:p>
        </p:txBody>
      </p:sp>
      <p:sp>
        <p:nvSpPr>
          <p:cNvPr id="25603" name="Content Placeholder 2"/>
          <p:cNvSpPr>
            <a:spLocks noGrp="1"/>
          </p:cNvSpPr>
          <p:nvPr>
            <p:ph idx="1"/>
          </p:nvPr>
        </p:nvSpPr>
        <p:spPr/>
        <p:txBody>
          <a:bodyPr/>
          <a:lstStyle/>
          <a:p>
            <a:pPr marL="0" indent="0" eaLnBrk="1" hangingPunct="1">
              <a:buFont typeface="Arial" charset="0"/>
              <a:buNone/>
            </a:pPr>
            <a:endParaRPr lang="en-US" smtClean="0"/>
          </a:p>
          <a:p>
            <a:pPr marL="0" indent="0" eaLnBrk="1" hangingPunct="1">
              <a:buFont typeface="Arial" charset="0"/>
              <a:buNone/>
            </a:pPr>
            <a:endParaRPr lang="en-US" smtClean="0"/>
          </a:p>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24B81EF5-E332-4CE9-9E25-7B803FEFAB42}" type="slidenum">
              <a:rPr lang="en-US" smtClean="0"/>
              <a:pPr>
                <a:defRPr/>
              </a:pPr>
              <a:t>21</a:t>
            </a:fld>
            <a:endParaRPr lang="en-US"/>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457325"/>
            <a:ext cx="38481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4328025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098A1588-8202-4765-B187-88E84E3D6B94}" type="slidenum">
              <a:rPr lang="en-US" smtClean="0"/>
              <a:pPr>
                <a:defRPr/>
              </a:pPr>
              <a:t>22</a:t>
            </a:fld>
            <a:endParaRPr lang="en-US" dirty="0"/>
          </a:p>
        </p:txBody>
      </p:sp>
      <p:sp>
        <p:nvSpPr>
          <p:cNvPr id="6" name="Title 1"/>
          <p:cNvSpPr>
            <a:spLocks noGrp="1"/>
          </p:cNvSpPr>
          <p:nvPr>
            <p:ph type="title"/>
          </p:nvPr>
        </p:nvSpPr>
        <p:spPr/>
        <p:txBody>
          <a:bodyPr/>
          <a:lstStyle/>
          <a:p>
            <a:pPr eaLnBrk="1" hangingPunct="1"/>
            <a:r>
              <a:rPr lang="en-US" sz="3600" b="1" dirty="0" smtClean="0"/>
              <a:t>The Rise and Decline of the American Labor Movement - 1890 to 2012</a:t>
            </a:r>
          </a:p>
        </p:txBody>
      </p:sp>
    </p:spTree>
    <p:extLst>
      <p:ext uri="{BB962C8B-B14F-4D97-AF65-F5344CB8AC3E}">
        <p14:creationId xmlns:p14="http://schemas.microsoft.com/office/powerpoint/2010/main" val="2655948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Growing Racial Solidarity </a:t>
            </a:r>
            <a:br>
              <a:rPr lang="en-US" sz="3600" b="1" dirty="0"/>
            </a:br>
            <a:r>
              <a:rPr lang="en-US" sz="3600" b="1" dirty="0"/>
              <a:t>Key to Victories 1930-40s</a:t>
            </a:r>
          </a:p>
        </p:txBody>
      </p:sp>
      <p:sp>
        <p:nvSpPr>
          <p:cNvPr id="4" name="Content Placeholder 3"/>
          <p:cNvSpPr>
            <a:spLocks noGrp="1"/>
          </p:cNvSpPr>
          <p:nvPr>
            <p:ph sz="half" idx="2"/>
          </p:nvPr>
        </p:nvSpPr>
        <p:spPr>
          <a:xfrm>
            <a:off x="4267200" y="1600202"/>
            <a:ext cx="4419600" cy="4525963"/>
          </a:xfrm>
        </p:spPr>
        <p:txBody>
          <a:bodyPr/>
          <a:lstStyle/>
          <a:p>
            <a:pPr marL="0" indent="0">
              <a:buNone/>
            </a:pPr>
            <a:r>
              <a:rPr lang="en-US" b="1" dirty="0" smtClean="0"/>
              <a:t>Probably the greatest and most effective effort toward interracial understanding among the working masses has come through the trade unions…Probably no movement in the past 30 years has been so successful in softening race prejudice.”</a:t>
            </a:r>
          </a:p>
          <a:p>
            <a:pPr marL="0" indent="0">
              <a:buNone/>
            </a:pPr>
            <a:r>
              <a:rPr lang="en-US" sz="2400" b="1" dirty="0" smtClean="0"/>
              <a:t>W.E.B. </a:t>
            </a:r>
            <a:r>
              <a:rPr lang="en-US" sz="2400" b="1" dirty="0" err="1" smtClean="0"/>
              <a:t>DuBois</a:t>
            </a:r>
            <a:r>
              <a:rPr lang="en-US" sz="2400" b="1" dirty="0" smtClean="0"/>
              <a:t> – late 1940s</a:t>
            </a:r>
            <a:endParaRPr lang="en-US" sz="2400" b="1" dirty="0"/>
          </a:p>
        </p:txBody>
      </p:sp>
      <p:sp>
        <p:nvSpPr>
          <p:cNvPr id="5" name="Slide Number Placeholder 4"/>
          <p:cNvSpPr>
            <a:spLocks noGrp="1"/>
          </p:cNvSpPr>
          <p:nvPr>
            <p:ph type="sldNum" sz="quarter" idx="12"/>
          </p:nvPr>
        </p:nvSpPr>
        <p:spPr/>
        <p:txBody>
          <a:bodyPr/>
          <a:lstStyle/>
          <a:p>
            <a:pPr>
              <a:defRPr/>
            </a:pPr>
            <a:fld id="{AB7961C6-5133-4314-A61E-E7F1B0130E76}" type="slidenum">
              <a:rPr lang="en-US" smtClean="0"/>
              <a:pPr>
                <a:defRPr/>
              </a:pPr>
              <a:t>23</a:t>
            </a:fld>
            <a:endParaRPr lang="en-US"/>
          </a:p>
        </p:txBody>
      </p:sp>
      <p:pic>
        <p:nvPicPr>
          <p:cNvPr id="6" name="Content Placeholder 5" descr="dubois.gif"/>
          <p:cNvPicPr>
            <a:picLocks noGrp="1" noChangeAspect="1"/>
          </p:cNvPicPr>
          <p:nvPr>
            <p:ph sz="half" idx="1"/>
          </p:nvPr>
        </p:nvPicPr>
        <p:blipFill>
          <a:blip r:embed="rId2"/>
          <a:stretch>
            <a:fillRect/>
          </a:stretch>
        </p:blipFill>
        <p:spPr>
          <a:xfrm>
            <a:off x="546652" y="1752600"/>
            <a:ext cx="3339548" cy="4267200"/>
          </a:xfrm>
          <a:prstGeom prst="rect">
            <a:avLst/>
          </a:prstGeom>
        </p:spPr>
      </p:pic>
    </p:spTree>
    <p:extLst>
      <p:ext uri="{BB962C8B-B14F-4D97-AF65-F5344CB8AC3E}">
        <p14:creationId xmlns:p14="http://schemas.microsoft.com/office/powerpoint/2010/main" val="3842548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3600" b="1" dirty="0" smtClean="0"/>
              <a:t>Labor Leads the Way</a:t>
            </a:r>
            <a:br>
              <a:rPr lang="en-US" sz="3600" b="1" dirty="0" smtClean="0"/>
            </a:br>
            <a:r>
              <a:rPr lang="en-US" sz="3600" b="1" dirty="0" smtClean="0"/>
              <a:t>The Great Victories of the 1930s</a:t>
            </a:r>
          </a:p>
        </p:txBody>
      </p:sp>
      <p:sp>
        <p:nvSpPr>
          <p:cNvPr id="3" name="Content Placeholder 2"/>
          <p:cNvSpPr>
            <a:spLocks noGrp="1"/>
          </p:cNvSpPr>
          <p:nvPr>
            <p:ph idx="1"/>
          </p:nvPr>
        </p:nvSpPr>
        <p:spPr>
          <a:xfrm>
            <a:off x="457200" y="1600200"/>
            <a:ext cx="8229600" cy="4953000"/>
          </a:xfrm>
        </p:spPr>
        <p:txBody>
          <a:bodyPr/>
          <a:lstStyle/>
          <a:p>
            <a:pPr eaLnBrk="1" hangingPunct="1">
              <a:lnSpc>
                <a:spcPts val="3840"/>
              </a:lnSpc>
              <a:defRPr/>
            </a:pPr>
            <a:r>
              <a:rPr lang="en-US" sz="2800" dirty="0"/>
              <a:t>Right to organize unions and strong labor movement</a:t>
            </a:r>
          </a:p>
          <a:p>
            <a:pPr eaLnBrk="1" hangingPunct="1">
              <a:lnSpc>
                <a:spcPts val="3840"/>
              </a:lnSpc>
              <a:defRPr/>
            </a:pPr>
            <a:r>
              <a:rPr lang="en-US" sz="2800" dirty="0" smtClean="0"/>
              <a:t>Social Security and public assistance for poor families</a:t>
            </a:r>
          </a:p>
          <a:p>
            <a:pPr eaLnBrk="1" hangingPunct="1">
              <a:lnSpc>
                <a:spcPts val="3840"/>
              </a:lnSpc>
              <a:defRPr/>
            </a:pPr>
            <a:r>
              <a:rPr lang="en-US" sz="2800" dirty="0" smtClean="0"/>
              <a:t>Unemployment insurance, minimum wage and overtime pay, eight hour day and five day week</a:t>
            </a:r>
          </a:p>
          <a:p>
            <a:pPr eaLnBrk="1" hangingPunct="1">
              <a:lnSpc>
                <a:spcPts val="3840"/>
              </a:lnSpc>
              <a:defRPr/>
            </a:pPr>
            <a:r>
              <a:rPr lang="en-US" sz="2800" dirty="0" smtClean="0"/>
              <a:t>Child labor and child welfare protections</a:t>
            </a:r>
          </a:p>
          <a:p>
            <a:pPr eaLnBrk="1" hangingPunct="1">
              <a:lnSpc>
                <a:spcPts val="3840"/>
              </a:lnSpc>
              <a:defRPr/>
            </a:pPr>
            <a:r>
              <a:rPr lang="en-US" sz="2800" dirty="0" smtClean="0"/>
              <a:t>Secure bank deposits</a:t>
            </a:r>
          </a:p>
          <a:p>
            <a:pPr eaLnBrk="1" hangingPunct="1">
              <a:lnSpc>
                <a:spcPts val="3840"/>
              </a:lnSpc>
              <a:defRPr/>
            </a:pPr>
            <a:r>
              <a:rPr lang="en-US" sz="2800" dirty="0" smtClean="0"/>
              <a:t>Strong regulation of financial industries</a:t>
            </a:r>
          </a:p>
          <a:p>
            <a:pPr eaLnBrk="1" hangingPunct="1">
              <a:lnSpc>
                <a:spcPts val="3840"/>
              </a:lnSpc>
              <a:defRPr/>
            </a:pPr>
            <a:r>
              <a:rPr lang="en-US" sz="2800" b="1" dirty="0" smtClean="0"/>
              <a:t>Farmworkers and domestic workers excluded from many rights and programs</a:t>
            </a:r>
          </a:p>
          <a:p>
            <a:pPr eaLnBrk="1" hangingPunct="1">
              <a:lnSpc>
                <a:spcPts val="3840"/>
              </a:lnSpc>
              <a:defRPr/>
            </a:pPr>
            <a:endParaRPr lang="en-US" sz="2800" dirty="0" smtClean="0"/>
          </a:p>
          <a:p>
            <a:pPr marL="0" indent="0" eaLnBrk="1" hangingPunct="1">
              <a:buFont typeface="Arial" charset="0"/>
              <a:buNone/>
              <a:defRPr/>
            </a:pPr>
            <a:endParaRPr lang="en-US" dirty="0"/>
          </a:p>
        </p:txBody>
      </p:sp>
      <p:sp>
        <p:nvSpPr>
          <p:cNvPr id="4" name="Slide Number Placeholder 3"/>
          <p:cNvSpPr>
            <a:spLocks noGrp="1"/>
          </p:cNvSpPr>
          <p:nvPr>
            <p:ph type="sldNum" sz="quarter" idx="12"/>
          </p:nvPr>
        </p:nvSpPr>
        <p:spPr/>
        <p:txBody>
          <a:bodyPr/>
          <a:lstStyle/>
          <a:p>
            <a:pPr>
              <a:defRPr/>
            </a:pPr>
            <a:fld id="{FF789B64-E160-4C83-8601-721825D9B676}"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Labor Plays Key Role in Historic People’s Victories –1960s and Early 1970s</a:t>
            </a:r>
            <a:endParaRPr lang="en-US" sz="3600" b="1" dirty="0"/>
          </a:p>
        </p:txBody>
      </p:sp>
      <p:sp>
        <p:nvSpPr>
          <p:cNvPr id="3" name="Content Placeholder 2"/>
          <p:cNvSpPr>
            <a:spLocks noGrp="1"/>
          </p:cNvSpPr>
          <p:nvPr>
            <p:ph idx="1"/>
          </p:nvPr>
        </p:nvSpPr>
        <p:spPr/>
        <p:txBody>
          <a:bodyPr/>
          <a:lstStyle/>
          <a:p>
            <a:r>
              <a:rPr lang="en-US" sz="2800" dirty="0" smtClean="0"/>
              <a:t>Civil Rights and Voting Right Acts</a:t>
            </a:r>
          </a:p>
          <a:p>
            <a:r>
              <a:rPr lang="en-US" sz="2800" dirty="0" smtClean="0"/>
              <a:t>Medicare/Medicaid</a:t>
            </a:r>
          </a:p>
          <a:p>
            <a:r>
              <a:rPr lang="en-US" sz="2800" dirty="0" smtClean="0"/>
              <a:t>Anti-poverty programs</a:t>
            </a:r>
          </a:p>
          <a:p>
            <a:r>
              <a:rPr lang="en-US" sz="2800" dirty="0" smtClean="0"/>
              <a:t>Anti-discrimination</a:t>
            </a:r>
          </a:p>
          <a:p>
            <a:r>
              <a:rPr lang="en-US" sz="2800" dirty="0" smtClean="0"/>
              <a:t>Open housing</a:t>
            </a:r>
          </a:p>
          <a:p>
            <a:r>
              <a:rPr lang="en-US" sz="2800" dirty="0" smtClean="0"/>
              <a:t>Expanded higher education opportunities</a:t>
            </a:r>
          </a:p>
          <a:p>
            <a:r>
              <a:rPr lang="en-US" sz="2800" dirty="0" smtClean="0"/>
              <a:t>Environmental victories – Clean air and water</a:t>
            </a:r>
          </a:p>
          <a:p>
            <a:r>
              <a:rPr lang="en-US" sz="2800" dirty="0" smtClean="0"/>
              <a:t>Safer workplaces – OSHA</a:t>
            </a:r>
          </a:p>
          <a:p>
            <a:r>
              <a:rPr lang="en-US" sz="2800" dirty="0" smtClean="0"/>
              <a:t>Health insurance and pensions</a:t>
            </a:r>
            <a:endParaRPr lang="en-US" sz="2800" dirty="0"/>
          </a:p>
        </p:txBody>
      </p:sp>
    </p:spTree>
    <p:extLst>
      <p:ext uri="{BB962C8B-B14F-4D97-AF65-F5344CB8AC3E}">
        <p14:creationId xmlns:p14="http://schemas.microsoft.com/office/powerpoint/2010/main" val="164212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3600" b="1" dirty="0" smtClean="0"/>
              <a:t>Decades of Shared Prosperity – 1947-1979</a:t>
            </a:r>
          </a:p>
        </p:txBody>
      </p:sp>
      <p:graphicFrame>
        <p:nvGraphicFramePr>
          <p:cNvPr id="30723" name="Content Placeholder 3"/>
          <p:cNvGraphicFramePr>
            <a:graphicFrameLocks noGrp="1"/>
          </p:cNvGraphicFramePr>
          <p:nvPr>
            <p:ph idx="1"/>
          </p:nvPr>
        </p:nvGraphicFramePr>
        <p:xfrm>
          <a:off x="365125" y="1320800"/>
          <a:ext cx="8331200" cy="4627563"/>
        </p:xfrm>
        <a:graphic>
          <a:graphicData uri="http://schemas.openxmlformats.org/presentationml/2006/ole">
            <mc:AlternateContent xmlns:mc="http://schemas.openxmlformats.org/markup-compatibility/2006">
              <mc:Choice xmlns:v="urn:schemas-microsoft-com:vml" Requires="v">
                <p:oleObj spid="_x0000_s30819" r:id="rId4" imgW="8333954" imgH="4627265" progId="Excel.Chart.8">
                  <p:embed/>
                </p:oleObj>
              </mc:Choice>
              <mc:Fallback>
                <p:oleObj r:id="rId4" imgW="8333954" imgH="4627265"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13208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Corporate America Stealing our Shared Prosperity – 1979-2011</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66224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3024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The Super-Rich Stealing our Shared Prosperity</a:t>
            </a:r>
            <a:r>
              <a:rPr lang="en-US" sz="4000" b="1" dirty="0" smtClean="0"/>
              <a:t>: </a:t>
            </a:r>
            <a:r>
              <a:rPr lang="en-US" sz="3600" b="1" dirty="0" smtClean="0"/>
              <a:t>1979-2011 </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8451200"/>
              </p:ext>
            </p:extLst>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F23C0DA5-120A-4FCD-B1ED-4D270D701A2E}" type="slidenum">
              <a:rPr lang="en-US" smtClean="0"/>
              <a:t>28</a:t>
            </a:fld>
            <a:endParaRPr lang="en-US" dirty="0"/>
          </a:p>
        </p:txBody>
      </p:sp>
      <p:sp>
        <p:nvSpPr>
          <p:cNvPr id="3" name="TextBox 2"/>
          <p:cNvSpPr txBox="1"/>
          <p:nvPr/>
        </p:nvSpPr>
        <p:spPr>
          <a:xfrm>
            <a:off x="533400" y="5943600"/>
            <a:ext cx="8077200" cy="646331"/>
          </a:xfrm>
          <a:prstGeom prst="rect">
            <a:avLst/>
          </a:prstGeom>
          <a:noFill/>
        </p:spPr>
        <p:txBody>
          <a:bodyPr wrap="square" rtlCol="0">
            <a:spAutoFit/>
          </a:bodyPr>
          <a:lstStyle/>
          <a:p>
            <a:r>
              <a:rPr lang="en-US" dirty="0" smtClean="0"/>
              <a:t>Richest 11,000 families’ average income rises 386%.  Their minimum income is $8.6 million and their average income is $35.5 million (2006 data.)</a:t>
            </a:r>
            <a:endParaRPr lang="en-US" dirty="0"/>
          </a:p>
        </p:txBody>
      </p:sp>
    </p:spTree>
    <p:extLst>
      <p:ext uri="{BB962C8B-B14F-4D97-AF65-F5344CB8AC3E}">
        <p14:creationId xmlns:p14="http://schemas.microsoft.com/office/powerpoint/2010/main" val="725170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sz="half" idx="1"/>
          </p:nvPr>
        </p:nvSpPr>
        <p:spPr>
          <a:xfrm>
            <a:off x="457200" y="1600200"/>
            <a:ext cx="4038600" cy="4525963"/>
          </a:xfrm>
        </p:spPr>
        <p:txBody>
          <a:bodyPr/>
          <a:lstStyle/>
          <a:p>
            <a:pPr marL="0" indent="0" eaLnBrk="1" hangingPunct="1">
              <a:buFont typeface="Arial" charset="0"/>
              <a:buNone/>
            </a:pPr>
            <a:endParaRPr lang="en-US" smtClean="0"/>
          </a:p>
        </p:txBody>
      </p:sp>
      <p:sp>
        <p:nvSpPr>
          <p:cNvPr id="35843" name="Content Placeholder 3"/>
          <p:cNvSpPr>
            <a:spLocks noGrp="1"/>
          </p:cNvSpPr>
          <p:nvPr>
            <p:ph sz="half" idx="2"/>
          </p:nvPr>
        </p:nvSpPr>
        <p:spPr>
          <a:xfrm>
            <a:off x="4648200" y="1600200"/>
            <a:ext cx="4038600" cy="4525963"/>
          </a:xfrm>
        </p:spPr>
        <p:txBody>
          <a:bodyPr/>
          <a:lstStyle/>
          <a:p>
            <a:pPr marL="0" indent="0" eaLnBrk="1" hangingPunct="1">
              <a:lnSpc>
                <a:spcPct val="90000"/>
              </a:lnSpc>
              <a:buFont typeface="Arial" charset="0"/>
              <a:buNone/>
            </a:pPr>
            <a:r>
              <a:rPr lang="en-US" sz="3200" b="1" smtClean="0"/>
              <a:t>“There’s Class Warfare, all right. But it’s my class, the rich class, that’s making war, and we’re winning.”</a:t>
            </a:r>
            <a:r>
              <a:rPr lang="en-US" b="1" smtClean="0"/>
              <a:t>  </a:t>
            </a:r>
          </a:p>
          <a:p>
            <a:pPr marL="0" indent="0" eaLnBrk="1" hangingPunct="1">
              <a:lnSpc>
                <a:spcPct val="90000"/>
              </a:lnSpc>
              <a:buFont typeface="Arial" charset="0"/>
              <a:buNone/>
            </a:pPr>
            <a:endParaRPr lang="en-US" b="1" smtClean="0"/>
          </a:p>
          <a:p>
            <a:pPr marL="0" indent="0" eaLnBrk="1" hangingPunct="1">
              <a:lnSpc>
                <a:spcPct val="90000"/>
              </a:lnSpc>
              <a:buFont typeface="Arial" charset="0"/>
              <a:buNone/>
            </a:pPr>
            <a:r>
              <a:rPr lang="en-US" b="1" smtClean="0"/>
              <a:t>Warren Buffett, World’s Third Richest Man</a:t>
            </a:r>
            <a:endParaRPr lang="en-US" smtClean="0"/>
          </a:p>
        </p:txBody>
      </p:sp>
      <p:sp>
        <p:nvSpPr>
          <p:cNvPr id="5" name="Slide Number Placeholder 4"/>
          <p:cNvSpPr>
            <a:spLocks noGrp="1"/>
          </p:cNvSpPr>
          <p:nvPr>
            <p:ph type="sldNum" sz="quarter" idx="12"/>
          </p:nvPr>
        </p:nvSpPr>
        <p:spPr/>
        <p:txBody>
          <a:bodyPr/>
          <a:lstStyle/>
          <a:p>
            <a:pPr>
              <a:defRPr/>
            </a:pPr>
            <a:fld id="{6A5712F0-A371-4F92-90BC-3ED693210C71}" type="slidenum">
              <a:rPr lang="en-US" smtClean="0"/>
              <a:pPr>
                <a:defRPr/>
              </a:pPr>
              <a:t>29</a:t>
            </a:fld>
            <a:endParaRPr lang="en-US"/>
          </a:p>
        </p:txBody>
      </p:sp>
      <p:sp>
        <p:nvSpPr>
          <p:cNvPr id="35845" name="Title 1"/>
          <p:cNvSpPr>
            <a:spLocks noGrp="1"/>
          </p:cNvSpPr>
          <p:nvPr>
            <p:ph type="title"/>
          </p:nvPr>
        </p:nvSpPr>
        <p:spPr/>
        <p:txBody>
          <a:bodyPr/>
          <a:lstStyle/>
          <a:p>
            <a:pPr eaLnBrk="1" hangingPunct="1"/>
            <a:r>
              <a:rPr lang="en-US" sz="3600" b="1" smtClean="0"/>
              <a:t>Corporate America Declares War On  America’s Workers: 1980 to Present</a:t>
            </a:r>
          </a:p>
        </p:txBody>
      </p:sp>
      <p:pic>
        <p:nvPicPr>
          <p:cNvPr id="35846" name="Picture 2" descr="Z:\Mark_Mcdermott\mark\Pictures\Labor History Photos\Reclaim the Dream\Warren Buff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90675"/>
            <a:ext cx="41148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600" b="1" dirty="0" smtClean="0"/>
              <a:t>Finding Our Common Ground</a:t>
            </a:r>
          </a:p>
        </p:txBody>
      </p:sp>
      <p:sp>
        <p:nvSpPr>
          <p:cNvPr id="4" name="Slide Number Placeholder 3"/>
          <p:cNvSpPr>
            <a:spLocks noGrp="1"/>
          </p:cNvSpPr>
          <p:nvPr>
            <p:ph type="sldNum" sz="quarter" idx="12"/>
          </p:nvPr>
        </p:nvSpPr>
        <p:spPr/>
        <p:txBody>
          <a:bodyPr/>
          <a:lstStyle/>
          <a:p>
            <a:pPr>
              <a:defRPr/>
            </a:pPr>
            <a:fld id="{34E840C3-0461-4A6F-8485-D6F0BB772FCE}" type="slidenum">
              <a:rPr lang="en-US" smtClean="0"/>
              <a:pPr>
                <a:defRPr/>
              </a:pPr>
              <a:t>3</a:t>
            </a:fld>
            <a:endParaRPr lang="en-US"/>
          </a:p>
        </p:txBody>
      </p:sp>
      <p:sp>
        <p:nvSpPr>
          <p:cNvPr id="5" name="Content Placeholder 4"/>
          <p:cNvSpPr>
            <a:spLocks noGrp="1"/>
          </p:cNvSpPr>
          <p:nvPr>
            <p:ph idx="1"/>
          </p:nvPr>
        </p:nvSpPr>
        <p:spPr/>
        <p:txBody>
          <a:bodyPr/>
          <a:lstStyle/>
          <a:p>
            <a:pPr marL="0" indent="0" eaLnBrk="1" hangingPunct="1">
              <a:buFont typeface="Arial" charset="0"/>
              <a:buNone/>
              <a:defRPr/>
            </a:pPr>
            <a:r>
              <a:rPr lang="en-US" sz="2800" dirty="0" smtClean="0"/>
              <a:t>How many of you, your family members, or your close friends and their family members have experienced the following in the past five years?  </a:t>
            </a:r>
          </a:p>
          <a:p>
            <a:pPr eaLnBrk="1" hangingPunct="1">
              <a:defRPr/>
            </a:pPr>
            <a:r>
              <a:rPr lang="en-US" sz="2800" dirty="0" smtClean="0"/>
              <a:t>Difficulties in paying the bills or facing bankruptcy</a:t>
            </a:r>
          </a:p>
          <a:p>
            <a:pPr eaLnBrk="1" hangingPunct="1">
              <a:defRPr/>
            </a:pPr>
            <a:r>
              <a:rPr lang="en-US" sz="2800" dirty="0" smtClean="0"/>
              <a:t>Lost their home, facing foreclosure, underwater mortgage, or difficulties in paying the rent</a:t>
            </a:r>
          </a:p>
          <a:p>
            <a:pPr eaLnBrk="1" hangingPunct="1">
              <a:defRPr/>
            </a:pPr>
            <a:r>
              <a:rPr lang="en-US" sz="2800" dirty="0" smtClean="0"/>
              <a:t>Facing large student loans</a:t>
            </a:r>
          </a:p>
          <a:p>
            <a:pPr eaLnBrk="1" hangingPunct="1">
              <a:defRPr/>
            </a:pPr>
            <a:r>
              <a:rPr lang="en-US" sz="2800" dirty="0" smtClean="0"/>
              <a:t>Moved in relatives because they can’t pay the rent</a:t>
            </a:r>
          </a:p>
          <a:p>
            <a:pPr eaLnBrk="1" hangingPunct="1">
              <a:defRPr/>
            </a:pPr>
            <a:r>
              <a:rPr lang="en-US" sz="2800" dirty="0" smtClean="0"/>
              <a:t>Worried about adequate income in retirement</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3600" b="1" smtClean="0"/>
              <a:t>Lewis Powell – August 23, 1971</a:t>
            </a:r>
          </a:p>
        </p:txBody>
      </p:sp>
      <p:sp>
        <p:nvSpPr>
          <p:cNvPr id="36867" name="Content Placeholder 2"/>
          <p:cNvSpPr>
            <a:spLocks noGrp="1"/>
          </p:cNvSpPr>
          <p:nvPr>
            <p:ph sz="half" idx="1"/>
          </p:nvPr>
        </p:nvSpPr>
        <p:spPr>
          <a:xfrm>
            <a:off x="457200" y="1576388"/>
            <a:ext cx="3352800" cy="4525962"/>
          </a:xfrm>
        </p:spPr>
        <p:txBody>
          <a:bodyPr/>
          <a:lstStyle/>
          <a:p>
            <a:pPr marL="0" indent="0">
              <a:buFont typeface="Arial" charset="0"/>
              <a:buNone/>
            </a:pPr>
            <a:endParaRPr lang="en-US" smtClean="0"/>
          </a:p>
        </p:txBody>
      </p:sp>
      <p:sp>
        <p:nvSpPr>
          <p:cNvPr id="36868" name="Content Placeholder 3"/>
          <p:cNvSpPr>
            <a:spLocks noGrp="1"/>
          </p:cNvSpPr>
          <p:nvPr>
            <p:ph sz="half" idx="2"/>
          </p:nvPr>
        </p:nvSpPr>
        <p:spPr>
          <a:xfrm>
            <a:off x="3962400" y="1620838"/>
            <a:ext cx="4648200" cy="4525962"/>
          </a:xfrm>
        </p:spPr>
        <p:txBody>
          <a:bodyPr/>
          <a:lstStyle/>
          <a:p>
            <a:pPr marL="0" indent="0">
              <a:buFont typeface="Arial" charset="0"/>
              <a:buNone/>
            </a:pPr>
            <a:r>
              <a:rPr lang="en-US" b="1" dirty="0" smtClean="0"/>
              <a:t>Confidential Memo</a:t>
            </a:r>
          </a:p>
          <a:p>
            <a:pPr marL="0" indent="0">
              <a:buFont typeface="Arial" charset="0"/>
              <a:buNone/>
            </a:pPr>
            <a:r>
              <a:rPr lang="en-US" b="1" dirty="0" smtClean="0"/>
              <a:t>To:  Eugene </a:t>
            </a:r>
            <a:r>
              <a:rPr lang="en-US" b="1" dirty="0" err="1" smtClean="0"/>
              <a:t>Sydnor</a:t>
            </a:r>
            <a:r>
              <a:rPr lang="en-US" b="1" dirty="0" smtClean="0"/>
              <a:t>, Chairman, Education Committee, U.S. Chamber of Commerce</a:t>
            </a:r>
          </a:p>
          <a:p>
            <a:pPr marL="0" indent="0">
              <a:buFont typeface="Arial" charset="0"/>
              <a:buNone/>
            </a:pPr>
            <a:r>
              <a:rPr lang="en-US" b="1" dirty="0" smtClean="0"/>
              <a:t>Subject:  Attack on Free Enterprise System</a:t>
            </a:r>
          </a:p>
          <a:p>
            <a:pPr marL="0" indent="0">
              <a:buFont typeface="Arial" charset="0"/>
              <a:buNone/>
            </a:pPr>
            <a:r>
              <a:rPr lang="en-US" b="1" dirty="0" smtClean="0"/>
              <a:t>2 months later, President Nixon appointed Powell to the U.S. Supreme Court.</a:t>
            </a:r>
          </a:p>
        </p:txBody>
      </p:sp>
      <p:sp>
        <p:nvSpPr>
          <p:cNvPr id="5" name="Slide Number Placeholder 4"/>
          <p:cNvSpPr>
            <a:spLocks noGrp="1"/>
          </p:cNvSpPr>
          <p:nvPr>
            <p:ph type="sldNum" sz="quarter" idx="12"/>
          </p:nvPr>
        </p:nvSpPr>
        <p:spPr/>
        <p:txBody>
          <a:bodyPr/>
          <a:lstStyle/>
          <a:p>
            <a:pPr>
              <a:defRPr/>
            </a:pPr>
            <a:fld id="{330B1554-F6A0-434C-A745-568B68D4C104}" type="slidenum">
              <a:rPr lang="en-US" smtClean="0"/>
              <a:pPr>
                <a:defRPr/>
              </a:pPr>
              <a:t>30</a:t>
            </a:fld>
            <a:endParaRPr lang="en-US"/>
          </a:p>
        </p:txBody>
      </p:sp>
      <p:pic>
        <p:nvPicPr>
          <p:cNvPr id="368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1600200"/>
            <a:ext cx="3371850" cy="449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 y="304800"/>
            <a:ext cx="8534400" cy="1524000"/>
          </a:xfrm>
        </p:spPr>
        <p:txBody>
          <a:bodyPr/>
          <a:lstStyle/>
          <a:p>
            <a:pPr eaLnBrk="1" hangingPunct="1"/>
            <a:r>
              <a:rPr lang="en-US" sz="3600" b="1" smtClean="0"/>
              <a:t/>
            </a:r>
            <a:br>
              <a:rPr lang="en-US" sz="3600" b="1" smtClean="0"/>
            </a:br>
            <a:r>
              <a:rPr lang="en-US" sz="3600" b="1" smtClean="0"/>
              <a:t/>
            </a:r>
            <a:br>
              <a:rPr lang="en-US" sz="3600" b="1" smtClean="0"/>
            </a:br>
            <a:r>
              <a:rPr lang="en-US" sz="3600" b="1" smtClean="0"/>
              <a:t>Corporate America’s Class Warfare </a:t>
            </a:r>
            <a:br>
              <a:rPr lang="en-US" sz="3600" b="1" smtClean="0"/>
            </a:br>
            <a:r>
              <a:rPr lang="en-US" sz="3600" smtClean="0"/>
              <a:t/>
            </a:r>
            <a:br>
              <a:rPr lang="en-US" sz="3600" smtClean="0"/>
            </a:br>
            <a:endParaRPr lang="en-US" sz="3600" smtClean="0"/>
          </a:p>
        </p:txBody>
      </p:sp>
      <p:sp>
        <p:nvSpPr>
          <p:cNvPr id="3" name="Content Placeholder 2"/>
          <p:cNvSpPr>
            <a:spLocks noGrp="1"/>
          </p:cNvSpPr>
          <p:nvPr>
            <p:ph idx="1"/>
          </p:nvPr>
        </p:nvSpPr>
        <p:spPr>
          <a:xfrm>
            <a:off x="457200" y="1905000"/>
            <a:ext cx="8458200" cy="4343400"/>
          </a:xfrm>
        </p:spPr>
        <p:txBody>
          <a:bodyPr/>
          <a:lstStyle/>
          <a:p>
            <a:pPr eaLnBrk="1" hangingPunct="1">
              <a:lnSpc>
                <a:spcPct val="90000"/>
              </a:lnSpc>
              <a:defRPr/>
            </a:pPr>
            <a:r>
              <a:rPr lang="en-US" sz="2800" dirty="0" smtClean="0"/>
              <a:t>Crush organized labor</a:t>
            </a:r>
          </a:p>
          <a:p>
            <a:pPr eaLnBrk="1" hangingPunct="1">
              <a:lnSpc>
                <a:spcPct val="90000"/>
              </a:lnSpc>
              <a:defRPr/>
            </a:pPr>
            <a:r>
              <a:rPr lang="en-US" sz="2800" dirty="0"/>
              <a:t>Promote free trade and export manufacturing jobs</a:t>
            </a:r>
          </a:p>
          <a:p>
            <a:pPr eaLnBrk="1" hangingPunct="1">
              <a:lnSpc>
                <a:spcPct val="90000"/>
              </a:lnSpc>
              <a:defRPr/>
            </a:pPr>
            <a:r>
              <a:rPr lang="en-US" sz="2800" dirty="0" smtClean="0"/>
              <a:t>Undermine democracy with massive campaign spending by corporations and wealthy</a:t>
            </a:r>
          </a:p>
          <a:p>
            <a:pPr eaLnBrk="1" hangingPunct="1">
              <a:lnSpc>
                <a:spcPct val="90000"/>
              </a:lnSpc>
              <a:defRPr/>
            </a:pPr>
            <a:r>
              <a:rPr lang="en-US" sz="2800" dirty="0" smtClean="0"/>
              <a:t>Voter suppression</a:t>
            </a:r>
          </a:p>
          <a:p>
            <a:pPr marL="0" indent="0" eaLnBrk="1" hangingPunct="1">
              <a:lnSpc>
                <a:spcPct val="90000"/>
              </a:lnSpc>
              <a:defRPr/>
            </a:pPr>
            <a:r>
              <a:rPr lang="en-US" sz="2800" dirty="0" smtClean="0"/>
              <a:t>  Deregulate financial industries and corporations</a:t>
            </a:r>
          </a:p>
          <a:p>
            <a:pPr marL="0" indent="0" eaLnBrk="1" hangingPunct="1">
              <a:lnSpc>
                <a:spcPct val="90000"/>
              </a:lnSpc>
              <a:defRPr/>
            </a:pPr>
            <a:r>
              <a:rPr lang="en-US" sz="2800" dirty="0"/>
              <a:t> </a:t>
            </a:r>
            <a:r>
              <a:rPr lang="en-US" sz="2800" dirty="0" smtClean="0"/>
              <a:t> Cut social programs for poor, unemployed and needy</a:t>
            </a:r>
          </a:p>
          <a:p>
            <a:pPr marL="0" indent="0" eaLnBrk="1" hangingPunct="1">
              <a:lnSpc>
                <a:spcPct val="90000"/>
              </a:lnSpc>
              <a:defRPr/>
            </a:pPr>
            <a:r>
              <a:rPr lang="en-US" sz="2800" dirty="0" smtClean="0"/>
              <a:t>  Sharply reduce taxes on corporations and the wealthy</a:t>
            </a:r>
          </a:p>
          <a:p>
            <a:pPr marL="0" indent="0" eaLnBrk="1" hangingPunct="1">
              <a:lnSpc>
                <a:spcPct val="90000"/>
              </a:lnSpc>
              <a:defRPr/>
            </a:pPr>
            <a:r>
              <a:rPr lang="en-US" sz="2800" dirty="0" smtClean="0"/>
              <a:t>  Privatize government  </a:t>
            </a:r>
          </a:p>
          <a:p>
            <a:pPr marL="0" indent="0" eaLnBrk="1" hangingPunct="1">
              <a:lnSpc>
                <a:spcPct val="90000"/>
              </a:lnSpc>
              <a:defRPr/>
            </a:pPr>
            <a:endParaRPr lang="en-US" sz="2800" dirty="0" smtClean="0"/>
          </a:p>
          <a:p>
            <a:pPr marL="0" indent="0" eaLnBrk="1" hangingPunct="1">
              <a:lnSpc>
                <a:spcPct val="90000"/>
              </a:lnSpc>
              <a:buFont typeface="Arial" charset="0"/>
              <a:buNone/>
              <a:defRPr/>
            </a:pPr>
            <a:endParaRPr lang="en-US" sz="2000" dirty="0" smtClean="0"/>
          </a:p>
          <a:p>
            <a:pPr marL="0" indent="0" eaLnBrk="1" hangingPunct="1">
              <a:lnSpc>
                <a:spcPct val="90000"/>
              </a:lnSpc>
              <a:buFont typeface="Arial" charset="0"/>
              <a:buNone/>
              <a:defRPr/>
            </a:pPr>
            <a:endParaRPr lang="en-US" sz="2000" dirty="0" smtClean="0"/>
          </a:p>
        </p:txBody>
      </p:sp>
      <p:sp>
        <p:nvSpPr>
          <p:cNvPr id="4" name="Slide Number Placeholder 3"/>
          <p:cNvSpPr>
            <a:spLocks noGrp="1"/>
          </p:cNvSpPr>
          <p:nvPr>
            <p:ph type="sldNum" sz="quarter" idx="12"/>
          </p:nvPr>
        </p:nvSpPr>
        <p:spPr/>
        <p:txBody>
          <a:bodyPr/>
          <a:lstStyle/>
          <a:p>
            <a:pPr>
              <a:defRPr/>
            </a:pPr>
            <a:fld id="{7F5FBE9F-AA28-4AEC-9679-E15677768F0B}" type="slidenum">
              <a:rPr lang="en-US"/>
              <a:pPr>
                <a:defRPr/>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ANd9GcRhJLVa7tveMqwgVs0R7zlY4thFPmjOH-qdvcoXkii9ELc0VRLmR4YSQ6j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34290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7" descr="USW7-669520x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25" y="3200400"/>
            <a:ext cx="45624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0" descr="youarefi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57200"/>
            <a:ext cx="24955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1407" name="Group 31"/>
          <p:cNvGraphicFramePr>
            <a:graphicFrameLocks noGrp="1"/>
          </p:cNvGraphicFramePr>
          <p:nvPr/>
        </p:nvGraphicFramePr>
        <p:xfrm>
          <a:off x="2349500" y="3016250"/>
          <a:ext cx="3316288" cy="825500"/>
        </p:xfrm>
        <a:graphic>
          <a:graphicData uri="http://schemas.openxmlformats.org/drawingml/2006/table">
            <a:tbl>
              <a:tblPr/>
              <a:tblGrid>
                <a:gridCol w="3316288"/>
              </a:tblGrid>
              <a:tr h="8255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01410" name="Group 34"/>
          <p:cNvGraphicFramePr>
            <a:graphicFrameLocks noGrp="1"/>
          </p:cNvGraphicFramePr>
          <p:nvPr/>
        </p:nvGraphicFramePr>
        <p:xfrm>
          <a:off x="685800" y="4191000"/>
          <a:ext cx="3505200" cy="2898775"/>
        </p:xfrm>
        <a:graphic>
          <a:graphicData uri="http://schemas.openxmlformats.org/drawingml/2006/table">
            <a:tbl>
              <a:tblPr/>
              <a:tblGrid>
                <a:gridCol w="3505200"/>
              </a:tblGrid>
              <a:tr h="960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cs typeface="Arial" charset="0"/>
                        </a:rPr>
                        <a:t>Published on Thursday, February 10, 2005 by the </a:t>
                      </a:r>
                      <a:r>
                        <a:rPr kumimoji="0" lang="en-US" sz="1400" b="0" i="1" u="none" strike="noStrike" cap="none" normalizeH="0" baseline="0" smtClean="0">
                          <a:ln>
                            <a:noFill/>
                          </a:ln>
                          <a:solidFill>
                            <a:schemeClr val="tx1"/>
                          </a:solidFill>
                          <a:effectLst/>
                          <a:latin typeface="Arial" charset="0"/>
                          <a:cs typeface="Arial" charset="0"/>
                          <a:hlinkClick r:id="rId6"/>
                        </a:rPr>
                        <a:t>Associated Press</a:t>
                      </a:r>
                      <a:r>
                        <a:rPr kumimoji="0" lang="en-US" sz="1400" b="0" i="1"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a:noFill/>
                    </a:lnB>
                    <a:lnTlToBr>
                      <a:noFill/>
                    </a:lnTlToBr>
                    <a:lnBlToTr>
                      <a:noFill/>
                    </a:lnBlToTr>
                    <a:noFill/>
                  </a:tcPr>
                </a:tc>
              </a:tr>
              <a:tr h="1554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As Union Nears Win, Wal-Mart Closes Store </a:t>
                      </a:r>
                      <a:endParaRPr kumimoji="0" lang="en-US" sz="24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a:noFill/>
                    </a:lnT>
                    <a:lnB>
                      <a:noFill/>
                    </a:lnB>
                    <a:lnTlToBr>
                      <a:noFill/>
                    </a:lnTlToBr>
                    <a:lnBlToTr>
                      <a:noFill/>
                    </a:lnBlToTr>
                    <a:no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sp>
        <p:nvSpPr>
          <p:cNvPr id="41995" name="Title 1"/>
          <p:cNvSpPr>
            <a:spLocks/>
          </p:cNvSpPr>
          <p:nvPr/>
        </p:nvSpPr>
        <p:spPr bwMode="auto">
          <a:xfrm>
            <a:off x="457200" y="274638"/>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latin typeface="Calibri" pitchFamily="34" charset="0"/>
              </a:rPr>
              <a:t>The War Against Workers</a:t>
            </a:r>
          </a:p>
        </p:txBody>
      </p:sp>
      <p:sp>
        <p:nvSpPr>
          <p:cNvPr id="2" name="Slide Number Placeholder 1"/>
          <p:cNvSpPr>
            <a:spLocks noGrp="1"/>
          </p:cNvSpPr>
          <p:nvPr>
            <p:ph type="sldNum" sz="quarter" idx="12"/>
          </p:nvPr>
        </p:nvSpPr>
        <p:spPr/>
        <p:txBody>
          <a:bodyPr/>
          <a:lstStyle/>
          <a:p>
            <a:pPr>
              <a:defRPr/>
            </a:pPr>
            <a:fld id="{14C28619-C5F2-4D71-A2D3-0C51C15D0846}"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9410010-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42" y="2011547"/>
            <a:ext cx="36195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7" descr="foreclos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762000"/>
            <a:ext cx="32766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9" descr="pg-6-child-poverty-_438738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419600"/>
            <a:ext cx="2857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3" descr="foodstamps-thumb-80x80-55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81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8" descr="x2812744119829156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697" y="671512"/>
            <a:ext cx="12573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20" descr="ANd9GcR7PFfo4Z3l_YhJOC4_qoI3OhvAJrUkdAuKSr4DeOZzbugvD5Nde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6482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2BED3A8-BCEB-4ADF-9482-7D13BF94DF85}"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Economic Hard Times Hit Unevenly</a:t>
            </a:r>
            <a:endParaRPr lang="en-US" sz="3600" b="1" dirty="0"/>
          </a:p>
        </p:txBody>
      </p:sp>
      <p:sp>
        <p:nvSpPr>
          <p:cNvPr id="3" name="Content Placeholder 2"/>
          <p:cNvSpPr>
            <a:spLocks noGrp="1"/>
          </p:cNvSpPr>
          <p:nvPr>
            <p:ph idx="1"/>
          </p:nvPr>
        </p:nvSpPr>
        <p:spPr/>
        <p:txBody>
          <a:bodyPr/>
          <a:lstStyle/>
          <a:p>
            <a:r>
              <a:rPr lang="en-US" sz="2800" b="1" dirty="0" smtClean="0"/>
              <a:t>People of color – higher  unemployment and smaller wealth than whites</a:t>
            </a:r>
          </a:p>
          <a:p>
            <a:r>
              <a:rPr lang="en-US" sz="2800" b="1" dirty="0" smtClean="0"/>
              <a:t>Construction workers devastated</a:t>
            </a:r>
          </a:p>
          <a:p>
            <a:r>
              <a:rPr lang="en-US" sz="2800" b="1" dirty="0" smtClean="0"/>
              <a:t>Manufacturing workers hit very hard by offshoring</a:t>
            </a:r>
          </a:p>
          <a:p>
            <a:r>
              <a:rPr lang="en-US" sz="2800" b="1" dirty="0" smtClean="0"/>
              <a:t>Women’s wages continue to trail men’s</a:t>
            </a:r>
          </a:p>
          <a:p>
            <a:r>
              <a:rPr lang="en-US" sz="2800" b="1" dirty="0" smtClean="0"/>
              <a:t>Our youth face growing challenges in pursuing education</a:t>
            </a:r>
          </a:p>
          <a:p>
            <a:r>
              <a:rPr lang="en-US" sz="2800" b="1" dirty="0" smtClean="0"/>
              <a:t>Upward mobility is lower in the U.S. than in much of Western Europe</a:t>
            </a:r>
            <a:endParaRPr lang="en-US" sz="2800" b="1" dirty="0"/>
          </a:p>
        </p:txBody>
      </p:sp>
      <p:sp>
        <p:nvSpPr>
          <p:cNvPr id="4" name="Slide Number Placeholder 3"/>
          <p:cNvSpPr>
            <a:spLocks noGrp="1"/>
          </p:cNvSpPr>
          <p:nvPr>
            <p:ph type="sldNum" sz="quarter" idx="12"/>
          </p:nvPr>
        </p:nvSpPr>
        <p:spPr/>
        <p:txBody>
          <a:bodyPr/>
          <a:lstStyle/>
          <a:p>
            <a:pPr>
              <a:defRPr/>
            </a:pPr>
            <a:fld id="{098A1588-8202-4765-B187-88E84E3D6B94}" type="slidenum">
              <a:rPr lang="en-US" smtClean="0"/>
              <a:pPr>
                <a:defRPr/>
              </a:pPr>
              <a:t>34</a:t>
            </a:fld>
            <a:endParaRPr lang="en-US"/>
          </a:p>
        </p:txBody>
      </p:sp>
    </p:spTree>
    <p:extLst>
      <p:ext uri="{BB962C8B-B14F-4D97-AF65-F5344CB8AC3E}">
        <p14:creationId xmlns:p14="http://schemas.microsoft.com/office/powerpoint/2010/main" val="4137991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z="3600" b="1" smtClean="0"/>
              <a:t>Immigrants Didn’t Wreck the Economy:  They are our Sisters and Brothers</a:t>
            </a:r>
          </a:p>
        </p:txBody>
      </p:sp>
      <p:sp>
        <p:nvSpPr>
          <p:cNvPr id="50179" name="Content Placeholder 2"/>
          <p:cNvSpPr>
            <a:spLocks noGrp="1"/>
          </p:cNvSpPr>
          <p:nvPr>
            <p:ph idx="1"/>
          </p:nvPr>
        </p:nvSpPr>
        <p:spPr>
          <a:xfrm>
            <a:off x="457200" y="1371600"/>
            <a:ext cx="8229600" cy="4754563"/>
          </a:xfrm>
        </p:spPr>
        <p:txBody>
          <a:bodyPr/>
          <a:lstStyle/>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6146BB9E-D2FA-42CE-944B-938E84EB0E0E}" type="slidenum">
              <a:rPr lang="en-US" smtClean="0"/>
              <a:pPr>
                <a:defRPr/>
              </a:pPr>
              <a:t>35</a:t>
            </a:fld>
            <a:endParaRPr lang="en-US"/>
          </a:p>
        </p:txBody>
      </p:sp>
      <p:pic>
        <p:nvPicPr>
          <p:cNvPr id="50181" name="Picture 5" descr="Z:\Mark_Mcdermott\mark\Pictures\Labor History Photos\Reclaim the Dream\Immigr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1592263"/>
            <a:ext cx="6175375"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sz="half" idx="1"/>
          </p:nvPr>
        </p:nvSpPr>
        <p:spPr>
          <a:xfrm>
            <a:off x="434975" y="1790700"/>
            <a:ext cx="4038600" cy="4133850"/>
          </a:xfrm>
        </p:spPr>
        <p:txBody>
          <a:bodyPr/>
          <a:lstStyle/>
          <a:p>
            <a:pPr marL="0" indent="0" eaLnBrk="1" hangingPunct="1">
              <a:buFont typeface="Arial" charset="0"/>
              <a:buNone/>
            </a:pPr>
            <a:endParaRPr lang="en-US" smtClean="0"/>
          </a:p>
        </p:txBody>
      </p:sp>
      <p:sp>
        <p:nvSpPr>
          <p:cNvPr id="57347" name="Content Placeholder 3"/>
          <p:cNvSpPr>
            <a:spLocks noGrp="1"/>
          </p:cNvSpPr>
          <p:nvPr>
            <p:ph sz="half" idx="2"/>
          </p:nvPr>
        </p:nvSpPr>
        <p:spPr>
          <a:xfrm>
            <a:off x="4648200" y="1600200"/>
            <a:ext cx="4038600" cy="4525963"/>
          </a:xfrm>
        </p:spPr>
        <p:txBody>
          <a:bodyPr/>
          <a:lstStyle/>
          <a:p>
            <a:pPr marL="0" indent="0" eaLnBrk="1" hangingPunct="1">
              <a:buFont typeface="Arial" charset="0"/>
              <a:buNone/>
            </a:pPr>
            <a:r>
              <a:rPr lang="en-US" b="1" i="1" smtClean="0"/>
              <a:t>“If there is no struggle, there can be no progress…find out what any people will quietly submit to and you will have found out the exact measure of injustice and wrong which will be imposed upon them.”</a:t>
            </a:r>
          </a:p>
          <a:p>
            <a:pPr marL="0" indent="0" eaLnBrk="1" hangingPunct="1">
              <a:buFont typeface="Arial" charset="0"/>
              <a:buNone/>
            </a:pPr>
            <a:r>
              <a:rPr lang="en-US" b="1" i="1" smtClean="0"/>
              <a:t>Frederick Douglass, 1857</a:t>
            </a:r>
            <a:endParaRPr lang="en-US" smtClean="0"/>
          </a:p>
        </p:txBody>
      </p:sp>
      <p:sp>
        <p:nvSpPr>
          <p:cNvPr id="5" name="Slide Number Placeholder 4"/>
          <p:cNvSpPr>
            <a:spLocks noGrp="1"/>
          </p:cNvSpPr>
          <p:nvPr>
            <p:ph type="sldNum" sz="quarter" idx="12"/>
          </p:nvPr>
        </p:nvSpPr>
        <p:spPr/>
        <p:txBody>
          <a:bodyPr/>
          <a:lstStyle/>
          <a:p>
            <a:pPr>
              <a:defRPr/>
            </a:pPr>
            <a:fld id="{072B22E2-F4B3-41A9-BB43-6108F8764734}" type="slidenum">
              <a:rPr lang="en-US" smtClean="0"/>
              <a:pPr>
                <a:defRPr/>
              </a:pPr>
              <a:t>36</a:t>
            </a:fld>
            <a:endParaRPr lang="en-US"/>
          </a:p>
        </p:txBody>
      </p:sp>
      <p:pic>
        <p:nvPicPr>
          <p:cNvPr id="57349" name="Picture 3" descr="Z:\Mark_Mcdermott\mark\Pictures\Labor History Photos\Reclaim the Dream\Frederick Dougl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1752600"/>
            <a:ext cx="40608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itle 1"/>
          <p:cNvSpPr>
            <a:spLocks noGrp="1"/>
          </p:cNvSpPr>
          <p:nvPr>
            <p:ph type="title"/>
          </p:nvPr>
        </p:nvSpPr>
        <p:spPr/>
        <p:txBody>
          <a:bodyPr/>
          <a:lstStyle/>
          <a:p>
            <a:pPr eaLnBrk="1" hangingPunct="1"/>
            <a:r>
              <a:rPr lang="en-US" sz="3600" b="1" smtClean="0"/>
              <a:t>Fighting for the American Dream:</a:t>
            </a:r>
            <a:br>
              <a:rPr lang="en-US" sz="3600" b="1" smtClean="0"/>
            </a:br>
            <a:r>
              <a:rPr lang="en-US" sz="3600" b="1" smtClean="0"/>
              <a:t>Finding Hope and Getting Organized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Corporations Have Too Much Power:  </a:t>
            </a:r>
            <a:br>
              <a:rPr lang="en-US" sz="3600" b="1" dirty="0"/>
            </a:br>
            <a:r>
              <a:rPr lang="en-US" sz="3600" b="1" dirty="0"/>
              <a:t>The People Speak - 2011</a:t>
            </a:r>
            <a:endParaRPr lang="en-US" sz="3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National Harris Poll, June 2011</a:t>
            </a:r>
          </a:p>
          <a:p>
            <a:pPr marL="0" indent="0">
              <a:buNone/>
            </a:pPr>
            <a:r>
              <a:rPr lang="en-US" dirty="0" smtClean="0"/>
              <a:t>These groups have too much power:</a:t>
            </a:r>
          </a:p>
          <a:p>
            <a:r>
              <a:rPr lang="en-US" dirty="0" smtClean="0"/>
              <a:t>Major corporations – 88%</a:t>
            </a:r>
          </a:p>
          <a:p>
            <a:r>
              <a:rPr lang="en-US" dirty="0" smtClean="0"/>
              <a:t>Banks and financial institutions – 85%</a:t>
            </a:r>
          </a:p>
          <a:p>
            <a:r>
              <a:rPr lang="en-US" dirty="0" smtClean="0"/>
              <a:t>Lobbyists – 84%</a:t>
            </a:r>
            <a:endParaRPr lang="en-US" dirty="0"/>
          </a:p>
        </p:txBody>
      </p:sp>
      <p:sp>
        <p:nvSpPr>
          <p:cNvPr id="4" name="Slide Number Placeholder 3"/>
          <p:cNvSpPr>
            <a:spLocks noGrp="1"/>
          </p:cNvSpPr>
          <p:nvPr>
            <p:ph type="sldNum" sz="quarter" idx="12"/>
          </p:nvPr>
        </p:nvSpPr>
        <p:spPr/>
        <p:txBody>
          <a:bodyPr/>
          <a:lstStyle/>
          <a:p>
            <a:pPr>
              <a:defRPr/>
            </a:pPr>
            <a:fld id="{098A1588-8202-4765-B187-88E84E3D6B94}" type="slidenum">
              <a:rPr lang="en-US" smtClean="0"/>
              <a:pPr>
                <a:defRPr/>
              </a:pPr>
              <a:t>37</a:t>
            </a:fld>
            <a:endParaRPr lang="en-US"/>
          </a:p>
        </p:txBody>
      </p:sp>
    </p:spTree>
    <p:extLst>
      <p:ext uri="{BB962C8B-B14F-4D97-AF65-F5344CB8AC3E}">
        <p14:creationId xmlns:p14="http://schemas.microsoft.com/office/powerpoint/2010/main" val="2036005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200" b="1" dirty="0" smtClean="0"/>
              <a:t>Gallup:  Do You Approve or Disapprove of Unions?  </a:t>
            </a:r>
            <a:br>
              <a:rPr lang="en-US" sz="3200" b="1" dirty="0" smtClean="0"/>
            </a:br>
            <a:r>
              <a:rPr lang="en-US" sz="3200" b="1" dirty="0" smtClean="0"/>
              <a:t>Pew:  Are Unions Necessary to Protect Workers?</a:t>
            </a:r>
            <a:endParaRPr lang="en-US"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547419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F23C0DA5-120A-4FCD-B1ED-4D270D701A2E}" type="slidenum">
              <a:rPr lang="en-US" smtClean="0"/>
              <a:t>38</a:t>
            </a:fld>
            <a:endParaRPr lang="en-US" dirty="0"/>
          </a:p>
        </p:txBody>
      </p:sp>
    </p:spTree>
    <p:extLst>
      <p:ext uri="{BB962C8B-B14F-4D97-AF65-F5344CB8AC3E}">
        <p14:creationId xmlns:p14="http://schemas.microsoft.com/office/powerpoint/2010/main" val="2116189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401762"/>
          </a:xfrm>
        </p:spPr>
        <p:txBody>
          <a:bodyPr>
            <a:noAutofit/>
          </a:bodyPr>
          <a:lstStyle/>
          <a:p>
            <a:r>
              <a:rPr lang="en-US" sz="3600" b="1" dirty="0" smtClean="0"/>
              <a:t>Would You Like Labor Unions to Have More or Less Influence than They Have Now?</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18704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7376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Power of Our Stories</a:t>
            </a:r>
            <a:endParaRPr lang="en-US" sz="3600" b="1" dirty="0"/>
          </a:p>
        </p:txBody>
      </p:sp>
      <p:sp>
        <p:nvSpPr>
          <p:cNvPr id="3" name="Content Placeholder 2"/>
          <p:cNvSpPr>
            <a:spLocks noGrp="1"/>
          </p:cNvSpPr>
          <p:nvPr>
            <p:ph sz="half" idx="1"/>
          </p:nvPr>
        </p:nvSpPr>
        <p:spPr/>
        <p:txBody>
          <a:bodyPr/>
          <a:lstStyle/>
          <a:p>
            <a:pPr marL="0" indent="0">
              <a:buNone/>
            </a:pPr>
            <a:endParaRPr lang="en-US" dirty="0"/>
          </a:p>
        </p:txBody>
      </p:sp>
      <p:sp>
        <p:nvSpPr>
          <p:cNvPr id="4" name="Content Placeholder 3"/>
          <p:cNvSpPr>
            <a:spLocks noGrp="1"/>
          </p:cNvSpPr>
          <p:nvPr>
            <p:ph sz="half" idx="2"/>
          </p:nvPr>
        </p:nvSpPr>
        <p:spPr/>
        <p:txBody>
          <a:bodyPr/>
          <a:lstStyle/>
          <a:p>
            <a:pPr marL="0" indent="0" algn="ctr">
              <a:buNone/>
            </a:pPr>
            <a:r>
              <a:rPr lang="en-US" sz="3200" b="1" dirty="0"/>
              <a:t>“Those who cannot learn from history are doomed to repeat it.  Those who do not remember their past are condemned to repeat their mistakes."  </a:t>
            </a:r>
          </a:p>
          <a:p>
            <a:pPr marL="0" indent="0" algn="ctr">
              <a:buNone/>
            </a:pPr>
            <a:r>
              <a:rPr lang="en-US" sz="1800" dirty="0"/>
              <a:t>George </a:t>
            </a:r>
            <a:r>
              <a:rPr lang="en-US" sz="1800" dirty="0" smtClean="0"/>
              <a:t>Santayana, 1936</a:t>
            </a:r>
            <a:endParaRPr lang="en-US" sz="1800" dirty="0"/>
          </a:p>
          <a:p>
            <a:pPr marL="0" indent="0">
              <a:buNone/>
            </a:pP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67" y="1600200"/>
            <a:ext cx="3505233" cy="4610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844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z="3600" b="1" dirty="0" smtClean="0"/>
              <a:t>Democratic President, Big Congressional Majorities - What Happened?</a:t>
            </a:r>
          </a:p>
        </p:txBody>
      </p:sp>
      <p:sp>
        <p:nvSpPr>
          <p:cNvPr id="4" name="Slide Number Placeholder 3"/>
          <p:cNvSpPr>
            <a:spLocks noGrp="1"/>
          </p:cNvSpPr>
          <p:nvPr>
            <p:ph type="sldNum" sz="quarter" idx="12"/>
          </p:nvPr>
        </p:nvSpPr>
        <p:spPr/>
        <p:txBody>
          <a:bodyPr/>
          <a:lstStyle/>
          <a:p>
            <a:pPr>
              <a:defRPr/>
            </a:pPr>
            <a:fld id="{65AB7321-A681-460A-B340-2F3F91B67EE0}" type="slidenum">
              <a:rPr lang="en-US" smtClean="0"/>
              <a:pPr>
                <a:defRPr/>
              </a:pPr>
              <a:t>40</a:t>
            </a:fld>
            <a:endParaRPr lang="en-US"/>
          </a:p>
        </p:txBody>
      </p:sp>
      <p:sp>
        <p:nvSpPr>
          <p:cNvPr id="3" name="Content Placeholder 2"/>
          <p:cNvSpPr>
            <a:spLocks noGrp="1"/>
          </p:cNvSpPr>
          <p:nvPr>
            <p:ph idx="1"/>
          </p:nvPr>
        </p:nvSpPr>
        <p:spPr/>
        <p:txBody>
          <a:bodyPr/>
          <a:lstStyle/>
          <a:p>
            <a:pPr>
              <a:defRPr/>
            </a:pPr>
            <a:endParaRPr lang="en-US" sz="2800" dirty="0" smtClean="0"/>
          </a:p>
          <a:p>
            <a:pPr>
              <a:defRPr/>
            </a:pPr>
            <a:r>
              <a:rPr lang="en-US" sz="2800" dirty="0" smtClean="0"/>
              <a:t>1965-68, 1977-80, 1993-94, and 2009-10. Democratic President and large Congressional majorities.  </a:t>
            </a:r>
          </a:p>
          <a:p>
            <a:pPr>
              <a:defRPr/>
            </a:pPr>
            <a:r>
              <a:rPr lang="en-US" sz="2800" dirty="0" smtClean="0"/>
              <a:t>We only won broad reforms in 1965-68 – Great Society victories.  </a:t>
            </a:r>
          </a:p>
          <a:p>
            <a:pPr>
              <a:defRPr/>
            </a:pPr>
            <a:r>
              <a:rPr lang="en-US" sz="2800" dirty="0" smtClean="0"/>
              <a:t>Labor law reform beaten four times.  </a:t>
            </a:r>
          </a:p>
          <a:p>
            <a:pPr>
              <a:defRPr/>
            </a:pPr>
            <a:r>
              <a:rPr lang="en-US" sz="2800" dirty="0" smtClean="0"/>
              <a:t>Last three periods – major reforms largely blocked</a:t>
            </a:r>
          </a:p>
          <a:p>
            <a:pPr>
              <a:defRPr/>
            </a:pPr>
            <a:r>
              <a:rPr lang="en-US" sz="2800" dirty="0" smtClean="0"/>
              <a:t>Why?  </a:t>
            </a:r>
          </a:p>
          <a:p>
            <a:pPr marL="0" indent="0">
              <a:buFont typeface="Arial" charset="0"/>
              <a:buNone/>
              <a:defRPr/>
            </a:pPr>
            <a:endParaRPr lang="en-US" sz="2800" dirty="0"/>
          </a:p>
        </p:txBody>
      </p:sp>
    </p:spTree>
    <p:extLst>
      <p:ext uri="{BB962C8B-B14F-4D97-AF65-F5344CB8AC3E}">
        <p14:creationId xmlns:p14="http://schemas.microsoft.com/office/powerpoint/2010/main" val="30113863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lstStyle/>
          <a:p>
            <a:r>
              <a:rPr lang="en-US" sz="3600" b="1" dirty="0" smtClean="0"/>
              <a:t>What Do We Do to Take Our Country Back?</a:t>
            </a:r>
            <a:endParaRPr lang="en-US" sz="3600" b="1" dirty="0"/>
          </a:p>
        </p:txBody>
      </p:sp>
      <p:sp>
        <p:nvSpPr>
          <p:cNvPr id="3" name="Content Placeholder 2"/>
          <p:cNvSpPr>
            <a:spLocks noGrp="1"/>
          </p:cNvSpPr>
          <p:nvPr>
            <p:ph idx="1"/>
          </p:nvPr>
        </p:nvSpPr>
        <p:spPr>
          <a:xfrm>
            <a:off x="457200" y="1371600"/>
            <a:ext cx="8229600" cy="4754563"/>
          </a:xfrm>
        </p:spPr>
        <p:txBody>
          <a:bodyPr/>
          <a:lstStyle/>
          <a:p>
            <a:pPr>
              <a:defRPr/>
            </a:pPr>
            <a:r>
              <a:rPr lang="en-US" sz="3000" dirty="0" smtClean="0"/>
              <a:t>Inspire hope anchored in our history of victories</a:t>
            </a:r>
          </a:p>
          <a:p>
            <a:pPr>
              <a:defRPr/>
            </a:pPr>
            <a:r>
              <a:rPr lang="en-US" sz="3000" dirty="0" smtClean="0"/>
              <a:t>Build unity around our vision, values </a:t>
            </a:r>
            <a:r>
              <a:rPr lang="en-US" sz="3000" dirty="0"/>
              <a:t>and </a:t>
            </a:r>
            <a:r>
              <a:rPr lang="en-US" sz="3000" dirty="0" smtClean="0"/>
              <a:t>agenda</a:t>
            </a:r>
            <a:endParaRPr lang="en-US" sz="3000" dirty="0"/>
          </a:p>
          <a:p>
            <a:pPr>
              <a:defRPr/>
            </a:pPr>
            <a:r>
              <a:rPr lang="en-US" sz="3000" dirty="0" smtClean="0"/>
              <a:t>Educate public about critical role of labor</a:t>
            </a:r>
          </a:p>
          <a:p>
            <a:pPr>
              <a:defRPr/>
            </a:pPr>
            <a:r>
              <a:rPr lang="en-US" sz="3000" dirty="0"/>
              <a:t>Rebuild a resurgent growing labor movement</a:t>
            </a:r>
          </a:p>
          <a:p>
            <a:pPr>
              <a:defRPr/>
            </a:pPr>
            <a:r>
              <a:rPr lang="en-US" sz="3000" dirty="0" smtClean="0"/>
              <a:t>Create permanent </a:t>
            </a:r>
            <a:r>
              <a:rPr lang="en-US" sz="3000" dirty="0"/>
              <a:t>long-term </a:t>
            </a:r>
            <a:r>
              <a:rPr lang="en-US" sz="3000" dirty="0" smtClean="0"/>
              <a:t>broad coalitions</a:t>
            </a:r>
          </a:p>
          <a:p>
            <a:pPr>
              <a:defRPr/>
            </a:pPr>
            <a:r>
              <a:rPr lang="en-US" sz="3000" dirty="0" smtClean="0"/>
              <a:t>Support aggressive </a:t>
            </a:r>
            <a:r>
              <a:rPr lang="en-US" sz="3000" dirty="0"/>
              <a:t>mass </a:t>
            </a:r>
            <a:r>
              <a:rPr lang="en-US" sz="3000" dirty="0" smtClean="0"/>
              <a:t>movements</a:t>
            </a:r>
          </a:p>
          <a:p>
            <a:pPr>
              <a:defRPr/>
            </a:pPr>
            <a:r>
              <a:rPr lang="en-US" sz="3000" dirty="0" smtClean="0"/>
              <a:t>Involve young people</a:t>
            </a:r>
            <a:endParaRPr lang="en-US" sz="3000" dirty="0"/>
          </a:p>
          <a:p>
            <a:pPr>
              <a:defRPr/>
            </a:pPr>
            <a:r>
              <a:rPr lang="en-US" sz="3000" dirty="0" smtClean="0"/>
              <a:t>Defeat corporate Democrats who oppose reforms</a:t>
            </a:r>
            <a:endParaRPr lang="en-US" sz="3000" dirty="0"/>
          </a:p>
          <a:p>
            <a:endParaRPr lang="en-US" sz="3000" dirty="0"/>
          </a:p>
        </p:txBody>
      </p:sp>
      <p:sp>
        <p:nvSpPr>
          <p:cNvPr id="4" name="Slide Number Placeholder 3"/>
          <p:cNvSpPr>
            <a:spLocks noGrp="1"/>
          </p:cNvSpPr>
          <p:nvPr>
            <p:ph type="sldNum" sz="quarter" idx="12"/>
          </p:nvPr>
        </p:nvSpPr>
        <p:spPr/>
        <p:txBody>
          <a:bodyPr/>
          <a:lstStyle/>
          <a:p>
            <a:pPr>
              <a:defRPr/>
            </a:pPr>
            <a:fld id="{098A1588-8202-4765-B187-88E84E3D6B94}" type="slidenum">
              <a:rPr lang="en-US" smtClean="0"/>
              <a:pPr>
                <a:defRPr/>
              </a:pPr>
              <a:t>41</a:t>
            </a:fld>
            <a:endParaRPr lang="en-US"/>
          </a:p>
        </p:txBody>
      </p:sp>
    </p:spTree>
    <p:extLst>
      <p:ext uri="{BB962C8B-B14F-4D97-AF65-F5344CB8AC3E}">
        <p14:creationId xmlns:p14="http://schemas.microsoft.com/office/powerpoint/2010/main" val="16232722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172200"/>
          </a:xfrm>
        </p:spPr>
        <p:txBody>
          <a:bodyPr/>
          <a:lstStyle/>
          <a:p>
            <a:endParaRPr lang="en-US" dirty="0"/>
          </a:p>
        </p:txBody>
      </p:sp>
      <p:sp>
        <p:nvSpPr>
          <p:cNvPr id="3" name="Slide Number Placeholder 2"/>
          <p:cNvSpPr>
            <a:spLocks noGrp="1"/>
          </p:cNvSpPr>
          <p:nvPr>
            <p:ph type="sldNum" sz="quarter" idx="12"/>
          </p:nvPr>
        </p:nvSpPr>
        <p:spPr/>
        <p:txBody>
          <a:bodyPr/>
          <a:lstStyle/>
          <a:p>
            <a:pPr>
              <a:defRPr/>
            </a:pPr>
            <a:fld id="{CFE7401E-F7BD-42C7-B5EA-DBFDC2C9BA4A}" type="slidenum">
              <a:rPr lang="en-US" smtClean="0"/>
              <a:pPr>
                <a:defRPr/>
              </a:pPr>
              <a:t>42</a:t>
            </a:fld>
            <a:endParaRPr lang="en-US"/>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583726" cy="312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05200"/>
            <a:ext cx="41814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9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663575"/>
            <a:ext cx="3759200" cy="553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691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Which Group Do You Think Is Most Favorable to Unions?</a:t>
            </a:r>
            <a:endParaRPr lang="en-US" sz="3600" b="1" dirty="0"/>
          </a:p>
        </p:txBody>
      </p:sp>
      <p:sp>
        <p:nvSpPr>
          <p:cNvPr id="3" name="Content Placeholder 2"/>
          <p:cNvSpPr>
            <a:spLocks noGrp="1"/>
          </p:cNvSpPr>
          <p:nvPr>
            <p:ph idx="1"/>
          </p:nvPr>
        </p:nvSpPr>
        <p:spPr/>
        <p:txBody>
          <a:bodyPr/>
          <a:lstStyle/>
          <a:p>
            <a:endParaRPr lang="en-US" dirty="0" smtClean="0"/>
          </a:p>
          <a:p>
            <a:r>
              <a:rPr lang="en-US" sz="2800" dirty="0" smtClean="0"/>
              <a:t>18-29 years old</a:t>
            </a:r>
          </a:p>
          <a:p>
            <a:endParaRPr lang="en-US" sz="2800" dirty="0" smtClean="0"/>
          </a:p>
          <a:p>
            <a:r>
              <a:rPr lang="en-US" sz="2800" dirty="0" smtClean="0"/>
              <a:t>30-49 years old</a:t>
            </a:r>
          </a:p>
          <a:p>
            <a:endParaRPr lang="en-US" sz="2800" dirty="0"/>
          </a:p>
          <a:p>
            <a:r>
              <a:rPr lang="en-US" sz="2800" dirty="0" smtClean="0"/>
              <a:t>50-64 years old</a:t>
            </a:r>
          </a:p>
          <a:p>
            <a:endParaRPr lang="en-US" sz="2800" dirty="0"/>
          </a:p>
          <a:p>
            <a:r>
              <a:rPr lang="en-US" sz="2800" dirty="0" smtClean="0"/>
              <a:t>65 and older</a:t>
            </a:r>
          </a:p>
          <a:p>
            <a:endParaRPr lang="en-US" sz="2800" dirty="0"/>
          </a:p>
        </p:txBody>
      </p:sp>
      <p:sp>
        <p:nvSpPr>
          <p:cNvPr id="4" name="Slide Number Placeholder 3"/>
          <p:cNvSpPr>
            <a:spLocks noGrp="1"/>
          </p:cNvSpPr>
          <p:nvPr>
            <p:ph type="sldNum" sz="quarter" idx="12"/>
          </p:nvPr>
        </p:nvSpPr>
        <p:spPr/>
        <p:txBody>
          <a:bodyPr/>
          <a:lstStyle/>
          <a:p>
            <a:pPr>
              <a:defRPr/>
            </a:pPr>
            <a:fld id="{098A1588-8202-4765-B187-88E84E3D6B94}" type="slidenum">
              <a:rPr lang="en-US" smtClean="0"/>
              <a:pPr>
                <a:defRPr/>
              </a:pPr>
              <a:t>43</a:t>
            </a:fld>
            <a:endParaRPr lang="en-US"/>
          </a:p>
        </p:txBody>
      </p:sp>
    </p:spTree>
    <p:extLst>
      <p:ext uri="{BB962C8B-B14F-4D97-AF65-F5344CB8AC3E}">
        <p14:creationId xmlns:p14="http://schemas.microsoft.com/office/powerpoint/2010/main" val="1346771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Listen to and Support Our Youth</a:t>
            </a:r>
            <a:br>
              <a:rPr lang="en-US" sz="3600" b="1" dirty="0" smtClean="0"/>
            </a:br>
            <a:r>
              <a:rPr lang="en-US" sz="3600" b="1" dirty="0" smtClean="0"/>
              <a:t>Are You Favorable or Unfavorable to Unions?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06329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2010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74638"/>
            <a:ext cx="8229600" cy="1630362"/>
          </a:xfrm>
        </p:spPr>
        <p:txBody>
          <a:bodyPr/>
          <a:lstStyle/>
          <a:p>
            <a:r>
              <a:rPr lang="en-US" sz="3600" b="1" dirty="0" smtClean="0"/>
              <a:t>Major Victories Led by Young People 2011-12</a:t>
            </a:r>
          </a:p>
        </p:txBody>
      </p:sp>
      <p:sp>
        <p:nvSpPr>
          <p:cNvPr id="62467" name="Content Placeholder 2"/>
          <p:cNvSpPr>
            <a:spLocks noGrp="1"/>
          </p:cNvSpPr>
          <p:nvPr>
            <p:ph idx="1"/>
          </p:nvPr>
        </p:nvSpPr>
        <p:spPr/>
        <p:txBody>
          <a:bodyPr/>
          <a:lstStyle/>
          <a:p>
            <a:endParaRPr lang="en-US" sz="2800" dirty="0" smtClean="0"/>
          </a:p>
          <a:p>
            <a:r>
              <a:rPr lang="en-US" sz="2800" dirty="0" smtClean="0"/>
              <a:t>Bank of America $5 debit charge stopped</a:t>
            </a:r>
          </a:p>
          <a:p>
            <a:r>
              <a:rPr lang="en-US" sz="2800" dirty="0" smtClean="0"/>
              <a:t>Verizon $2 pay online charge stopped</a:t>
            </a:r>
          </a:p>
          <a:p>
            <a:r>
              <a:rPr lang="en-US" sz="2800" dirty="0" smtClean="0"/>
              <a:t>Student loans – Congress forced to keep 3.4% interest rate</a:t>
            </a:r>
          </a:p>
          <a:p>
            <a:r>
              <a:rPr lang="en-US" sz="2800" dirty="0" smtClean="0"/>
              <a:t>President’s directive staying deportations of young immigrant students</a:t>
            </a:r>
          </a:p>
        </p:txBody>
      </p:sp>
      <p:sp>
        <p:nvSpPr>
          <p:cNvPr id="4" name="Slide Number Placeholder 3"/>
          <p:cNvSpPr>
            <a:spLocks noGrp="1"/>
          </p:cNvSpPr>
          <p:nvPr>
            <p:ph type="sldNum" sz="quarter" idx="12"/>
          </p:nvPr>
        </p:nvSpPr>
        <p:spPr/>
        <p:txBody>
          <a:bodyPr/>
          <a:lstStyle/>
          <a:p>
            <a:fld id="{EB5A718E-0BF0-4829-9344-AC580861DD25}" type="slidenum">
              <a:rPr lang="en-US" smtClean="0"/>
              <a:pPr/>
              <a:t>45</a:t>
            </a:fld>
            <a:endParaRPr lang="en-US"/>
          </a:p>
        </p:txBody>
      </p:sp>
    </p:spTree>
    <p:extLst>
      <p:ext uri="{BB962C8B-B14F-4D97-AF65-F5344CB8AC3E}">
        <p14:creationId xmlns:p14="http://schemas.microsoft.com/office/powerpoint/2010/main" val="255857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28600"/>
            <a:ext cx="8229600" cy="1447800"/>
          </a:xfrm>
        </p:spPr>
        <p:txBody>
          <a:bodyPr/>
          <a:lstStyle/>
          <a:p>
            <a:pPr eaLnBrk="1" hangingPunct="1"/>
            <a:r>
              <a:rPr lang="en-US" sz="3600" b="1" dirty="0" smtClean="0"/>
              <a:t>People Like Us Have and Can Change the World.  This is our Time.</a:t>
            </a:r>
          </a:p>
        </p:txBody>
      </p:sp>
      <p:sp>
        <p:nvSpPr>
          <p:cNvPr id="63491" name="Content Placeholder 2"/>
          <p:cNvSpPr>
            <a:spLocks noGrp="1"/>
          </p:cNvSpPr>
          <p:nvPr>
            <p:ph idx="1"/>
          </p:nvPr>
        </p:nvSpPr>
        <p:spPr>
          <a:xfrm>
            <a:off x="457200" y="1676400"/>
            <a:ext cx="8229600" cy="4449763"/>
          </a:xfrm>
        </p:spPr>
        <p:txBody>
          <a:bodyPr/>
          <a:lstStyle/>
          <a:p>
            <a:pPr eaLnBrk="1" hangingPunct="1"/>
            <a:r>
              <a:rPr lang="en-US" sz="2800" dirty="0" smtClean="0"/>
              <a:t>Women’s right to vote - 1920</a:t>
            </a:r>
          </a:p>
          <a:p>
            <a:pPr eaLnBrk="1" hangingPunct="1"/>
            <a:r>
              <a:rPr lang="en-US" sz="2800" dirty="0" smtClean="0"/>
              <a:t>American labor movement – 1930s</a:t>
            </a:r>
          </a:p>
          <a:p>
            <a:pPr eaLnBrk="1" hangingPunct="1"/>
            <a:r>
              <a:rPr lang="en-US" sz="2800" dirty="0" smtClean="0"/>
              <a:t>Sweeping New Deal victories – 1930s</a:t>
            </a:r>
          </a:p>
          <a:p>
            <a:pPr eaLnBrk="1" hangingPunct="1"/>
            <a:r>
              <a:rPr lang="en-US" sz="2800" dirty="0" smtClean="0"/>
              <a:t>Civil rights movement – 1950-60s</a:t>
            </a:r>
          </a:p>
          <a:p>
            <a:pPr eaLnBrk="1" hangingPunct="1"/>
            <a:r>
              <a:rPr lang="en-US" sz="2800" dirty="0" smtClean="0"/>
              <a:t>Sweeping Great Society victories – 1960s</a:t>
            </a:r>
          </a:p>
          <a:p>
            <a:pPr eaLnBrk="1" hangingPunct="1"/>
            <a:r>
              <a:rPr lang="en-US" sz="2800" dirty="0" smtClean="0"/>
              <a:t>Anti-war movement – 1960-70s</a:t>
            </a:r>
          </a:p>
          <a:p>
            <a:pPr eaLnBrk="1" hangingPunct="1"/>
            <a:r>
              <a:rPr lang="en-US" sz="2800" dirty="0" smtClean="0"/>
              <a:t>World-wide anti-apartheid movement – 1940-90s </a:t>
            </a:r>
          </a:p>
          <a:p>
            <a:pPr eaLnBrk="1" hangingPunct="1"/>
            <a:r>
              <a:rPr lang="en-US" sz="2800" dirty="0" smtClean="0"/>
              <a:t>Toppling the Berlin Wall – 1980-90s</a:t>
            </a:r>
          </a:p>
          <a:p>
            <a:pPr eaLnBrk="1" hangingPunct="1"/>
            <a:r>
              <a:rPr lang="en-US" sz="2800" dirty="0" smtClean="0"/>
              <a:t>The United States – 2013 forward</a:t>
            </a:r>
          </a:p>
          <a:p>
            <a:pPr eaLnBrk="1" hangingPunct="1"/>
            <a:endParaRPr lang="en-US" sz="2800" dirty="0" smtClean="0"/>
          </a:p>
        </p:txBody>
      </p:sp>
    </p:spTree>
    <p:custDataLst>
      <p:tags r:id="rId1"/>
    </p:custDataLst>
    <p:extLst>
      <p:ext uri="{BB962C8B-B14F-4D97-AF65-F5344CB8AC3E}">
        <p14:creationId xmlns:p14="http://schemas.microsoft.com/office/powerpoint/2010/main" val="110386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sz="3600" b="1" dirty="0" smtClean="0"/>
              <a:t>United We Can Change </a:t>
            </a:r>
            <a:r>
              <a:rPr lang="en-US" sz="3600" b="1" dirty="0"/>
              <a:t>O</a:t>
            </a:r>
            <a:r>
              <a:rPr lang="en-US" sz="3600" b="1" dirty="0" smtClean="0"/>
              <a:t>ur World </a:t>
            </a:r>
            <a:endParaRPr lang="en-US" sz="3600" b="1" dirty="0"/>
          </a:p>
        </p:txBody>
      </p:sp>
      <p:sp>
        <p:nvSpPr>
          <p:cNvPr id="4" name="Content Placeholder 3"/>
          <p:cNvSpPr>
            <a:spLocks noGrp="1"/>
          </p:cNvSpPr>
          <p:nvPr>
            <p:ph sz="half" idx="2"/>
          </p:nvPr>
        </p:nvSpPr>
        <p:spPr>
          <a:xfrm>
            <a:off x="4800600" y="1600200"/>
            <a:ext cx="4038600" cy="4525963"/>
          </a:xfrm>
        </p:spPr>
        <p:txBody>
          <a:bodyPr>
            <a:normAutofit lnSpcReduction="10000"/>
          </a:bodyPr>
          <a:lstStyle/>
          <a:p>
            <a:pPr marL="0" indent="0">
              <a:buNone/>
            </a:pPr>
            <a:r>
              <a:rPr lang="en-US" b="1" dirty="0"/>
              <a:t>The ultimate test of a person, a movement and a people is not whether or not we get knocked down.  It is what we do when we get up.  Are we stronger, smarter, more determined, and more united?</a:t>
            </a:r>
            <a:br>
              <a:rPr lang="en-US" b="1" dirty="0"/>
            </a:br>
            <a:r>
              <a:rPr lang="en-US" b="1" dirty="0"/>
              <a:t/>
            </a:r>
            <a:br>
              <a:rPr lang="en-US" b="1" dirty="0"/>
            </a:br>
            <a:r>
              <a:rPr lang="en-US" b="1" dirty="0"/>
              <a:t>This is always our choice.</a:t>
            </a:r>
            <a:endParaRPr lang="en-US" dirty="0"/>
          </a:p>
        </p:txBody>
      </p:sp>
      <p:sp>
        <p:nvSpPr>
          <p:cNvPr id="5" name="Slide Number Placeholder 4"/>
          <p:cNvSpPr>
            <a:spLocks noGrp="1"/>
          </p:cNvSpPr>
          <p:nvPr>
            <p:ph type="sldNum" sz="quarter" idx="12"/>
          </p:nvPr>
        </p:nvSpPr>
        <p:spPr/>
        <p:txBody>
          <a:bodyPr/>
          <a:lstStyle/>
          <a:p>
            <a:pPr>
              <a:defRPr/>
            </a:pPr>
            <a:fld id="{AB7961C6-5133-4314-A61E-E7F1B0130E76}" type="slidenum">
              <a:rPr lang="en-US" smtClean="0"/>
              <a:pPr>
                <a:defRPr/>
              </a:pPr>
              <a:t>47</a:t>
            </a:fld>
            <a:endParaRPr lang="en-US" dirty="0"/>
          </a:p>
        </p:txBody>
      </p:sp>
      <p:pic>
        <p:nvPicPr>
          <p:cNvPr id="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1676191"/>
            <a:ext cx="4419600" cy="441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0342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609600"/>
            <a:ext cx="8229600" cy="5791200"/>
          </a:xfrm>
        </p:spPr>
        <p:txBody>
          <a:bodyPr/>
          <a:lstStyle/>
          <a:p>
            <a:pPr marL="0" indent="0" eaLnBrk="1" hangingPunct="1">
              <a:buFont typeface="Arial" charset="0"/>
              <a:buNone/>
            </a:pPr>
            <a:endParaRPr lang="en-US" sz="3600" b="1" dirty="0" smtClean="0"/>
          </a:p>
          <a:p>
            <a:pPr marL="0" indent="0" algn="ctr" eaLnBrk="1" hangingPunct="1">
              <a:buFont typeface="Arial" charset="0"/>
              <a:buNone/>
            </a:pPr>
            <a:endParaRPr lang="en-US" sz="3600" b="1" dirty="0" smtClean="0"/>
          </a:p>
          <a:p>
            <a:pPr marL="0" indent="0" algn="ctr" eaLnBrk="1" hangingPunct="1">
              <a:buFont typeface="Arial" charset="0"/>
              <a:buNone/>
            </a:pPr>
            <a:r>
              <a:rPr lang="en-US" sz="3600" b="1" dirty="0" smtClean="0"/>
              <a:t>What have you learned that will help you build a stronger union, a stronger labor movement and a powerful people’s movement to make the American Dream real for everyone?</a:t>
            </a:r>
          </a:p>
        </p:txBody>
      </p:sp>
      <p:sp>
        <p:nvSpPr>
          <p:cNvPr id="4" name="Slide Number Placeholder 3"/>
          <p:cNvSpPr>
            <a:spLocks noGrp="1"/>
          </p:cNvSpPr>
          <p:nvPr>
            <p:ph type="sldNum" sz="quarter" idx="12"/>
          </p:nvPr>
        </p:nvSpPr>
        <p:spPr/>
        <p:txBody>
          <a:bodyPr/>
          <a:lstStyle/>
          <a:p>
            <a:pPr>
              <a:defRPr/>
            </a:pPr>
            <a:fld id="{1B08B344-A64B-4EA1-92D2-DC6CDC404262}" type="slidenum">
              <a:rPr lang="en-US" smtClean="0"/>
              <a:pPr>
                <a:defRPr/>
              </a:pPr>
              <a:t>48</a:t>
            </a:fld>
            <a:endParaRPr lang="en-US"/>
          </a:p>
        </p:txBody>
      </p:sp>
    </p:spTree>
    <p:extLst>
      <p:ext uri="{BB962C8B-B14F-4D97-AF65-F5344CB8AC3E}">
        <p14:creationId xmlns:p14="http://schemas.microsoft.com/office/powerpoint/2010/main" val="4037000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6049962"/>
          </a:xfrm>
        </p:spPr>
        <p:txBody>
          <a:bodyPr/>
          <a:lstStyle/>
          <a:p>
            <a:pPr eaLnBrk="1" fontAlgn="auto" hangingPunct="1">
              <a:spcAft>
                <a:spcPts val="0"/>
              </a:spcAft>
              <a:defRPr/>
            </a:pPr>
            <a:r>
              <a:rPr lang="en-US" b="1" dirty="0"/>
              <a:t>Mark McDermott</a:t>
            </a:r>
            <a:br>
              <a:rPr lang="en-US" b="1" dirty="0"/>
            </a:br>
            <a:r>
              <a:rPr lang="en-US" b="1" dirty="0" smtClean="0"/>
              <a:t/>
            </a:r>
            <a:br>
              <a:rPr lang="en-US" b="1" dirty="0" smtClean="0"/>
            </a:br>
            <a:r>
              <a:rPr lang="en-US" b="1" dirty="0" smtClean="0">
                <a:hlinkClick r:id="rId3"/>
              </a:rPr>
              <a:t>www.markmmcdermott.com</a:t>
            </a:r>
            <a:r>
              <a:rPr lang="en-US" b="1" dirty="0" smtClean="0"/>
              <a:t/>
            </a:r>
            <a:br>
              <a:rPr lang="en-US" b="1" dirty="0" smtClean="0"/>
            </a:br>
            <a:r>
              <a:rPr lang="en-US" b="1" dirty="0"/>
              <a:t/>
            </a:r>
            <a:br>
              <a:rPr lang="en-US" b="1" dirty="0"/>
            </a:br>
            <a:r>
              <a:rPr lang="en-US" b="1" dirty="0"/>
              <a:t>Facebook:  </a:t>
            </a:r>
            <a:r>
              <a:rPr lang="en-US" b="1" dirty="0" err="1" smtClean="0"/>
              <a:t>markmcdermottworkshops</a:t>
            </a:r>
            <a:endParaRPr lang="en-US" dirty="0" smtClean="0"/>
          </a:p>
        </p:txBody>
      </p:sp>
    </p:spTree>
    <p:extLst>
      <p:ext uri="{BB962C8B-B14F-4D97-AF65-F5344CB8AC3E}">
        <p14:creationId xmlns:p14="http://schemas.microsoft.com/office/powerpoint/2010/main" val="1058780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Telling the True Story of Labor’s Role in Creating the American Dream </a:t>
            </a:r>
            <a:endParaRPr lang="en-US" sz="3600" dirty="0"/>
          </a:p>
        </p:txBody>
      </p:sp>
      <p:sp>
        <p:nvSpPr>
          <p:cNvPr id="3" name="Content Placeholder 2"/>
          <p:cNvSpPr>
            <a:spLocks noGrp="1"/>
          </p:cNvSpPr>
          <p:nvPr>
            <p:ph sz="half" idx="1"/>
          </p:nvPr>
        </p:nvSpPr>
        <p:spPr/>
        <p:txBody>
          <a:bodyPr/>
          <a:lstStyle/>
          <a:p>
            <a:pPr marL="0" indent="0">
              <a:buNone/>
            </a:pPr>
            <a:endParaRPr lang="en-US" dirty="0"/>
          </a:p>
        </p:txBody>
      </p:sp>
      <p:sp>
        <p:nvSpPr>
          <p:cNvPr id="4" name="Content Placeholder 3"/>
          <p:cNvSpPr>
            <a:spLocks noGrp="1"/>
          </p:cNvSpPr>
          <p:nvPr>
            <p:ph sz="half" idx="2"/>
          </p:nvPr>
        </p:nvSpPr>
        <p:spPr>
          <a:xfrm>
            <a:off x="4648200" y="1600202"/>
            <a:ext cx="4191000" cy="4525963"/>
          </a:xfrm>
        </p:spPr>
        <p:txBody>
          <a:bodyPr/>
          <a:lstStyle/>
          <a:p>
            <a:pPr marL="0" indent="0">
              <a:buNone/>
            </a:pPr>
            <a:r>
              <a:rPr lang="en-US" sz="3200" b="1" dirty="0" smtClean="0"/>
              <a:t>“The labor movement was the principal force that transformed misery and despair into hope and progress …The captains of industry did not lead this transformation.”</a:t>
            </a:r>
          </a:p>
          <a:p>
            <a:pPr marL="0" indent="0">
              <a:buNone/>
            </a:pPr>
            <a:r>
              <a:rPr lang="en-US" sz="2400" b="1" dirty="0" smtClean="0"/>
              <a:t>Rev. Dr. Martin Luther King Jr.</a:t>
            </a:r>
            <a:endParaRPr lang="en-US" sz="24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45406"/>
            <a:ext cx="3609975" cy="452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509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762000"/>
            <a:ext cx="8229600" cy="5364163"/>
          </a:xfrm>
        </p:spPr>
        <p:txBody>
          <a:bodyPr/>
          <a:lstStyle/>
          <a:p>
            <a:pPr marL="0" indent="0" algn="ctr" eaLnBrk="1" hangingPunct="1">
              <a:buFont typeface="Arial" charset="0"/>
              <a:buNone/>
            </a:pPr>
            <a:endParaRPr lang="en-US" b="1" dirty="0" smtClean="0"/>
          </a:p>
          <a:p>
            <a:pPr marL="0" indent="0" algn="ctr" eaLnBrk="1" hangingPunct="1">
              <a:buFont typeface="Arial" charset="0"/>
              <a:buNone/>
            </a:pPr>
            <a:endParaRPr lang="en-US" b="1" dirty="0" smtClean="0"/>
          </a:p>
          <a:p>
            <a:pPr marL="0" indent="0" algn="ctr" eaLnBrk="1" hangingPunct="1">
              <a:buFont typeface="Arial" charset="0"/>
              <a:buNone/>
            </a:pPr>
            <a:r>
              <a:rPr lang="en-US" b="1" dirty="0" smtClean="0"/>
              <a:t>The author wishes to acknowledge the financial contributions and technical assistance from United Food and Commercial Workers Local 21 that helped create the original version of this presentation and slideshow.  The author is solely responsible for the content.</a:t>
            </a:r>
          </a:p>
          <a:p>
            <a:pPr marL="0" indent="0" algn="ctr" eaLnBrk="1" hangingPunct="1">
              <a:buFont typeface="Arial" charset="0"/>
              <a:buNone/>
            </a:pPr>
            <a:endParaRPr lang="en-US" sz="2800" dirty="0" smtClean="0"/>
          </a:p>
        </p:txBody>
      </p:sp>
      <p:sp>
        <p:nvSpPr>
          <p:cNvPr id="4" name="Slide Number Placeholder 3"/>
          <p:cNvSpPr>
            <a:spLocks noGrp="1"/>
          </p:cNvSpPr>
          <p:nvPr>
            <p:ph type="sldNum" sz="quarter" idx="12"/>
          </p:nvPr>
        </p:nvSpPr>
        <p:spPr/>
        <p:txBody>
          <a:bodyPr/>
          <a:lstStyle/>
          <a:p>
            <a:pPr>
              <a:defRPr/>
            </a:pPr>
            <a:fld id="{8BC0D0F0-61F7-4337-A8B5-6DFDA8AC3F1B}" type="slidenum">
              <a:rPr lang="en-US" smtClean="0"/>
              <a:pPr>
                <a:defRPr/>
              </a:pPr>
              <a:t>50</a:t>
            </a:fld>
            <a:endParaRPr lang="en-US"/>
          </a:p>
        </p:txBody>
      </p:sp>
    </p:spTree>
    <p:extLst>
      <p:ext uri="{BB962C8B-B14F-4D97-AF65-F5344CB8AC3E}">
        <p14:creationId xmlns:p14="http://schemas.microsoft.com/office/powerpoint/2010/main" val="1730826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Mark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3899780"/>
            <a:ext cx="21844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Mark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6612" y="3886200"/>
            <a:ext cx="188118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Mark 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2" y="3886200"/>
            <a:ext cx="189388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0"/>
            <a:ext cx="22098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572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52400"/>
            <a:ext cx="25146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itle 1"/>
          <p:cNvSpPr>
            <a:spLocks noGrp="1"/>
          </p:cNvSpPr>
          <p:nvPr>
            <p:ph type="title"/>
          </p:nvPr>
        </p:nvSpPr>
        <p:spPr>
          <a:xfrm>
            <a:off x="457200" y="1066800"/>
            <a:ext cx="8229600" cy="4800600"/>
          </a:xfrm>
        </p:spPr>
        <p:txBody>
          <a:bodyPr/>
          <a:lstStyle/>
          <a:p>
            <a:pPr eaLnBrk="1" hangingPunct="1"/>
            <a:r>
              <a:rPr lang="en-US" sz="3200" b="1" smtClean="0"/>
              <a:t/>
            </a:r>
            <a:br>
              <a:rPr lang="en-US" sz="3200" b="1" smtClean="0"/>
            </a:br>
            <a:r>
              <a:rPr lang="en-US" b="1" smtClean="0"/>
              <a:t>My Family’s Story  </a:t>
            </a:r>
            <a:r>
              <a:rPr lang="en-US" sz="3200" b="1" smtClean="0"/>
              <a:t/>
            </a:r>
            <a:br>
              <a:rPr lang="en-US" sz="3200" b="1" smtClean="0"/>
            </a:br>
            <a:r>
              <a:rPr lang="en-US" sz="3200" b="1" smtClean="0"/>
              <a:t> </a:t>
            </a:r>
            <a:r>
              <a:rPr lang="en-US" sz="2200" smtClean="0"/>
              <a:t/>
            </a:r>
            <a:br>
              <a:rPr lang="en-US" sz="2200" smtClean="0"/>
            </a:br>
            <a:endParaRPr lang="en-US" sz="2200" smtClean="0"/>
          </a:p>
        </p:txBody>
      </p:sp>
      <p:sp>
        <p:nvSpPr>
          <p:cNvPr id="2" name="Slide Number Placeholder 1"/>
          <p:cNvSpPr>
            <a:spLocks noGrp="1"/>
          </p:cNvSpPr>
          <p:nvPr>
            <p:ph type="sldNum" sz="quarter" idx="12"/>
          </p:nvPr>
        </p:nvSpPr>
        <p:spPr/>
        <p:txBody>
          <a:bodyPr/>
          <a:lstStyle/>
          <a:p>
            <a:pPr>
              <a:defRPr/>
            </a:pPr>
            <a:fld id="{BB5D4DE9-37CC-4F2C-9818-F0097A72556C}"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Organized Labor and Working People Fighting for Our Children </a:t>
            </a:r>
            <a:endParaRPr lang="en-US" sz="3600" b="1" dirty="0"/>
          </a:p>
        </p:txBody>
      </p:sp>
      <p:sp>
        <p:nvSpPr>
          <p:cNvPr id="3" name="Content Placeholder 2"/>
          <p:cNvSpPr>
            <a:spLocks noGrp="1"/>
          </p:cNvSpPr>
          <p:nvPr>
            <p:ph sz="half" idx="1"/>
          </p:nvPr>
        </p:nvSpPr>
        <p:spPr>
          <a:xfrm>
            <a:off x="457200" y="1600200"/>
            <a:ext cx="3429000" cy="4525963"/>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5" name="Content Placeholder 4"/>
          <p:cNvSpPr>
            <a:spLocks noGrp="1"/>
          </p:cNvSpPr>
          <p:nvPr>
            <p:ph sz="half" idx="2"/>
          </p:nvPr>
        </p:nvSpPr>
        <p:spPr>
          <a:xfrm>
            <a:off x="4724400" y="1600200"/>
            <a:ext cx="3962400" cy="4525963"/>
          </a:xfrm>
        </p:spPr>
        <p:txBody>
          <a:bodyPr>
            <a:noAutofit/>
          </a:bodyPr>
          <a:lstStyle/>
          <a:p>
            <a:pPr marL="0" indent="0">
              <a:buNone/>
            </a:pPr>
            <a:r>
              <a:rPr lang="en-US" sz="2400" b="1" dirty="0" smtClean="0"/>
              <a:t>“It was the tradesmen who came to the legislature to plead the cause of public education, for they realized that their sons and daughters would forever remain slaves to an industrial machine unless given equal opportunity for education with the sons and daughters of the wealthy.” – Horace Mann</a:t>
            </a:r>
            <a:endParaRPr lang="en-US" sz="2400"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49379"/>
            <a:ext cx="4114800" cy="3513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609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sz="2800" b="1" dirty="0" smtClean="0"/>
              <a:t>The most beautiful sight that we see is the child at labor.  As early as he may get at labor, the more beautiful, the more useful does his life get to be.</a:t>
            </a:r>
            <a:br>
              <a:rPr lang="en-US" sz="2800" b="1" dirty="0" smtClean="0"/>
            </a:br>
            <a:r>
              <a:rPr lang="en-US" sz="2400" b="1" dirty="0" err="1" smtClean="0"/>
              <a:t>Asa</a:t>
            </a:r>
            <a:r>
              <a:rPr lang="en-US" sz="2400" b="1" dirty="0" smtClean="0"/>
              <a:t> Griggs Candler, founder of Coca-Cola</a:t>
            </a:r>
            <a:endParaRPr lang="en-US" sz="2800" b="1" dirty="0"/>
          </a:p>
        </p:txBody>
      </p:sp>
      <p:sp>
        <p:nvSpPr>
          <p:cNvPr id="3" name="Content Placeholder 2"/>
          <p:cNvSpPr>
            <a:spLocks noGrp="1"/>
          </p:cNvSpPr>
          <p:nvPr>
            <p:ph sz="half" idx="1"/>
          </p:nvPr>
        </p:nvSpPr>
        <p:spPr>
          <a:xfrm>
            <a:off x="457200" y="2590800"/>
            <a:ext cx="4038600" cy="3535363"/>
          </a:xfrm>
        </p:spPr>
        <p:txBody>
          <a:bodyPr/>
          <a:lstStyle/>
          <a:p>
            <a:pPr marL="0" indent="0">
              <a:buNone/>
            </a:pPr>
            <a:endParaRPr lang="en-US" dirty="0"/>
          </a:p>
        </p:txBody>
      </p:sp>
      <p:sp>
        <p:nvSpPr>
          <p:cNvPr id="4" name="Content Placeholder 3"/>
          <p:cNvSpPr>
            <a:spLocks noGrp="1"/>
          </p:cNvSpPr>
          <p:nvPr>
            <p:ph sz="half" idx="2"/>
          </p:nvPr>
        </p:nvSpPr>
        <p:spPr>
          <a:xfrm>
            <a:off x="4648200" y="2667000"/>
            <a:ext cx="4038600" cy="3459163"/>
          </a:xfrm>
        </p:spPr>
        <p:txBody>
          <a:bodyPr/>
          <a:lstStyle/>
          <a:p>
            <a:pPr marL="0" indent="0">
              <a:buNone/>
            </a:pP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38400"/>
            <a:ext cx="4343835" cy="410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59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Racism and Bigotry as Corporate Strategy</a:t>
            </a:r>
            <a:endParaRPr lang="en-US" sz="3600" b="1"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pPr marL="0" indent="0">
              <a:buNone/>
            </a:pPr>
            <a:r>
              <a:rPr lang="en-US" sz="3200" b="1" dirty="0" smtClean="0"/>
              <a:t>“We pursue policies to keep the races and nationalities apart…Stir up suspicion, rivalry and hatred among them.”</a:t>
            </a:r>
          </a:p>
          <a:p>
            <a:pPr marL="0" indent="0">
              <a:buNone/>
            </a:pPr>
            <a:r>
              <a:rPr lang="en-US" b="1" dirty="0" smtClean="0"/>
              <a:t>Philip </a:t>
            </a:r>
            <a:r>
              <a:rPr lang="en-US" b="1" dirty="0" err="1" smtClean="0"/>
              <a:t>Armour</a:t>
            </a:r>
            <a:r>
              <a:rPr lang="en-US" b="1" dirty="0" smtClean="0"/>
              <a:t>, CEO of largest meatpacking company in the world.</a:t>
            </a:r>
            <a:endParaRPr lang="en-US" b="1" dirty="0"/>
          </a:p>
        </p:txBody>
      </p:sp>
      <p:sp>
        <p:nvSpPr>
          <p:cNvPr id="5" name="Slide Number Placeholder 4"/>
          <p:cNvSpPr>
            <a:spLocks noGrp="1"/>
          </p:cNvSpPr>
          <p:nvPr>
            <p:ph type="sldNum" sz="quarter" idx="12"/>
          </p:nvPr>
        </p:nvSpPr>
        <p:spPr/>
        <p:txBody>
          <a:bodyPr/>
          <a:lstStyle/>
          <a:p>
            <a:pPr>
              <a:defRPr/>
            </a:pPr>
            <a:fld id="{AB7961C6-5133-4314-A61E-E7F1B0130E76}" type="slidenum">
              <a:rPr lang="en-US" smtClean="0"/>
              <a:pPr>
                <a:defRPr/>
              </a:pPr>
              <a:t>9</a:t>
            </a:fld>
            <a:endParaRPr lang="en-US" dirty="0"/>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40" y="1981200"/>
            <a:ext cx="399917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52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CHARTCOLORINDICES" val="37,34,37,34,37,34,37,34,37,34,10,3"/>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2.0"/>
  <p:tag name="RESPCOUNTERFORMAT" val="0"/>
  <p:tag name="AUTOADVANCE" val="Tru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1"/>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 name="INCLUDESESSION" val="True"/>
  <p:tag name="EXPANDSHOWBAR"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UFCW Community Partners Presentation 1112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UFCW Community Partners Presentation 111205</Template>
  <TotalTime>33247</TotalTime>
  <Words>4949</Words>
  <Application>Microsoft Office PowerPoint</Application>
  <PresentationFormat>On-screen Show (4:3)</PresentationFormat>
  <Paragraphs>370</Paragraphs>
  <Slides>50</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UFCW Community Partners Presentation 111205</vt:lpstr>
      <vt:lpstr>Microsoft Excel Chart</vt:lpstr>
      <vt:lpstr> Making the American Dream Real for Everyone  International Brotherhood of Electrical Workers National Progress Meeting September 12, 2013 </vt:lpstr>
      <vt:lpstr>Finding Our Common Ground</vt:lpstr>
      <vt:lpstr>Finding Our Common Ground</vt:lpstr>
      <vt:lpstr>The Power of Our Stories</vt:lpstr>
      <vt:lpstr>Telling the True Story of Labor’s Role in Creating the American Dream </vt:lpstr>
      <vt:lpstr> My Family’s Story     </vt:lpstr>
      <vt:lpstr>Organized Labor and Working People Fighting for Our Children </vt:lpstr>
      <vt:lpstr>The most beautiful sight that we see is the child at labor.  As early as he may get at labor, the more beautiful, the more useful does his life get to be. Asa Griggs Candler, founder of Coca-Cola</vt:lpstr>
      <vt:lpstr>Racism and Bigotry as Corporate Strategy</vt:lpstr>
      <vt:lpstr>A Nation Divided Ku Klux Klan March in D.C. - 1925</vt:lpstr>
      <vt:lpstr>Henry Ford Lays Off 91,000 – 1931</vt:lpstr>
      <vt:lpstr>Hunger, Poverty and Homelessness Plagues Our Nation - Depression 1932</vt:lpstr>
      <vt:lpstr>Growing Solidarity Between Black and White Workers – Early 1930s</vt:lpstr>
      <vt:lpstr>Police Kill 5 Ford Hunger Marchers Dearborn Michigan – 1932</vt:lpstr>
      <vt:lpstr>100,000 in Funeral Procession for Martyrs of Ford Hunger March Massacre</vt:lpstr>
      <vt:lpstr>Solidarity Critical in Victory in 83-Day  1934 West Coast Longshore Strike </vt:lpstr>
      <vt:lpstr>GM Sit-Down Strikers Occupy Flint, Michigan - 1937</vt:lpstr>
      <vt:lpstr>National Guard Occupies Flint</vt:lpstr>
      <vt:lpstr>Women Defending Striking Workers </vt:lpstr>
      <vt:lpstr>Occupy GM in Flint:  Victory</vt:lpstr>
      <vt:lpstr>Women Sitdown Strikers Occupy Racist Woolworth </vt:lpstr>
      <vt:lpstr>The Rise and Decline of the American Labor Movement - 1890 to 2012</vt:lpstr>
      <vt:lpstr>Growing Racial Solidarity  Key to Victories 1930-40s</vt:lpstr>
      <vt:lpstr>Labor Leads the Way The Great Victories of the 1930s</vt:lpstr>
      <vt:lpstr>Labor Plays Key Role in Historic People’s Victories –1960s and Early 1970s</vt:lpstr>
      <vt:lpstr>Decades of Shared Prosperity – 1947-1979</vt:lpstr>
      <vt:lpstr>Corporate America Stealing our Shared Prosperity – 1979-2011</vt:lpstr>
      <vt:lpstr>The Super-Rich Stealing our Shared Prosperity: 1979-2011 </vt:lpstr>
      <vt:lpstr>Corporate America Declares War On  America’s Workers: 1980 to Present</vt:lpstr>
      <vt:lpstr>Lewis Powell – August 23, 1971</vt:lpstr>
      <vt:lpstr>  Corporate America’s Class Warfare   </vt:lpstr>
      <vt:lpstr>PowerPoint Presentation</vt:lpstr>
      <vt:lpstr>PowerPoint Presentation</vt:lpstr>
      <vt:lpstr>Economic Hard Times Hit Unevenly</vt:lpstr>
      <vt:lpstr>Immigrants Didn’t Wreck the Economy:  They are our Sisters and Brothers</vt:lpstr>
      <vt:lpstr>Fighting for the American Dream: Finding Hope and Getting Organized</vt:lpstr>
      <vt:lpstr>Corporations Have Too Much Power:   The People Speak - 2011</vt:lpstr>
      <vt:lpstr>Gallup:  Do You Approve or Disapprove of Unions?   Pew:  Are Unions Necessary to Protect Workers?</vt:lpstr>
      <vt:lpstr>Would You Like Labor Unions to Have More or Less Influence than They Have Now?</vt:lpstr>
      <vt:lpstr>Democratic President, Big Congressional Majorities - What Happened?</vt:lpstr>
      <vt:lpstr>What Do We Do to Take Our Country Back?</vt:lpstr>
      <vt:lpstr>PowerPoint Presentation</vt:lpstr>
      <vt:lpstr>Which Group Do You Think Is Most Favorable to Unions?</vt:lpstr>
      <vt:lpstr>Listen to and Support Our Youth Are You Favorable or Unfavorable to Unions?</vt:lpstr>
      <vt:lpstr>Major Victories Led by Young People 2011-12</vt:lpstr>
      <vt:lpstr>People Like Us Have and Can Change the World.  This is our Time.</vt:lpstr>
      <vt:lpstr>United We Can Change Our World </vt:lpstr>
      <vt:lpstr>PowerPoint Presentation</vt:lpstr>
      <vt:lpstr>Mark McDermott  www.markmmcdermott.com  Facebook:  markmcdermottworkshops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Reclaiming the American Dream  UFCW Local 21 Community Partners Presentation</dc:title>
  <dc:creator>mark</dc:creator>
  <cp:lastModifiedBy>Mark</cp:lastModifiedBy>
  <cp:revision>234</cp:revision>
  <cp:lastPrinted>2013-08-16T03:16:47Z</cp:lastPrinted>
  <dcterms:created xsi:type="dcterms:W3CDTF">2011-12-21T18:50:01Z</dcterms:created>
  <dcterms:modified xsi:type="dcterms:W3CDTF">2013-08-20T22:02:11Z</dcterms:modified>
</cp:coreProperties>
</file>